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0" r:id="rId1"/>
  </p:sldMasterIdLst>
  <p:sldIdLst>
    <p:sldId id="256" r:id="rId2"/>
    <p:sldId id="260" r:id="rId3"/>
    <p:sldId id="257" r:id="rId4"/>
    <p:sldId id="263" r:id="rId5"/>
    <p:sldId id="266" r:id="rId6"/>
    <p:sldId id="26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21556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2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79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16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5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54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64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84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4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0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542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96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8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2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95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1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F25F54-2330-4739-A4FD-74784FE8ABAB}" type="datetimeFigureOut">
              <a:rPr lang="en-US" smtClean="0"/>
              <a:t>3/29/2019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65D5C-C427-4262-98EA-FF2120806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37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  <p:sldLayoutId id="2147484053" r:id="rId13"/>
    <p:sldLayoutId id="2147484054" r:id="rId14"/>
    <p:sldLayoutId id="2147484055" r:id="rId15"/>
    <p:sldLayoutId id="2147484056" r:id="rId16"/>
    <p:sldLayoutId id="214748405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762000" y="1027113"/>
            <a:ext cx="8382000" cy="2630487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Welcome Parents! </a:t>
            </a:r>
            <a:br>
              <a:rPr lang="en-US" sz="3600" dirty="0" smtClean="0"/>
            </a:br>
            <a:r>
              <a:rPr lang="en-US" sz="3600" dirty="0" smtClean="0"/>
              <a:t>AICE </a:t>
            </a:r>
            <a:br>
              <a:rPr lang="en-US" sz="3600" dirty="0" smtClean="0"/>
            </a:br>
            <a:r>
              <a:rPr lang="en-US" sz="3600" dirty="0" smtClean="0"/>
              <a:t>English 	Literature!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352800"/>
            <a:ext cx="3739849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4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Mrs. </a:t>
            </a:r>
            <a:r>
              <a:rPr lang="en-US" dirty="0" err="1" smtClean="0"/>
              <a:t>Leea</a:t>
            </a:r>
            <a:r>
              <a:rPr lang="en-US" dirty="0" smtClean="0"/>
              <a:t> </a:t>
            </a:r>
            <a:r>
              <a:rPr lang="en-US" dirty="0" err="1" smtClean="0"/>
              <a:t>Galloza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Leea.galloza@stjohns.k12.fl.us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01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Goals for the year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51054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/>
              <a:t>Students will develop interdependent skills in reading, analysis, and communication.</a:t>
            </a:r>
          </a:p>
          <a:p>
            <a:endParaRPr lang="en-US" dirty="0" smtClean="0"/>
          </a:p>
          <a:p>
            <a:r>
              <a:rPr lang="en-US" dirty="0" smtClean="0"/>
              <a:t>Students will develop effective and appropriate communication.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Students will be able to develop an appreciation of and informed personal response to literature in English in a range of texts in different forms, and from different periods and cultures.</a:t>
            </a:r>
          </a:p>
          <a:p>
            <a:endParaRPr lang="en-US" dirty="0"/>
          </a:p>
          <a:p>
            <a:r>
              <a:rPr lang="en-US" dirty="0" smtClean="0"/>
              <a:t>Students will successfully pass the AICE Literature Exam!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30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Level Exam</a:t>
            </a:r>
            <a:br>
              <a:rPr lang="en-US" dirty="0" smtClean="0"/>
            </a:br>
            <a:r>
              <a:rPr lang="en-US" dirty="0" smtClean="0"/>
              <a:t>AS Level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Cambridge Exam – May 2019</a:t>
            </a:r>
          </a:p>
          <a:p>
            <a:endParaRPr lang="en-US" dirty="0"/>
          </a:p>
          <a:p>
            <a:r>
              <a:rPr lang="en-US" dirty="0" smtClean="0"/>
              <a:t>Paper 3- Poetry and Prose (2 hours)- May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Paper 4- Drama (2 hours)-May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Students will be required to answer on two texts: one question from each section. 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498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-381000"/>
            <a:ext cx="7704667" cy="1981200"/>
          </a:xfrm>
        </p:spPr>
        <p:txBody>
          <a:bodyPr/>
          <a:lstStyle/>
          <a:p>
            <a:r>
              <a:rPr lang="en-US" dirty="0" smtClean="0"/>
              <a:t>Cambridge 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166" y="1427978"/>
            <a:ext cx="7848600" cy="5466416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/>
              <a:t>Students must demonstrate the ability to respond to texts in the three main forms (Prose, Poetry, and Drama) of different types </a:t>
            </a:r>
            <a:r>
              <a:rPr lang="en-US" dirty="0" smtClean="0"/>
              <a:t>and genres.</a:t>
            </a:r>
            <a:endParaRPr lang="en-US" dirty="0"/>
          </a:p>
          <a:p>
            <a:r>
              <a:rPr lang="en-US" dirty="0" smtClean="0"/>
              <a:t>Prose</a:t>
            </a:r>
            <a:endParaRPr lang="en-US" dirty="0"/>
          </a:p>
          <a:p>
            <a:r>
              <a:rPr lang="en-US" dirty="0" smtClean="0"/>
              <a:t>Howards End by E.M. Forester</a:t>
            </a:r>
            <a:endParaRPr lang="en-US" dirty="0"/>
          </a:p>
          <a:p>
            <a:r>
              <a:rPr lang="en-US" dirty="0"/>
              <a:t>Stories of Ourselves-The University of Cambridge </a:t>
            </a:r>
            <a:r>
              <a:rPr lang="en-US" dirty="0" smtClean="0"/>
              <a:t>(12 Short Stories)</a:t>
            </a:r>
            <a:endParaRPr lang="en-US" dirty="0"/>
          </a:p>
          <a:p>
            <a:r>
              <a:rPr lang="en-US" dirty="0"/>
              <a:t>How to Read Literature Like a Professor by Thomas C. Foster</a:t>
            </a:r>
          </a:p>
          <a:p>
            <a:endParaRPr lang="en-US" dirty="0"/>
          </a:p>
          <a:p>
            <a:r>
              <a:rPr lang="en-US" dirty="0"/>
              <a:t>Poetry</a:t>
            </a:r>
          </a:p>
          <a:p>
            <a:r>
              <a:rPr lang="en-US" dirty="0"/>
              <a:t>Songs of Ourselves-The University of Cambridge</a:t>
            </a:r>
          </a:p>
          <a:p>
            <a:r>
              <a:rPr lang="en-US" dirty="0"/>
              <a:t>Seamus Heaney-District and Circle</a:t>
            </a:r>
          </a:p>
          <a:p>
            <a:endParaRPr lang="en-US" dirty="0"/>
          </a:p>
          <a:p>
            <a:r>
              <a:rPr lang="en-US" dirty="0"/>
              <a:t>Drama</a:t>
            </a:r>
          </a:p>
          <a:p>
            <a:r>
              <a:rPr lang="en-US" dirty="0" smtClean="0"/>
              <a:t>Henry IV Part 2 </a:t>
            </a:r>
            <a:r>
              <a:rPr lang="en-US" dirty="0"/>
              <a:t>by William Shakespeare</a:t>
            </a:r>
          </a:p>
          <a:p>
            <a:r>
              <a:rPr lang="en-US" dirty="0"/>
              <a:t>Twelfth Night by William Shakespeare</a:t>
            </a:r>
          </a:p>
          <a:p>
            <a:r>
              <a:rPr lang="en-US" dirty="0" smtClean="0"/>
              <a:t>Sweet Bird of Youth by Tennessee Williams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591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6799"/>
          </a:xfrm>
        </p:spPr>
        <p:txBody>
          <a:bodyPr/>
          <a:lstStyle/>
          <a:p>
            <a:r>
              <a:rPr lang="en-US" dirty="0" smtClean="0"/>
              <a:t>How to Study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229599" cy="586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CIE-Cambridge Student Website</a:t>
            </a:r>
          </a:p>
          <a:p>
            <a:pPr marL="0" indent="0">
              <a:buNone/>
            </a:pPr>
            <a:r>
              <a:rPr lang="en-US" dirty="0" smtClean="0"/>
              <a:t>Past papers, example essay questions, and graded past papers.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Classroom short response analysis questions, tests, essays…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Read, Read, Read!!!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99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Objectives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82133" y="1905000"/>
            <a:ext cx="7704667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must demonstrate an understanding of the ways in which writers’ choices form, structure, and language shape meanings. </a:t>
            </a:r>
          </a:p>
          <a:p>
            <a:endParaRPr lang="en-US" dirty="0"/>
          </a:p>
          <a:p>
            <a:r>
              <a:rPr lang="en-US" dirty="0" smtClean="0"/>
              <a:t>Students must demonstrate the ability to produce informed, independent opinions and judgments on literary texts. </a:t>
            </a:r>
          </a:p>
          <a:p>
            <a:endParaRPr lang="en-US" dirty="0" smtClean="0"/>
          </a:p>
          <a:p>
            <a:r>
              <a:rPr lang="en-US" dirty="0" smtClean="0"/>
              <a:t>Students must demonstrate the ability to communicate clearly the knowledge, understanding, and insight appropriate for literary study. </a:t>
            </a:r>
          </a:p>
          <a:p>
            <a:endParaRPr lang="en-US" dirty="0" smtClean="0"/>
          </a:p>
          <a:p>
            <a:r>
              <a:rPr lang="en-US" dirty="0" smtClean="0"/>
              <a:t>Students must demonstrate the ability to appreciate and discuss varying opinions of literary works (AS level only).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513</TotalTime>
  <Words>324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Welcome Parents!  AICE  English  Literature!</vt:lpstr>
      <vt:lpstr>Mrs. Leea Galloza </vt:lpstr>
      <vt:lpstr>Goals for the year </vt:lpstr>
      <vt:lpstr>National Level Exam AS Level paper</vt:lpstr>
      <vt:lpstr>Cambridge Texts</vt:lpstr>
      <vt:lpstr>How to Study </vt:lpstr>
      <vt:lpstr>Assessment Objectives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AICE  English  Literature!</dc:title>
  <dc:creator>Windows User</dc:creator>
  <cp:lastModifiedBy>Nathaniel E. Wuellner</cp:lastModifiedBy>
  <cp:revision>32</cp:revision>
  <dcterms:created xsi:type="dcterms:W3CDTF">2012-09-12T17:14:59Z</dcterms:created>
  <dcterms:modified xsi:type="dcterms:W3CDTF">2019-03-29T17:36:07Z</dcterms:modified>
</cp:coreProperties>
</file>