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22"/>
  </p:notesMasterIdLst>
  <p:sldIdLst>
    <p:sldId id="282" r:id="rId2"/>
    <p:sldId id="262" r:id="rId3"/>
    <p:sldId id="261" r:id="rId4"/>
    <p:sldId id="290" r:id="rId5"/>
    <p:sldId id="265" r:id="rId6"/>
    <p:sldId id="267" r:id="rId7"/>
    <p:sldId id="269" r:id="rId8"/>
    <p:sldId id="315" r:id="rId9"/>
    <p:sldId id="319" r:id="rId10"/>
    <p:sldId id="289" r:id="rId11"/>
    <p:sldId id="298" r:id="rId12"/>
    <p:sldId id="281" r:id="rId13"/>
    <p:sldId id="274" r:id="rId14"/>
    <p:sldId id="292" r:id="rId15"/>
    <p:sldId id="287" r:id="rId16"/>
    <p:sldId id="295" r:id="rId17"/>
    <p:sldId id="297" r:id="rId18"/>
    <p:sldId id="296" r:id="rId19"/>
    <p:sldId id="323" r:id="rId20"/>
    <p:sldId id="324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F529"/>
    <a:srgbClr val="6C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1E2B9-A28D-4939-90D9-F86072B0D403}" v="3" dt="2022-09-20T14:46:45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>
        <p:scale>
          <a:sx n="74" d="100"/>
          <a:sy n="74" d="100"/>
        </p:scale>
        <p:origin x="300" y="-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A84F83-F47C-4421-BC9A-121D19E0003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57CC0A-2136-45CA-A91D-3EC20AE262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Well rounded student</a:t>
          </a:r>
        </a:p>
      </dgm:t>
    </dgm:pt>
    <dgm:pt modelId="{40464671-D492-4AB2-BD39-2AE46FF957CF}" type="parTrans" cxnId="{9C505DF2-39FC-4922-80A6-FF20B1FC5DAB}">
      <dgm:prSet/>
      <dgm:spPr/>
      <dgm:t>
        <a:bodyPr/>
        <a:lstStyle/>
        <a:p>
          <a:endParaRPr lang="en-US"/>
        </a:p>
      </dgm:t>
    </dgm:pt>
    <dgm:pt modelId="{3C7496BD-C3FF-4916-82AC-0750B34DE31C}" type="sibTrans" cxnId="{9C505DF2-39FC-4922-80A6-FF20B1FC5DA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188BDD4-7A55-401A-A8A4-744011052B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GPA (grade point average)</a:t>
          </a:r>
        </a:p>
      </dgm:t>
    </dgm:pt>
    <dgm:pt modelId="{B85A509C-2BE6-47BD-A2B8-F505CF53BB73}" type="parTrans" cxnId="{23BC8A60-658A-40E2-A3B5-AAD22403B31E}">
      <dgm:prSet/>
      <dgm:spPr/>
      <dgm:t>
        <a:bodyPr/>
        <a:lstStyle/>
        <a:p>
          <a:endParaRPr lang="en-US"/>
        </a:p>
      </dgm:t>
    </dgm:pt>
    <dgm:pt modelId="{22740F62-BF0A-4CD9-922B-8E05048A2E1B}" type="sibTrans" cxnId="{23BC8A60-658A-40E2-A3B5-AAD22403B31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C1D3862-3CA5-4127-833F-CCB3E2CC1C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Test scores (ACT and SAT)</a:t>
          </a:r>
        </a:p>
      </dgm:t>
    </dgm:pt>
    <dgm:pt modelId="{98BE8AB5-11F9-4AA7-BF2D-54DE79AFC543}" type="parTrans" cxnId="{9A8A8ADC-C41D-4D9E-B127-C825BF0F6BB7}">
      <dgm:prSet/>
      <dgm:spPr/>
      <dgm:t>
        <a:bodyPr/>
        <a:lstStyle/>
        <a:p>
          <a:endParaRPr lang="en-US"/>
        </a:p>
      </dgm:t>
    </dgm:pt>
    <dgm:pt modelId="{543DBA65-2F8D-4824-BD83-12B6FDEC7338}" type="sibTrans" cxnId="{9A8A8ADC-C41D-4D9E-B127-C825BF0F6BB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80D6986-7314-43D7-87E3-9208783F85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Community service hours</a:t>
          </a:r>
        </a:p>
      </dgm:t>
    </dgm:pt>
    <dgm:pt modelId="{DDF87E9F-E32D-43D9-ABDC-DA495E0CE686}" type="parTrans" cxnId="{459CE2F2-4633-4846-ADB6-EA7279ED97FC}">
      <dgm:prSet/>
      <dgm:spPr/>
      <dgm:t>
        <a:bodyPr/>
        <a:lstStyle/>
        <a:p>
          <a:endParaRPr lang="en-US"/>
        </a:p>
      </dgm:t>
    </dgm:pt>
    <dgm:pt modelId="{6D4DD46A-F4DB-44E4-9735-2629A9E2B960}" type="sibTrans" cxnId="{459CE2F2-4633-4846-ADB6-EA7279ED97F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F3DFF45-716F-4D19-AEB9-12424B51CD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Rigorous courses taken (Dual Enrollment, AICE,  AP, Honors)</a:t>
          </a:r>
        </a:p>
      </dgm:t>
    </dgm:pt>
    <dgm:pt modelId="{086423FB-48D2-41D2-ADEA-D96A2D7123A2}" type="parTrans" cxnId="{8C352647-BFB0-455E-B791-C7C7822BF8A6}">
      <dgm:prSet/>
      <dgm:spPr/>
      <dgm:t>
        <a:bodyPr/>
        <a:lstStyle/>
        <a:p>
          <a:endParaRPr lang="en-US"/>
        </a:p>
      </dgm:t>
    </dgm:pt>
    <dgm:pt modelId="{231579B4-6BB2-40C9-AB63-780DF4E5A590}" type="sibTrans" cxnId="{8C352647-BFB0-455E-B791-C7C7822BF8A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00F0297-E131-45BD-952A-A5C8E17F26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Extra-curricular and leadership activities – Quality, not Quantity</a:t>
          </a:r>
        </a:p>
      </dgm:t>
    </dgm:pt>
    <dgm:pt modelId="{5BFAC76B-1A3F-4717-B567-70AC20789D0B}" type="parTrans" cxnId="{5FF0668C-BC80-4EEF-A213-11345C44817C}">
      <dgm:prSet/>
      <dgm:spPr/>
      <dgm:t>
        <a:bodyPr/>
        <a:lstStyle/>
        <a:p>
          <a:endParaRPr lang="en-US"/>
        </a:p>
      </dgm:t>
    </dgm:pt>
    <dgm:pt modelId="{3E95CBC8-E3D8-44C0-92D8-036C5BC4EAEA}" type="sibTrans" cxnId="{5FF0668C-BC80-4EEF-A213-11345C44817C}">
      <dgm:prSet/>
      <dgm:spPr/>
      <dgm:t>
        <a:bodyPr/>
        <a:lstStyle/>
        <a:p>
          <a:endParaRPr lang="en-US"/>
        </a:p>
      </dgm:t>
    </dgm:pt>
    <dgm:pt modelId="{81E6B579-E56B-4094-9D49-02B3C4071D41}" type="pres">
      <dgm:prSet presAssocID="{14A84F83-F47C-4421-BC9A-121D19E0003B}" presName="root" presStyleCnt="0">
        <dgm:presLayoutVars>
          <dgm:dir/>
          <dgm:resizeHandles val="exact"/>
        </dgm:presLayoutVars>
      </dgm:prSet>
      <dgm:spPr/>
    </dgm:pt>
    <dgm:pt modelId="{7A8FFBE6-F337-429B-BB5D-9B250FB10689}" type="pres">
      <dgm:prSet presAssocID="{14A84F83-F47C-4421-BC9A-121D19E0003B}" presName="container" presStyleCnt="0">
        <dgm:presLayoutVars>
          <dgm:dir/>
          <dgm:resizeHandles val="exact"/>
        </dgm:presLayoutVars>
      </dgm:prSet>
      <dgm:spPr/>
    </dgm:pt>
    <dgm:pt modelId="{CDD8E834-15B8-4579-9ACE-9A6DA4D68371}" type="pres">
      <dgm:prSet presAssocID="{D657CC0A-2136-45CA-A91D-3EC20AE262AA}" presName="compNode" presStyleCnt="0"/>
      <dgm:spPr/>
    </dgm:pt>
    <dgm:pt modelId="{AC41E890-BAE6-47C6-8607-1581A7A4B5C1}" type="pres">
      <dgm:prSet presAssocID="{D657CC0A-2136-45CA-A91D-3EC20AE262AA}" presName="iconBgRect" presStyleLbl="bgShp" presStyleIdx="0" presStyleCnt="6"/>
      <dgm:spPr/>
    </dgm:pt>
    <dgm:pt modelId="{0B9AE0A2-0ADA-47EE-AC4D-3CCC91FB0B4A}" type="pres">
      <dgm:prSet presAssocID="{D657CC0A-2136-45CA-A91D-3EC20AE262A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8F66908-47E6-436F-8293-9FC4C885633A}" type="pres">
      <dgm:prSet presAssocID="{D657CC0A-2136-45CA-A91D-3EC20AE262AA}" presName="spaceRect" presStyleCnt="0"/>
      <dgm:spPr/>
    </dgm:pt>
    <dgm:pt modelId="{0BFEE481-5730-4992-9A48-32C0AA7811DF}" type="pres">
      <dgm:prSet presAssocID="{D657CC0A-2136-45CA-A91D-3EC20AE262AA}" presName="textRect" presStyleLbl="revTx" presStyleIdx="0" presStyleCnt="6">
        <dgm:presLayoutVars>
          <dgm:chMax val="1"/>
          <dgm:chPref val="1"/>
        </dgm:presLayoutVars>
      </dgm:prSet>
      <dgm:spPr/>
    </dgm:pt>
    <dgm:pt modelId="{EED6FEE5-4C93-4D3F-9141-E14B2128E75A}" type="pres">
      <dgm:prSet presAssocID="{3C7496BD-C3FF-4916-82AC-0750B34DE31C}" presName="sibTrans" presStyleLbl="sibTrans2D1" presStyleIdx="0" presStyleCnt="0"/>
      <dgm:spPr/>
    </dgm:pt>
    <dgm:pt modelId="{43176998-C174-4BD7-8D80-B9FA90642CD6}" type="pres">
      <dgm:prSet presAssocID="{6188BDD4-7A55-401A-A8A4-744011052BE7}" presName="compNode" presStyleCnt="0"/>
      <dgm:spPr/>
    </dgm:pt>
    <dgm:pt modelId="{28CAECEC-101B-4C8A-8BA9-E70D99C3426F}" type="pres">
      <dgm:prSet presAssocID="{6188BDD4-7A55-401A-A8A4-744011052BE7}" presName="iconBgRect" presStyleLbl="bgShp" presStyleIdx="1" presStyleCnt="6"/>
      <dgm:spPr/>
    </dgm:pt>
    <dgm:pt modelId="{4D1D88A4-5395-4072-8F8F-E6342C08BBC9}" type="pres">
      <dgm:prSet presAssocID="{6188BDD4-7A55-401A-A8A4-744011052BE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017516D3-7CE8-4B9C-AFF5-D13B97886907}" type="pres">
      <dgm:prSet presAssocID="{6188BDD4-7A55-401A-A8A4-744011052BE7}" presName="spaceRect" presStyleCnt="0"/>
      <dgm:spPr/>
    </dgm:pt>
    <dgm:pt modelId="{C43CC2F0-EF5C-4464-9B77-493F26E56CD4}" type="pres">
      <dgm:prSet presAssocID="{6188BDD4-7A55-401A-A8A4-744011052BE7}" presName="textRect" presStyleLbl="revTx" presStyleIdx="1" presStyleCnt="6">
        <dgm:presLayoutVars>
          <dgm:chMax val="1"/>
          <dgm:chPref val="1"/>
        </dgm:presLayoutVars>
      </dgm:prSet>
      <dgm:spPr/>
    </dgm:pt>
    <dgm:pt modelId="{9B3CAF0C-4741-46A5-9228-E0201A5C9BAF}" type="pres">
      <dgm:prSet presAssocID="{22740F62-BF0A-4CD9-922B-8E05048A2E1B}" presName="sibTrans" presStyleLbl="sibTrans2D1" presStyleIdx="0" presStyleCnt="0"/>
      <dgm:spPr/>
    </dgm:pt>
    <dgm:pt modelId="{30C51D81-DF5A-43B8-B9B1-9B766D01B11B}" type="pres">
      <dgm:prSet presAssocID="{9C1D3862-3CA5-4127-833F-CCB3E2CC1CF4}" presName="compNode" presStyleCnt="0"/>
      <dgm:spPr/>
    </dgm:pt>
    <dgm:pt modelId="{AA10742F-4406-4322-971C-D5BBDC72F5A3}" type="pres">
      <dgm:prSet presAssocID="{9C1D3862-3CA5-4127-833F-CCB3E2CC1CF4}" presName="iconBgRect" presStyleLbl="bgShp" presStyleIdx="2" presStyleCnt="6"/>
      <dgm:spPr/>
    </dgm:pt>
    <dgm:pt modelId="{57ACF450-0F50-4588-A582-7AE8DC420504}" type="pres">
      <dgm:prSet presAssocID="{9C1D3862-3CA5-4127-833F-CCB3E2CC1CF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9FCB8C58-75CE-498C-86A6-D4DFE6FB8643}" type="pres">
      <dgm:prSet presAssocID="{9C1D3862-3CA5-4127-833F-CCB3E2CC1CF4}" presName="spaceRect" presStyleCnt="0"/>
      <dgm:spPr/>
    </dgm:pt>
    <dgm:pt modelId="{C4145A60-79F5-4E12-9039-D5260DA5C75C}" type="pres">
      <dgm:prSet presAssocID="{9C1D3862-3CA5-4127-833F-CCB3E2CC1CF4}" presName="textRect" presStyleLbl="revTx" presStyleIdx="2" presStyleCnt="6">
        <dgm:presLayoutVars>
          <dgm:chMax val="1"/>
          <dgm:chPref val="1"/>
        </dgm:presLayoutVars>
      </dgm:prSet>
      <dgm:spPr/>
    </dgm:pt>
    <dgm:pt modelId="{4E9E3F70-5CE5-4926-8C67-7F357423F570}" type="pres">
      <dgm:prSet presAssocID="{543DBA65-2F8D-4824-BD83-12B6FDEC7338}" presName="sibTrans" presStyleLbl="sibTrans2D1" presStyleIdx="0" presStyleCnt="0"/>
      <dgm:spPr/>
    </dgm:pt>
    <dgm:pt modelId="{7463317C-DB05-453A-B9EB-C262054EE5CA}" type="pres">
      <dgm:prSet presAssocID="{C80D6986-7314-43D7-87E3-9208783F85EE}" presName="compNode" presStyleCnt="0"/>
      <dgm:spPr/>
    </dgm:pt>
    <dgm:pt modelId="{2F5E13CF-7CA5-4153-BBA4-755D6330F2DF}" type="pres">
      <dgm:prSet presAssocID="{C80D6986-7314-43D7-87E3-9208783F85EE}" presName="iconBgRect" presStyleLbl="bgShp" presStyleIdx="3" presStyleCnt="6"/>
      <dgm:spPr/>
    </dgm:pt>
    <dgm:pt modelId="{DACB1EA6-3CAE-458B-A66C-C32FA39E3B82}" type="pres">
      <dgm:prSet presAssocID="{C80D6986-7314-43D7-87E3-9208783F85E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C0EC7A2-6CB4-4E8B-8F8F-DDF5B7B01D16}" type="pres">
      <dgm:prSet presAssocID="{C80D6986-7314-43D7-87E3-9208783F85EE}" presName="spaceRect" presStyleCnt="0"/>
      <dgm:spPr/>
    </dgm:pt>
    <dgm:pt modelId="{5E70D80C-31EF-4D76-821D-A1F0A6D74D2F}" type="pres">
      <dgm:prSet presAssocID="{C80D6986-7314-43D7-87E3-9208783F85EE}" presName="textRect" presStyleLbl="revTx" presStyleIdx="3" presStyleCnt="6">
        <dgm:presLayoutVars>
          <dgm:chMax val="1"/>
          <dgm:chPref val="1"/>
        </dgm:presLayoutVars>
      </dgm:prSet>
      <dgm:spPr/>
    </dgm:pt>
    <dgm:pt modelId="{1FDB6DBD-D311-4394-BE85-C9D95F312BAE}" type="pres">
      <dgm:prSet presAssocID="{6D4DD46A-F4DB-44E4-9735-2629A9E2B960}" presName="sibTrans" presStyleLbl="sibTrans2D1" presStyleIdx="0" presStyleCnt="0"/>
      <dgm:spPr/>
    </dgm:pt>
    <dgm:pt modelId="{58ACB112-6FF7-4922-ACCF-2BD9BA7F1743}" type="pres">
      <dgm:prSet presAssocID="{7F3DFF45-716F-4D19-AEB9-12424B51CDB4}" presName="compNode" presStyleCnt="0"/>
      <dgm:spPr/>
    </dgm:pt>
    <dgm:pt modelId="{821D979B-1459-45E4-B2DC-20F08808F134}" type="pres">
      <dgm:prSet presAssocID="{7F3DFF45-716F-4D19-AEB9-12424B51CDB4}" presName="iconBgRect" presStyleLbl="bgShp" presStyleIdx="4" presStyleCnt="6"/>
      <dgm:spPr/>
    </dgm:pt>
    <dgm:pt modelId="{5AECE908-8F8F-44BD-809D-13F60C5F6109}" type="pres">
      <dgm:prSet presAssocID="{7F3DFF45-716F-4D19-AEB9-12424B51CDB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0716DECB-B840-479A-982D-4F2F27937814}" type="pres">
      <dgm:prSet presAssocID="{7F3DFF45-716F-4D19-AEB9-12424B51CDB4}" presName="spaceRect" presStyleCnt="0"/>
      <dgm:spPr/>
    </dgm:pt>
    <dgm:pt modelId="{BD4FE1F3-0034-45B4-808C-15A5D6D18250}" type="pres">
      <dgm:prSet presAssocID="{7F3DFF45-716F-4D19-AEB9-12424B51CDB4}" presName="textRect" presStyleLbl="revTx" presStyleIdx="4" presStyleCnt="6">
        <dgm:presLayoutVars>
          <dgm:chMax val="1"/>
          <dgm:chPref val="1"/>
        </dgm:presLayoutVars>
      </dgm:prSet>
      <dgm:spPr/>
    </dgm:pt>
    <dgm:pt modelId="{76FEF256-88F4-4C34-A71D-28EA0D7D05E3}" type="pres">
      <dgm:prSet presAssocID="{231579B4-6BB2-40C9-AB63-780DF4E5A590}" presName="sibTrans" presStyleLbl="sibTrans2D1" presStyleIdx="0" presStyleCnt="0"/>
      <dgm:spPr/>
    </dgm:pt>
    <dgm:pt modelId="{1FF5DFE2-0894-464A-8F00-ECE93A8DAD8E}" type="pres">
      <dgm:prSet presAssocID="{D00F0297-E131-45BD-952A-A5C8E17F2685}" presName="compNode" presStyleCnt="0"/>
      <dgm:spPr/>
    </dgm:pt>
    <dgm:pt modelId="{9022D6A4-A72C-4820-AF80-096F78B32685}" type="pres">
      <dgm:prSet presAssocID="{D00F0297-E131-45BD-952A-A5C8E17F2685}" presName="iconBgRect" presStyleLbl="bgShp" presStyleIdx="5" presStyleCnt="6"/>
      <dgm:spPr/>
    </dgm:pt>
    <dgm:pt modelId="{B85BE08A-359B-44BA-BFD1-85299851F48A}" type="pres">
      <dgm:prSet presAssocID="{D00F0297-E131-45BD-952A-A5C8E17F268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E5A927C5-DC27-46EF-A4C7-8E5FD2E4BF63}" type="pres">
      <dgm:prSet presAssocID="{D00F0297-E131-45BD-952A-A5C8E17F2685}" presName="spaceRect" presStyleCnt="0"/>
      <dgm:spPr/>
    </dgm:pt>
    <dgm:pt modelId="{93583B23-6257-4DC4-B85A-0C4543324AFB}" type="pres">
      <dgm:prSet presAssocID="{D00F0297-E131-45BD-952A-A5C8E17F268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7939205-6DEB-403B-9F0B-ABF857945545}" type="presOf" srcId="{9C1D3862-3CA5-4127-833F-CCB3E2CC1CF4}" destId="{C4145A60-79F5-4E12-9039-D5260DA5C75C}" srcOrd="0" destOrd="0" presId="urn:microsoft.com/office/officeart/2018/2/layout/IconCircleList"/>
    <dgm:cxn modelId="{B0F71D18-3380-467C-9786-AFC6049AB2EB}" type="presOf" srcId="{6188BDD4-7A55-401A-A8A4-744011052BE7}" destId="{C43CC2F0-EF5C-4464-9B77-493F26E56CD4}" srcOrd="0" destOrd="0" presId="urn:microsoft.com/office/officeart/2018/2/layout/IconCircleList"/>
    <dgm:cxn modelId="{E0B61F1F-867A-4503-AC33-8DD7FFFB9CE7}" type="presOf" srcId="{D00F0297-E131-45BD-952A-A5C8E17F2685}" destId="{93583B23-6257-4DC4-B85A-0C4543324AFB}" srcOrd="0" destOrd="0" presId="urn:microsoft.com/office/officeart/2018/2/layout/IconCircleList"/>
    <dgm:cxn modelId="{DB51845D-EFFE-4D23-B006-E4A2341366BF}" type="presOf" srcId="{6D4DD46A-F4DB-44E4-9735-2629A9E2B960}" destId="{1FDB6DBD-D311-4394-BE85-C9D95F312BAE}" srcOrd="0" destOrd="0" presId="urn:microsoft.com/office/officeart/2018/2/layout/IconCircleList"/>
    <dgm:cxn modelId="{23BC8A60-658A-40E2-A3B5-AAD22403B31E}" srcId="{14A84F83-F47C-4421-BC9A-121D19E0003B}" destId="{6188BDD4-7A55-401A-A8A4-744011052BE7}" srcOrd="1" destOrd="0" parTransId="{B85A509C-2BE6-47BD-A2B8-F505CF53BB73}" sibTransId="{22740F62-BF0A-4CD9-922B-8E05048A2E1B}"/>
    <dgm:cxn modelId="{8C352647-BFB0-455E-B791-C7C7822BF8A6}" srcId="{14A84F83-F47C-4421-BC9A-121D19E0003B}" destId="{7F3DFF45-716F-4D19-AEB9-12424B51CDB4}" srcOrd="4" destOrd="0" parTransId="{086423FB-48D2-41D2-ADEA-D96A2D7123A2}" sibTransId="{231579B4-6BB2-40C9-AB63-780DF4E5A590}"/>
    <dgm:cxn modelId="{02A34A47-B027-48FE-B02B-C08462AEC96C}" type="presOf" srcId="{C80D6986-7314-43D7-87E3-9208783F85EE}" destId="{5E70D80C-31EF-4D76-821D-A1F0A6D74D2F}" srcOrd="0" destOrd="0" presId="urn:microsoft.com/office/officeart/2018/2/layout/IconCircleList"/>
    <dgm:cxn modelId="{6A30FE78-A327-40D3-AF15-FA77B7360B91}" type="presOf" srcId="{22740F62-BF0A-4CD9-922B-8E05048A2E1B}" destId="{9B3CAF0C-4741-46A5-9228-E0201A5C9BAF}" srcOrd="0" destOrd="0" presId="urn:microsoft.com/office/officeart/2018/2/layout/IconCircleList"/>
    <dgm:cxn modelId="{9B60FD7F-852B-485E-B0F4-05887A34C116}" type="presOf" srcId="{D657CC0A-2136-45CA-A91D-3EC20AE262AA}" destId="{0BFEE481-5730-4992-9A48-32C0AA7811DF}" srcOrd="0" destOrd="0" presId="urn:microsoft.com/office/officeart/2018/2/layout/IconCircleList"/>
    <dgm:cxn modelId="{1AA88484-9BAD-41CB-8FA1-3462C1D77414}" type="presOf" srcId="{14A84F83-F47C-4421-BC9A-121D19E0003B}" destId="{81E6B579-E56B-4094-9D49-02B3C4071D41}" srcOrd="0" destOrd="0" presId="urn:microsoft.com/office/officeart/2018/2/layout/IconCircleList"/>
    <dgm:cxn modelId="{5FF0668C-BC80-4EEF-A213-11345C44817C}" srcId="{14A84F83-F47C-4421-BC9A-121D19E0003B}" destId="{D00F0297-E131-45BD-952A-A5C8E17F2685}" srcOrd="5" destOrd="0" parTransId="{5BFAC76B-1A3F-4717-B567-70AC20789D0B}" sibTransId="{3E95CBC8-E3D8-44C0-92D8-036C5BC4EAEA}"/>
    <dgm:cxn modelId="{F5D49A92-06CB-4C45-9373-3958D90A74A9}" type="presOf" srcId="{7F3DFF45-716F-4D19-AEB9-12424B51CDB4}" destId="{BD4FE1F3-0034-45B4-808C-15A5D6D18250}" srcOrd="0" destOrd="0" presId="urn:microsoft.com/office/officeart/2018/2/layout/IconCircleList"/>
    <dgm:cxn modelId="{6D6DF9C5-381C-464C-A590-14C1EA0EC230}" type="presOf" srcId="{3C7496BD-C3FF-4916-82AC-0750B34DE31C}" destId="{EED6FEE5-4C93-4D3F-9141-E14B2128E75A}" srcOrd="0" destOrd="0" presId="urn:microsoft.com/office/officeart/2018/2/layout/IconCircleList"/>
    <dgm:cxn modelId="{FD5BF8D6-D6E0-4CC2-A7BD-0AE924D31813}" type="presOf" srcId="{543DBA65-2F8D-4824-BD83-12B6FDEC7338}" destId="{4E9E3F70-5CE5-4926-8C67-7F357423F570}" srcOrd="0" destOrd="0" presId="urn:microsoft.com/office/officeart/2018/2/layout/IconCircleList"/>
    <dgm:cxn modelId="{9A8A8ADC-C41D-4D9E-B127-C825BF0F6BB7}" srcId="{14A84F83-F47C-4421-BC9A-121D19E0003B}" destId="{9C1D3862-3CA5-4127-833F-CCB3E2CC1CF4}" srcOrd="2" destOrd="0" parTransId="{98BE8AB5-11F9-4AA7-BF2D-54DE79AFC543}" sibTransId="{543DBA65-2F8D-4824-BD83-12B6FDEC7338}"/>
    <dgm:cxn modelId="{E18620E2-9F9F-4968-9B47-AD54333EDC61}" type="presOf" srcId="{231579B4-6BB2-40C9-AB63-780DF4E5A590}" destId="{76FEF256-88F4-4C34-A71D-28EA0D7D05E3}" srcOrd="0" destOrd="0" presId="urn:microsoft.com/office/officeart/2018/2/layout/IconCircleList"/>
    <dgm:cxn modelId="{9C505DF2-39FC-4922-80A6-FF20B1FC5DAB}" srcId="{14A84F83-F47C-4421-BC9A-121D19E0003B}" destId="{D657CC0A-2136-45CA-A91D-3EC20AE262AA}" srcOrd="0" destOrd="0" parTransId="{40464671-D492-4AB2-BD39-2AE46FF957CF}" sibTransId="{3C7496BD-C3FF-4916-82AC-0750B34DE31C}"/>
    <dgm:cxn modelId="{459CE2F2-4633-4846-ADB6-EA7279ED97FC}" srcId="{14A84F83-F47C-4421-BC9A-121D19E0003B}" destId="{C80D6986-7314-43D7-87E3-9208783F85EE}" srcOrd="3" destOrd="0" parTransId="{DDF87E9F-E32D-43D9-ABDC-DA495E0CE686}" sibTransId="{6D4DD46A-F4DB-44E4-9735-2629A9E2B960}"/>
    <dgm:cxn modelId="{78263306-1E71-49CE-A8E0-E7EAA2AD79E8}" type="presParOf" srcId="{81E6B579-E56B-4094-9D49-02B3C4071D41}" destId="{7A8FFBE6-F337-429B-BB5D-9B250FB10689}" srcOrd="0" destOrd="0" presId="urn:microsoft.com/office/officeart/2018/2/layout/IconCircleList"/>
    <dgm:cxn modelId="{DA6BDF3D-575B-4AC2-A00D-89496F637635}" type="presParOf" srcId="{7A8FFBE6-F337-429B-BB5D-9B250FB10689}" destId="{CDD8E834-15B8-4579-9ACE-9A6DA4D68371}" srcOrd="0" destOrd="0" presId="urn:microsoft.com/office/officeart/2018/2/layout/IconCircleList"/>
    <dgm:cxn modelId="{D6B179A5-8F0E-4AAB-BFF7-015F001D9286}" type="presParOf" srcId="{CDD8E834-15B8-4579-9ACE-9A6DA4D68371}" destId="{AC41E890-BAE6-47C6-8607-1581A7A4B5C1}" srcOrd="0" destOrd="0" presId="urn:microsoft.com/office/officeart/2018/2/layout/IconCircleList"/>
    <dgm:cxn modelId="{1F672CF1-CA65-49F4-A922-4045849854AB}" type="presParOf" srcId="{CDD8E834-15B8-4579-9ACE-9A6DA4D68371}" destId="{0B9AE0A2-0ADA-47EE-AC4D-3CCC91FB0B4A}" srcOrd="1" destOrd="0" presId="urn:microsoft.com/office/officeart/2018/2/layout/IconCircleList"/>
    <dgm:cxn modelId="{3A4EA55E-9619-4B99-A8D0-BB147E94F3AB}" type="presParOf" srcId="{CDD8E834-15B8-4579-9ACE-9A6DA4D68371}" destId="{18F66908-47E6-436F-8293-9FC4C885633A}" srcOrd="2" destOrd="0" presId="urn:microsoft.com/office/officeart/2018/2/layout/IconCircleList"/>
    <dgm:cxn modelId="{15B5EDAD-80F2-4903-9082-2AE3DCA807C1}" type="presParOf" srcId="{CDD8E834-15B8-4579-9ACE-9A6DA4D68371}" destId="{0BFEE481-5730-4992-9A48-32C0AA7811DF}" srcOrd="3" destOrd="0" presId="urn:microsoft.com/office/officeart/2018/2/layout/IconCircleList"/>
    <dgm:cxn modelId="{E29D54A1-C463-4F6A-9BA6-29F19FA55776}" type="presParOf" srcId="{7A8FFBE6-F337-429B-BB5D-9B250FB10689}" destId="{EED6FEE5-4C93-4D3F-9141-E14B2128E75A}" srcOrd="1" destOrd="0" presId="urn:microsoft.com/office/officeart/2018/2/layout/IconCircleList"/>
    <dgm:cxn modelId="{A3AC5C61-2016-47F9-9881-47C3BCB7F05E}" type="presParOf" srcId="{7A8FFBE6-F337-429B-BB5D-9B250FB10689}" destId="{43176998-C174-4BD7-8D80-B9FA90642CD6}" srcOrd="2" destOrd="0" presId="urn:microsoft.com/office/officeart/2018/2/layout/IconCircleList"/>
    <dgm:cxn modelId="{4E0B7C97-C580-4B2C-A2EF-33FBFBB072F4}" type="presParOf" srcId="{43176998-C174-4BD7-8D80-B9FA90642CD6}" destId="{28CAECEC-101B-4C8A-8BA9-E70D99C3426F}" srcOrd="0" destOrd="0" presId="urn:microsoft.com/office/officeart/2018/2/layout/IconCircleList"/>
    <dgm:cxn modelId="{20340D46-451A-4C7A-ACD6-EF32DEBA887E}" type="presParOf" srcId="{43176998-C174-4BD7-8D80-B9FA90642CD6}" destId="{4D1D88A4-5395-4072-8F8F-E6342C08BBC9}" srcOrd="1" destOrd="0" presId="urn:microsoft.com/office/officeart/2018/2/layout/IconCircleList"/>
    <dgm:cxn modelId="{DB04D126-D540-49AD-8AA4-F2F7550D2B8B}" type="presParOf" srcId="{43176998-C174-4BD7-8D80-B9FA90642CD6}" destId="{017516D3-7CE8-4B9C-AFF5-D13B97886907}" srcOrd="2" destOrd="0" presId="urn:microsoft.com/office/officeart/2018/2/layout/IconCircleList"/>
    <dgm:cxn modelId="{52FADF1B-3F7A-4DAA-B92F-BD4242780856}" type="presParOf" srcId="{43176998-C174-4BD7-8D80-B9FA90642CD6}" destId="{C43CC2F0-EF5C-4464-9B77-493F26E56CD4}" srcOrd="3" destOrd="0" presId="urn:microsoft.com/office/officeart/2018/2/layout/IconCircleList"/>
    <dgm:cxn modelId="{DD8C302D-A846-45F0-B5CB-7BECA7CF5C9F}" type="presParOf" srcId="{7A8FFBE6-F337-429B-BB5D-9B250FB10689}" destId="{9B3CAF0C-4741-46A5-9228-E0201A5C9BAF}" srcOrd="3" destOrd="0" presId="urn:microsoft.com/office/officeart/2018/2/layout/IconCircleList"/>
    <dgm:cxn modelId="{2E3BB3CB-D03B-4824-9393-0956D509B82F}" type="presParOf" srcId="{7A8FFBE6-F337-429B-BB5D-9B250FB10689}" destId="{30C51D81-DF5A-43B8-B9B1-9B766D01B11B}" srcOrd="4" destOrd="0" presId="urn:microsoft.com/office/officeart/2018/2/layout/IconCircleList"/>
    <dgm:cxn modelId="{57FBC00D-EFCF-4124-9E89-28EE102F4B48}" type="presParOf" srcId="{30C51D81-DF5A-43B8-B9B1-9B766D01B11B}" destId="{AA10742F-4406-4322-971C-D5BBDC72F5A3}" srcOrd="0" destOrd="0" presId="urn:microsoft.com/office/officeart/2018/2/layout/IconCircleList"/>
    <dgm:cxn modelId="{064FDAC5-24AF-4AB0-9409-770E8DFDF9A2}" type="presParOf" srcId="{30C51D81-DF5A-43B8-B9B1-9B766D01B11B}" destId="{57ACF450-0F50-4588-A582-7AE8DC420504}" srcOrd="1" destOrd="0" presId="urn:microsoft.com/office/officeart/2018/2/layout/IconCircleList"/>
    <dgm:cxn modelId="{307BCB7D-93AC-48DD-9E9E-8051EC35EC91}" type="presParOf" srcId="{30C51D81-DF5A-43B8-B9B1-9B766D01B11B}" destId="{9FCB8C58-75CE-498C-86A6-D4DFE6FB8643}" srcOrd="2" destOrd="0" presId="urn:microsoft.com/office/officeart/2018/2/layout/IconCircleList"/>
    <dgm:cxn modelId="{EDBD07B2-00B5-4A0D-8E78-C33C39108001}" type="presParOf" srcId="{30C51D81-DF5A-43B8-B9B1-9B766D01B11B}" destId="{C4145A60-79F5-4E12-9039-D5260DA5C75C}" srcOrd="3" destOrd="0" presId="urn:microsoft.com/office/officeart/2018/2/layout/IconCircleList"/>
    <dgm:cxn modelId="{DB53AEE5-1CA7-4008-AA2F-F3AC9FE3DDFE}" type="presParOf" srcId="{7A8FFBE6-F337-429B-BB5D-9B250FB10689}" destId="{4E9E3F70-5CE5-4926-8C67-7F357423F570}" srcOrd="5" destOrd="0" presId="urn:microsoft.com/office/officeart/2018/2/layout/IconCircleList"/>
    <dgm:cxn modelId="{0F59A9D2-85F1-4E9D-9CE2-D2360984E802}" type="presParOf" srcId="{7A8FFBE6-F337-429B-BB5D-9B250FB10689}" destId="{7463317C-DB05-453A-B9EB-C262054EE5CA}" srcOrd="6" destOrd="0" presId="urn:microsoft.com/office/officeart/2018/2/layout/IconCircleList"/>
    <dgm:cxn modelId="{E7516979-F862-4D87-8305-4DE1B03E527D}" type="presParOf" srcId="{7463317C-DB05-453A-B9EB-C262054EE5CA}" destId="{2F5E13CF-7CA5-4153-BBA4-755D6330F2DF}" srcOrd="0" destOrd="0" presId="urn:microsoft.com/office/officeart/2018/2/layout/IconCircleList"/>
    <dgm:cxn modelId="{AFB519BB-CEC3-460A-9594-C874F78EA244}" type="presParOf" srcId="{7463317C-DB05-453A-B9EB-C262054EE5CA}" destId="{DACB1EA6-3CAE-458B-A66C-C32FA39E3B82}" srcOrd="1" destOrd="0" presId="urn:microsoft.com/office/officeart/2018/2/layout/IconCircleList"/>
    <dgm:cxn modelId="{733E9E33-BB94-4B8D-8E4E-9E80ADEB4D25}" type="presParOf" srcId="{7463317C-DB05-453A-B9EB-C262054EE5CA}" destId="{2C0EC7A2-6CB4-4E8B-8F8F-DDF5B7B01D16}" srcOrd="2" destOrd="0" presId="urn:microsoft.com/office/officeart/2018/2/layout/IconCircleList"/>
    <dgm:cxn modelId="{6CFD6F0E-16A9-4A12-B493-0CD6A9E84F62}" type="presParOf" srcId="{7463317C-DB05-453A-B9EB-C262054EE5CA}" destId="{5E70D80C-31EF-4D76-821D-A1F0A6D74D2F}" srcOrd="3" destOrd="0" presId="urn:microsoft.com/office/officeart/2018/2/layout/IconCircleList"/>
    <dgm:cxn modelId="{2A8506E4-6D10-4655-85B0-9A40F6A9D7EA}" type="presParOf" srcId="{7A8FFBE6-F337-429B-BB5D-9B250FB10689}" destId="{1FDB6DBD-D311-4394-BE85-C9D95F312BAE}" srcOrd="7" destOrd="0" presId="urn:microsoft.com/office/officeart/2018/2/layout/IconCircleList"/>
    <dgm:cxn modelId="{4C1E1BA6-9CAA-4355-9F4F-F83F41C9CAFB}" type="presParOf" srcId="{7A8FFBE6-F337-429B-BB5D-9B250FB10689}" destId="{58ACB112-6FF7-4922-ACCF-2BD9BA7F1743}" srcOrd="8" destOrd="0" presId="urn:microsoft.com/office/officeart/2018/2/layout/IconCircleList"/>
    <dgm:cxn modelId="{39A0CC3E-A27B-4CBF-BC00-551FF24EF239}" type="presParOf" srcId="{58ACB112-6FF7-4922-ACCF-2BD9BA7F1743}" destId="{821D979B-1459-45E4-B2DC-20F08808F134}" srcOrd="0" destOrd="0" presId="urn:microsoft.com/office/officeart/2018/2/layout/IconCircleList"/>
    <dgm:cxn modelId="{948E376D-1B05-460A-ACFE-52FE378B38AD}" type="presParOf" srcId="{58ACB112-6FF7-4922-ACCF-2BD9BA7F1743}" destId="{5AECE908-8F8F-44BD-809D-13F60C5F6109}" srcOrd="1" destOrd="0" presId="urn:microsoft.com/office/officeart/2018/2/layout/IconCircleList"/>
    <dgm:cxn modelId="{39011AF9-A404-48FE-9607-ACDC89EB922D}" type="presParOf" srcId="{58ACB112-6FF7-4922-ACCF-2BD9BA7F1743}" destId="{0716DECB-B840-479A-982D-4F2F27937814}" srcOrd="2" destOrd="0" presId="urn:microsoft.com/office/officeart/2018/2/layout/IconCircleList"/>
    <dgm:cxn modelId="{94C21B55-9C31-44EE-A836-6E82EDDF2D32}" type="presParOf" srcId="{58ACB112-6FF7-4922-ACCF-2BD9BA7F1743}" destId="{BD4FE1F3-0034-45B4-808C-15A5D6D18250}" srcOrd="3" destOrd="0" presId="urn:microsoft.com/office/officeart/2018/2/layout/IconCircleList"/>
    <dgm:cxn modelId="{ADBC067D-8ABA-4052-B2BD-991F7B18C77A}" type="presParOf" srcId="{7A8FFBE6-F337-429B-BB5D-9B250FB10689}" destId="{76FEF256-88F4-4C34-A71D-28EA0D7D05E3}" srcOrd="9" destOrd="0" presId="urn:microsoft.com/office/officeart/2018/2/layout/IconCircleList"/>
    <dgm:cxn modelId="{3C79CA28-DABD-42C9-B9EC-6BB0053C860B}" type="presParOf" srcId="{7A8FFBE6-F337-429B-BB5D-9B250FB10689}" destId="{1FF5DFE2-0894-464A-8F00-ECE93A8DAD8E}" srcOrd="10" destOrd="0" presId="urn:microsoft.com/office/officeart/2018/2/layout/IconCircleList"/>
    <dgm:cxn modelId="{81BE4728-99F6-4EE6-96A8-375004B67652}" type="presParOf" srcId="{1FF5DFE2-0894-464A-8F00-ECE93A8DAD8E}" destId="{9022D6A4-A72C-4820-AF80-096F78B32685}" srcOrd="0" destOrd="0" presId="urn:microsoft.com/office/officeart/2018/2/layout/IconCircleList"/>
    <dgm:cxn modelId="{B5FD5D27-92A2-45F4-98F8-EEC58771CBA4}" type="presParOf" srcId="{1FF5DFE2-0894-464A-8F00-ECE93A8DAD8E}" destId="{B85BE08A-359B-44BA-BFD1-85299851F48A}" srcOrd="1" destOrd="0" presId="urn:microsoft.com/office/officeart/2018/2/layout/IconCircleList"/>
    <dgm:cxn modelId="{533A7121-3BEB-407F-B5D6-43F8D3A6100E}" type="presParOf" srcId="{1FF5DFE2-0894-464A-8F00-ECE93A8DAD8E}" destId="{E5A927C5-DC27-46EF-A4C7-8E5FD2E4BF63}" srcOrd="2" destOrd="0" presId="urn:microsoft.com/office/officeart/2018/2/layout/IconCircleList"/>
    <dgm:cxn modelId="{55F26B1A-E693-41FD-A7D4-ABC6325C3C25}" type="presParOf" srcId="{1FF5DFE2-0894-464A-8F00-ECE93A8DAD8E}" destId="{93583B23-6257-4DC4-B85A-0C4543324AF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1E890-BAE6-47C6-8607-1581A7A4B5C1}">
      <dsp:nvSpPr>
        <dsp:cNvPr id="0" name=""/>
        <dsp:cNvSpPr/>
      </dsp:nvSpPr>
      <dsp:spPr>
        <a:xfrm>
          <a:off x="94232" y="610541"/>
          <a:ext cx="898610" cy="8986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AE0A2-0ADA-47EE-AC4D-3CCC91FB0B4A}">
      <dsp:nvSpPr>
        <dsp:cNvPr id="0" name=""/>
        <dsp:cNvSpPr/>
      </dsp:nvSpPr>
      <dsp:spPr>
        <a:xfrm>
          <a:off x="282940" y="799250"/>
          <a:ext cx="521193" cy="5211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EE481-5730-4992-9A48-32C0AA7811DF}">
      <dsp:nvSpPr>
        <dsp:cNvPr id="0" name=""/>
        <dsp:cNvSpPr/>
      </dsp:nvSpPr>
      <dsp:spPr>
        <a:xfrm>
          <a:off x="1185401" y="610541"/>
          <a:ext cx="2118152" cy="89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Well rounded student</a:t>
          </a:r>
        </a:p>
      </dsp:txBody>
      <dsp:txXfrm>
        <a:off x="1185401" y="610541"/>
        <a:ext cx="2118152" cy="898610"/>
      </dsp:txXfrm>
    </dsp:sp>
    <dsp:sp modelId="{28CAECEC-101B-4C8A-8BA9-E70D99C3426F}">
      <dsp:nvSpPr>
        <dsp:cNvPr id="0" name=""/>
        <dsp:cNvSpPr/>
      </dsp:nvSpPr>
      <dsp:spPr>
        <a:xfrm>
          <a:off x="3672626" y="610541"/>
          <a:ext cx="898610" cy="8986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D88A4-5395-4072-8F8F-E6342C08BBC9}">
      <dsp:nvSpPr>
        <dsp:cNvPr id="0" name=""/>
        <dsp:cNvSpPr/>
      </dsp:nvSpPr>
      <dsp:spPr>
        <a:xfrm>
          <a:off x="3861334" y="799250"/>
          <a:ext cx="521193" cy="5211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CC2F0-EF5C-4464-9B77-493F26E56CD4}">
      <dsp:nvSpPr>
        <dsp:cNvPr id="0" name=""/>
        <dsp:cNvSpPr/>
      </dsp:nvSpPr>
      <dsp:spPr>
        <a:xfrm>
          <a:off x="4763795" y="610541"/>
          <a:ext cx="2118152" cy="89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GPA (grade point average)</a:t>
          </a:r>
        </a:p>
      </dsp:txBody>
      <dsp:txXfrm>
        <a:off x="4763795" y="610541"/>
        <a:ext cx="2118152" cy="898610"/>
      </dsp:txXfrm>
    </dsp:sp>
    <dsp:sp modelId="{AA10742F-4406-4322-971C-D5BBDC72F5A3}">
      <dsp:nvSpPr>
        <dsp:cNvPr id="0" name=""/>
        <dsp:cNvSpPr/>
      </dsp:nvSpPr>
      <dsp:spPr>
        <a:xfrm>
          <a:off x="7251019" y="610541"/>
          <a:ext cx="898610" cy="8986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CF450-0F50-4588-A582-7AE8DC420504}">
      <dsp:nvSpPr>
        <dsp:cNvPr id="0" name=""/>
        <dsp:cNvSpPr/>
      </dsp:nvSpPr>
      <dsp:spPr>
        <a:xfrm>
          <a:off x="7439727" y="799250"/>
          <a:ext cx="521193" cy="5211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45A60-79F5-4E12-9039-D5260DA5C75C}">
      <dsp:nvSpPr>
        <dsp:cNvPr id="0" name=""/>
        <dsp:cNvSpPr/>
      </dsp:nvSpPr>
      <dsp:spPr>
        <a:xfrm>
          <a:off x="8342189" y="610541"/>
          <a:ext cx="2118152" cy="89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Test scores (ACT and SAT)</a:t>
          </a:r>
        </a:p>
      </dsp:txBody>
      <dsp:txXfrm>
        <a:off x="8342189" y="610541"/>
        <a:ext cx="2118152" cy="898610"/>
      </dsp:txXfrm>
    </dsp:sp>
    <dsp:sp modelId="{2F5E13CF-7CA5-4153-BBA4-755D6330F2DF}">
      <dsp:nvSpPr>
        <dsp:cNvPr id="0" name=""/>
        <dsp:cNvSpPr/>
      </dsp:nvSpPr>
      <dsp:spPr>
        <a:xfrm>
          <a:off x="94232" y="2127358"/>
          <a:ext cx="898610" cy="8986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B1EA6-3CAE-458B-A66C-C32FA39E3B82}">
      <dsp:nvSpPr>
        <dsp:cNvPr id="0" name=""/>
        <dsp:cNvSpPr/>
      </dsp:nvSpPr>
      <dsp:spPr>
        <a:xfrm>
          <a:off x="282940" y="2316067"/>
          <a:ext cx="521193" cy="5211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0D80C-31EF-4D76-821D-A1F0A6D74D2F}">
      <dsp:nvSpPr>
        <dsp:cNvPr id="0" name=""/>
        <dsp:cNvSpPr/>
      </dsp:nvSpPr>
      <dsp:spPr>
        <a:xfrm>
          <a:off x="1185401" y="2127358"/>
          <a:ext cx="2118152" cy="89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Community service hours</a:t>
          </a:r>
        </a:p>
      </dsp:txBody>
      <dsp:txXfrm>
        <a:off x="1185401" y="2127358"/>
        <a:ext cx="2118152" cy="898610"/>
      </dsp:txXfrm>
    </dsp:sp>
    <dsp:sp modelId="{821D979B-1459-45E4-B2DC-20F08808F134}">
      <dsp:nvSpPr>
        <dsp:cNvPr id="0" name=""/>
        <dsp:cNvSpPr/>
      </dsp:nvSpPr>
      <dsp:spPr>
        <a:xfrm>
          <a:off x="3672626" y="2127358"/>
          <a:ext cx="898610" cy="8986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CE908-8F8F-44BD-809D-13F60C5F6109}">
      <dsp:nvSpPr>
        <dsp:cNvPr id="0" name=""/>
        <dsp:cNvSpPr/>
      </dsp:nvSpPr>
      <dsp:spPr>
        <a:xfrm>
          <a:off x="3861334" y="2316067"/>
          <a:ext cx="521193" cy="5211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FE1F3-0034-45B4-808C-15A5D6D18250}">
      <dsp:nvSpPr>
        <dsp:cNvPr id="0" name=""/>
        <dsp:cNvSpPr/>
      </dsp:nvSpPr>
      <dsp:spPr>
        <a:xfrm>
          <a:off x="4763795" y="2127358"/>
          <a:ext cx="2118152" cy="89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Rigorous courses taken (Dual Enrollment, AICE,  AP, Honors)</a:t>
          </a:r>
        </a:p>
      </dsp:txBody>
      <dsp:txXfrm>
        <a:off x="4763795" y="2127358"/>
        <a:ext cx="2118152" cy="898610"/>
      </dsp:txXfrm>
    </dsp:sp>
    <dsp:sp modelId="{9022D6A4-A72C-4820-AF80-096F78B32685}">
      <dsp:nvSpPr>
        <dsp:cNvPr id="0" name=""/>
        <dsp:cNvSpPr/>
      </dsp:nvSpPr>
      <dsp:spPr>
        <a:xfrm>
          <a:off x="7251019" y="2127358"/>
          <a:ext cx="898610" cy="8986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BE08A-359B-44BA-BFD1-85299851F48A}">
      <dsp:nvSpPr>
        <dsp:cNvPr id="0" name=""/>
        <dsp:cNvSpPr/>
      </dsp:nvSpPr>
      <dsp:spPr>
        <a:xfrm>
          <a:off x="7439727" y="2316067"/>
          <a:ext cx="521193" cy="52119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83B23-6257-4DC4-B85A-0C4543324AFB}">
      <dsp:nvSpPr>
        <dsp:cNvPr id="0" name=""/>
        <dsp:cNvSpPr/>
      </dsp:nvSpPr>
      <dsp:spPr>
        <a:xfrm>
          <a:off x="8342189" y="2127358"/>
          <a:ext cx="2118152" cy="89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Extra-curricular and leadership activities – Quality, not Quantity</a:t>
          </a:r>
        </a:p>
      </dsp:txBody>
      <dsp:txXfrm>
        <a:off x="8342189" y="2127358"/>
        <a:ext cx="2118152" cy="89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937D01-3C1D-4F97-AFB4-26BADDCE8B07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3AA321-CBC0-41E4-AAD8-B3A847D1F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7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A321-CBC0-41E4-AAD8-B3A847D1FF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42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A321-CBC0-41E4-AAD8-B3A847D1FF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40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A321-CBC0-41E4-AAD8-B3A847D1FF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6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A321-CBC0-41E4-AAD8-B3A847D1FF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0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A321-CBC0-41E4-AAD8-B3A847D1FF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08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A321-CBC0-41E4-AAD8-B3A847D1FF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6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A321-CBC0-41E4-AAD8-B3A847D1FF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0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A321-CBC0-41E4-AAD8-B3A847D1FF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06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A321-CBC0-41E4-AAD8-B3A847D1FF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5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A321-CBC0-41E4-AAD8-B3A847D1FF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2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A321-CBC0-41E4-AAD8-B3A847D1FF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04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94E79-0B02-49E7-83F9-555DF2D4D9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8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A321-CBC0-41E4-AAD8-B3A847D1FF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19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A321-CBC0-41E4-AAD8-B3A847D1FF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17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A321-CBC0-41E4-AAD8-B3A847D1FF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81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Tab 4 in packet.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8AB4-7C89-46F2-BE58-921322F3EB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95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A321-CBC0-41E4-AAD8-B3A847D1FF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3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7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7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8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62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3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07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6960030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>
                <a:solidFill>
                  <a:srgbClr val="1E1E1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E1E1E">
                  <a:tint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</p:spTree>
    <p:extLst>
      <p:ext uri="{BB962C8B-B14F-4D97-AF65-F5344CB8AC3E}">
        <p14:creationId xmlns:p14="http://schemas.microsoft.com/office/powerpoint/2010/main" val="376328783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0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9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4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7616CA0-919D-4A49-9C8A-62FDFB3A5183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5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73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9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2668377"/>
          </a:xfrm>
          <a:effectLst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600" dirty="0">
                <a:solidFill>
                  <a:schemeClr val="tx1"/>
                </a:solidFill>
              </a:rPr>
              <a:t>10</a:t>
            </a:r>
            <a:r>
              <a:rPr lang="en-US" sz="4600" baseline="30000" dirty="0">
                <a:solidFill>
                  <a:schemeClr val="tx1"/>
                </a:solidFill>
              </a:rPr>
              <a:t>th</a:t>
            </a:r>
            <a:r>
              <a:rPr lang="en-US" sz="4600" dirty="0">
                <a:solidFill>
                  <a:schemeClr val="tx1"/>
                </a:solidFill>
              </a:rPr>
              <a:t> Grade – </a:t>
            </a:r>
            <a:br>
              <a:rPr lang="en-US" sz="4600" dirty="0">
                <a:solidFill>
                  <a:schemeClr val="tx1"/>
                </a:solidFill>
              </a:rPr>
            </a:br>
            <a:r>
              <a:rPr lang="en-US" sz="4600" dirty="0">
                <a:solidFill>
                  <a:schemeClr val="tx1"/>
                </a:solidFill>
              </a:rPr>
              <a:t>One Year Completed Toward Graduation, What to Consider for Year Two!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>
            <a:normAutofit lnSpcReduction="10000"/>
          </a:bodyPr>
          <a:lstStyle/>
          <a:p>
            <a:pPr algn="ctr"/>
            <a:endParaRPr lang="en-US" sz="4600" b="1" dirty="0"/>
          </a:p>
          <a:p>
            <a:pPr algn="ctr"/>
            <a:r>
              <a:rPr lang="en-US" sz="4600" b="1" dirty="0"/>
              <a:t>Class of 2028</a:t>
            </a:r>
          </a:p>
        </p:txBody>
      </p:sp>
    </p:spTree>
    <p:extLst>
      <p:ext uri="{BB962C8B-B14F-4D97-AF65-F5344CB8AC3E}">
        <p14:creationId xmlns:p14="http://schemas.microsoft.com/office/powerpoint/2010/main" val="392824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63" y="443384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	Volunteer Hours/Paid Work Hours for Bright Futures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en-US" sz="1700" dirty="0"/>
              <a:t>Not needed for graduation</a:t>
            </a:r>
          </a:p>
          <a:p>
            <a:r>
              <a:rPr lang="en-US" sz="1700" dirty="0"/>
              <a:t>Needed for Bright Futures</a:t>
            </a:r>
          </a:p>
          <a:p>
            <a:r>
              <a:rPr lang="en-US" sz="1700" dirty="0"/>
              <a:t>Forms turned into your counselor</a:t>
            </a:r>
          </a:p>
          <a:p>
            <a:r>
              <a:rPr lang="en-US" sz="1700" dirty="0"/>
              <a:t>Goal should be to complete 100 hours of volunteer or paid work hours</a:t>
            </a:r>
          </a:p>
          <a:p>
            <a:r>
              <a:rPr lang="en-US" sz="1700" dirty="0"/>
              <a:t>Two forms required for all activities:</a:t>
            </a:r>
          </a:p>
          <a:p>
            <a:pPr lvl="1">
              <a:buAutoNum type="arabicPeriod"/>
            </a:pPr>
            <a:r>
              <a:rPr lang="en-US" sz="1500" dirty="0"/>
              <a:t>Service Plan</a:t>
            </a:r>
          </a:p>
          <a:p>
            <a:pPr lvl="1">
              <a:buAutoNum type="arabicPeriod"/>
            </a:pPr>
            <a:r>
              <a:rPr lang="en-US" sz="1500" dirty="0"/>
              <a:t>Service Log </a:t>
            </a:r>
          </a:p>
          <a:p>
            <a:r>
              <a:rPr lang="en-US" sz="1700" dirty="0"/>
              <a:t>Signed letter on the organization’s letterhead </a:t>
            </a:r>
            <a:r>
              <a:rPr lang="en-US" sz="1700" b="1" dirty="0"/>
              <a:t>required</a:t>
            </a:r>
            <a:r>
              <a:rPr lang="en-US" sz="1700" dirty="0"/>
              <a:t>  for any activities </a:t>
            </a:r>
            <a:r>
              <a:rPr lang="en-US" sz="1700" b="1" dirty="0"/>
              <a:t>outside</a:t>
            </a:r>
            <a:r>
              <a:rPr lang="en-US" sz="1700" dirty="0"/>
              <a:t> of the school describing type of service, who in the community the service benefited and a description of the service event.</a:t>
            </a:r>
          </a:p>
          <a:p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0B5DD-7B5E-1176-776E-475E4BEDF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84" y="3831671"/>
            <a:ext cx="4300877" cy="24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7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0E50-CC2A-4B2D-830D-95964AFA4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  Community Service Forms </a:t>
            </a:r>
            <a:br>
              <a:rPr lang="en-US" dirty="0"/>
            </a:br>
            <a:r>
              <a:rPr lang="en-US" dirty="0"/>
              <a:t>      </a:t>
            </a:r>
            <a:r>
              <a:rPr lang="en-US" sz="2800" dirty="0"/>
              <a:t>Pick up in School Counseling Office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ADB21DF-AC8D-42FD-B022-B41E8A7342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78357" y="2222500"/>
            <a:ext cx="4066360" cy="3638550"/>
          </a:xfrm>
        </p:spPr>
      </p:pic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A929E34C-D90E-402E-946D-A4F577E63D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88075" y="2404301"/>
            <a:ext cx="5194300" cy="327494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446830-CAE4-2CFA-EE21-556578D8E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31" y="151928"/>
            <a:ext cx="2776140" cy="156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0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78286" y="555809"/>
            <a:ext cx="6022562" cy="5812334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Test length: 2 </a:t>
            </a:r>
            <a:r>
              <a:rPr lang="en-US" sz="2400"/>
              <a:t>hours 14 </a:t>
            </a:r>
            <a:r>
              <a:rPr lang="en-US" sz="2400" dirty="0"/>
              <a:t>minutes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No points deducted for incorrect answers or unanswered questions, </a:t>
            </a:r>
            <a:r>
              <a:rPr lang="en-US" sz="2400" i="1" dirty="0"/>
              <a:t>also known as “rights-only scoring”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Personalized SAT</a:t>
            </a:r>
            <a:r>
              <a:rPr lang="en-US" sz="2400" baseline="30000" dirty="0"/>
              <a:t> </a:t>
            </a:r>
            <a:r>
              <a:rPr lang="en-US" sz="2400" dirty="0"/>
              <a:t>practice through </a:t>
            </a:r>
            <a:br>
              <a:rPr lang="en-US" sz="2400" dirty="0"/>
            </a:br>
            <a:r>
              <a:rPr lang="en-US" sz="2400" dirty="0"/>
              <a:t>Khan Academy</a:t>
            </a:r>
            <a:r>
              <a:rPr lang="en-US" sz="2400" baseline="30000" dirty="0"/>
              <a:t>® </a:t>
            </a:r>
            <a:r>
              <a:rPr lang="en-US" sz="2400" dirty="0"/>
              <a:t>with students' own </a:t>
            </a:r>
            <a:br>
              <a:rPr lang="en-US" sz="2400" dirty="0"/>
            </a:br>
            <a:r>
              <a:rPr lang="en-US" sz="2400" dirty="0"/>
              <a:t>PSAT/NMSQT scores 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Scale ranges for the scores are </a:t>
            </a:r>
            <a:br>
              <a:rPr lang="en-US" sz="2400" dirty="0"/>
            </a:br>
            <a:r>
              <a:rPr lang="en-US" sz="2400" dirty="0"/>
              <a:t>320</a:t>
            </a:r>
            <a:r>
              <a:rPr lang="en-US" sz="1000" dirty="0"/>
              <a:t> </a:t>
            </a:r>
            <a:r>
              <a:rPr lang="en-US" sz="2400" dirty="0"/>
              <a:t>–</a:t>
            </a:r>
            <a:r>
              <a:rPr lang="en-US" sz="1000" dirty="0"/>
              <a:t> </a:t>
            </a:r>
            <a:r>
              <a:rPr lang="en-US" sz="2400" dirty="0"/>
              <a:t>1520 for the total score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952841"/>
            <a:ext cx="3741179" cy="1246495"/>
          </a:xfrm>
        </p:spPr>
        <p:txBody>
          <a:bodyPr/>
          <a:lstStyle/>
          <a:p>
            <a:r>
              <a:rPr lang="en-US" sz="3600" dirty="0"/>
              <a:t>Review of the </a:t>
            </a:r>
            <a:br>
              <a:rPr lang="en-US" sz="3600" dirty="0"/>
            </a:br>
            <a:r>
              <a:rPr lang="en-US" sz="3600" dirty="0"/>
              <a:t>PSAT/NMSQT</a:t>
            </a:r>
          </a:p>
        </p:txBody>
      </p:sp>
      <p:pic>
        <p:nvPicPr>
          <p:cNvPr id="11" name="Picture 10" descr="Icon of a cloc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865" y="555809"/>
            <a:ext cx="784478" cy="784478"/>
          </a:xfrm>
          <a:prstGeom prst="rect">
            <a:avLst/>
          </a:prstGeom>
        </p:spPr>
      </p:pic>
      <p:pic>
        <p:nvPicPr>
          <p:cNvPr id="12" name="Picture 11" descr="Icon of a happy fa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818" y="1743117"/>
            <a:ext cx="784478" cy="784478"/>
          </a:xfrm>
          <a:prstGeom prst="rect">
            <a:avLst/>
          </a:prstGeom>
        </p:spPr>
      </p:pic>
      <p:pic>
        <p:nvPicPr>
          <p:cNvPr id="13" name="Picture 12" descr="Icon of a comput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066" y="3617475"/>
            <a:ext cx="784478" cy="784478"/>
          </a:xfrm>
          <a:prstGeom prst="rect">
            <a:avLst/>
          </a:prstGeom>
        </p:spPr>
      </p:pic>
      <p:pic>
        <p:nvPicPr>
          <p:cNvPr id="14" name="Picture 13" descr="Icon of bar grap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818" y="5266079"/>
            <a:ext cx="784478" cy="784478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335981" y="2542953"/>
            <a:ext cx="3741179" cy="1246495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0" tIns="137160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Test Date: Wed., October 22</a:t>
            </a:r>
            <a:r>
              <a:rPr lang="en-US" sz="3600" baseline="30000" dirty="0"/>
              <a:t>nd</a:t>
            </a:r>
            <a:r>
              <a:rPr lang="en-US" sz="3600" dirty="0"/>
              <a:t>  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66610" y="3876384"/>
            <a:ext cx="3741179" cy="2108269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0" tIns="137160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dirty="0"/>
              <a:t>PSAT can help you qualify you for scholarships and other honors as well as a concordant score for the Algebra 1 EOC. It can also help you start thinking about and planning for college, see which academic skills you need to work on, and get ready for the SAT.</a:t>
            </a:r>
          </a:p>
        </p:txBody>
      </p:sp>
    </p:spTree>
    <p:extLst>
      <p:ext uri="{BB962C8B-B14F-4D97-AF65-F5344CB8AC3E}">
        <p14:creationId xmlns:p14="http://schemas.microsoft.com/office/powerpoint/2010/main" val="29059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SJR State Dual 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61393"/>
          </a:xfrm>
        </p:spPr>
        <p:txBody>
          <a:bodyPr>
            <a:normAutofit/>
          </a:bodyPr>
          <a:lstStyle/>
          <a:p>
            <a:r>
              <a:rPr lang="en-US" sz="2000" dirty="0"/>
              <a:t>What is it? </a:t>
            </a:r>
          </a:p>
          <a:p>
            <a:pPr lvl="1"/>
            <a:r>
              <a:rPr lang="en-US" sz="1800" dirty="0"/>
              <a:t>Traditional Dual enrollment is a Florida educational program that enables high school students to take a college course and be awarded both college credits and the high school credit for the single course.  </a:t>
            </a:r>
          </a:p>
          <a:p>
            <a:r>
              <a:rPr lang="en-US" sz="2000" dirty="0"/>
              <a:t>St Johns River State College (SJRSC) Advising</a:t>
            </a:r>
          </a:p>
          <a:p>
            <a:pPr lvl="1"/>
            <a:r>
              <a:rPr lang="en-US" sz="1800" b="1" u="sng" dirty="0"/>
              <a:t>High school counselors cannot advise on AA degree requirements or pre-requisites needed for intended majors.  </a:t>
            </a:r>
            <a:r>
              <a:rPr lang="en-US" sz="1800" dirty="0"/>
              <a:t>Students should contact the SJRSC advising office if students need help determining which college classes that should be taken to fulfill AA degree requirements or pre-requisite requirements.</a:t>
            </a:r>
          </a:p>
          <a:p>
            <a:pPr lvl="1"/>
            <a:r>
              <a:rPr lang="en-US" sz="1800" dirty="0"/>
              <a:t>For general questions or to make an appointment call 904-808-7402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1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42C5-061B-4ACD-BE76-AE51DC32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SJR Dual Enrollment – What do you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7F7A2-5DF5-4904-AEAE-65B91473F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122414"/>
            <a:ext cx="10554574" cy="42883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College Ready Placement Scores (see next page) and</a:t>
            </a:r>
          </a:p>
          <a:p>
            <a:endParaRPr lang="en-US" sz="2400" dirty="0"/>
          </a:p>
          <a:p>
            <a:r>
              <a:rPr lang="en-US" sz="2400" dirty="0"/>
              <a:t>3.0 unweighted, cumulative GPA and</a:t>
            </a:r>
          </a:p>
          <a:p>
            <a:endParaRPr lang="en-US" sz="2400" dirty="0"/>
          </a:p>
          <a:p>
            <a:r>
              <a:rPr lang="en-US" sz="2400" dirty="0"/>
              <a:t>A Dual Enrollment application and</a:t>
            </a:r>
          </a:p>
          <a:p>
            <a:endParaRPr lang="en-US" sz="2400" dirty="0"/>
          </a:p>
          <a:p>
            <a:r>
              <a:rPr lang="en-US" sz="2400" dirty="0"/>
              <a:t> A Registration Form for your classes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3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1BAD-F564-4034-81FD-9D509062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for SJR State Dual Enrollment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9D27A7-3081-2DD9-58E6-DB6E3081D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667" y="2044834"/>
            <a:ext cx="9243510" cy="4365978"/>
          </a:xfrm>
        </p:spPr>
      </p:pic>
    </p:spTree>
    <p:extLst>
      <p:ext uri="{BB962C8B-B14F-4D97-AF65-F5344CB8AC3E}">
        <p14:creationId xmlns:p14="http://schemas.microsoft.com/office/powerpoint/2010/main" val="3874348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42C5-061B-4ACD-BE76-AE51DC32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FCTC Dual Enrollment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7F7A2-5DF5-4904-AEAE-65B91473F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122414"/>
            <a:ext cx="10554574" cy="4288397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Air Conditioning &amp; Refrigeration </a:t>
            </a:r>
          </a:p>
          <a:p>
            <a:pPr fontAlgn="base"/>
            <a:r>
              <a:rPr lang="en-US" dirty="0"/>
              <a:t>Landscape &amp; Turf Management</a:t>
            </a:r>
          </a:p>
          <a:p>
            <a:pPr fontAlgn="base"/>
            <a:r>
              <a:rPr lang="en-US" dirty="0"/>
              <a:t>Nursery Management</a:t>
            </a:r>
          </a:p>
          <a:p>
            <a:pPr fontAlgn="base"/>
            <a:r>
              <a:rPr lang="en-US" dirty="0"/>
              <a:t>Automotive Service Technology</a:t>
            </a:r>
          </a:p>
          <a:p>
            <a:pPr fontAlgn="base"/>
            <a:r>
              <a:rPr lang="en-US" dirty="0"/>
              <a:t>Culinary Arts</a:t>
            </a:r>
          </a:p>
          <a:p>
            <a:pPr fontAlgn="base"/>
            <a:r>
              <a:rPr lang="en-US" dirty="0"/>
              <a:t>Diesel Technologies</a:t>
            </a:r>
          </a:p>
          <a:p>
            <a:pPr fontAlgn="base"/>
            <a:r>
              <a:rPr lang="en-US" dirty="0"/>
              <a:t>Dental Assisting</a:t>
            </a:r>
          </a:p>
          <a:p>
            <a:pPr fontAlgn="base"/>
            <a:r>
              <a:rPr lang="en-US" dirty="0"/>
              <a:t>Medical Assisting</a:t>
            </a:r>
          </a:p>
          <a:p>
            <a:pPr fontAlgn="base"/>
            <a:r>
              <a:rPr lang="en-US" dirty="0"/>
              <a:t>Welding Technologies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62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42C5-061B-4ACD-BE76-AE51DC32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FCTC DE Minimum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7F7A2-5DF5-4904-AEAE-65B91473F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122414"/>
            <a:ext cx="10554574" cy="4288397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Good attendance and discipline record</a:t>
            </a:r>
          </a:p>
          <a:p>
            <a:pPr fontAlgn="base"/>
            <a:r>
              <a:rPr lang="en-US" dirty="0"/>
              <a:t> 2.0 unweighted GPA</a:t>
            </a:r>
          </a:p>
          <a:p>
            <a:pPr fontAlgn="base"/>
            <a:r>
              <a:rPr lang="en-US" dirty="0"/>
              <a:t>On track for graduation</a:t>
            </a:r>
          </a:p>
          <a:p>
            <a:pPr fontAlgn="base"/>
            <a:r>
              <a:rPr lang="en-US" dirty="0"/>
              <a:t>Room in schedule for a minimum of two consecutive periods. 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47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42C5-061B-4ACD-BE76-AE51DC32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FCTC High School Elective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7F7A2-5DF5-4904-AEAE-65B91473F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122414"/>
            <a:ext cx="10554574" cy="428839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 err="1"/>
              <a:t>Agriscience</a:t>
            </a:r>
            <a:endParaRPr lang="en-US" dirty="0"/>
          </a:p>
          <a:p>
            <a:pPr lvl="1" fontAlgn="base"/>
            <a:r>
              <a:rPr lang="en-US" dirty="0"/>
              <a:t>Horticulture Science and Service</a:t>
            </a:r>
          </a:p>
          <a:p>
            <a:pPr fontAlgn="base"/>
            <a:r>
              <a:rPr lang="en-US" dirty="0"/>
              <a:t>Culinary Arts</a:t>
            </a:r>
          </a:p>
          <a:p>
            <a:pPr fontAlgn="base"/>
            <a:r>
              <a:rPr lang="en-US" dirty="0"/>
              <a:t>Cosmetology</a:t>
            </a:r>
          </a:p>
          <a:p>
            <a:pPr lvl="1" fontAlgn="base"/>
            <a:r>
              <a:rPr lang="en-US" dirty="0"/>
              <a:t>Facials Specialty</a:t>
            </a:r>
          </a:p>
          <a:p>
            <a:pPr lvl="1" fontAlgn="base"/>
            <a:r>
              <a:rPr lang="en-US" dirty="0"/>
              <a:t>Nails Specialty</a:t>
            </a:r>
          </a:p>
          <a:p>
            <a:pPr fontAlgn="base"/>
            <a:r>
              <a:rPr lang="en-US" dirty="0"/>
              <a:t>Early Childhood Education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dirty="0"/>
              <a:t>*Room in schedule for a minimum of two consecutive periods. 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14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8C434-EACE-D9B9-218E-CA8CFEE8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Armed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A2D2A-569C-A7E5-2C1A-7C44DD0A4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United States Marine Corps – </a:t>
            </a:r>
          </a:p>
          <a:p>
            <a:pPr marL="0" indent="0">
              <a:buNone/>
            </a:pPr>
            <a:r>
              <a:rPr lang="en-US" dirty="0"/>
              <a:t>First on the ground, takes position.</a:t>
            </a:r>
          </a:p>
          <a:p>
            <a:endParaRPr lang="en-US" dirty="0"/>
          </a:p>
          <a:p>
            <a:r>
              <a:rPr lang="en-US" dirty="0"/>
              <a:t>United States Army –</a:t>
            </a:r>
          </a:p>
          <a:p>
            <a:pPr marL="0" indent="0">
              <a:buNone/>
            </a:pPr>
            <a:r>
              <a:rPr lang="en-US" dirty="0"/>
              <a:t>Holds and fortifies position.</a:t>
            </a:r>
          </a:p>
          <a:p>
            <a:endParaRPr lang="en-US" dirty="0"/>
          </a:p>
          <a:p>
            <a:r>
              <a:rPr lang="en-US" dirty="0"/>
              <a:t>United States Navy –</a:t>
            </a:r>
          </a:p>
          <a:p>
            <a:pPr marL="0" indent="0">
              <a:buNone/>
            </a:pPr>
            <a:r>
              <a:rPr lang="en-US" dirty="0"/>
              <a:t>Supports from sea.</a:t>
            </a:r>
          </a:p>
          <a:p>
            <a:endParaRPr lang="en-US" dirty="0"/>
          </a:p>
          <a:p>
            <a:r>
              <a:rPr lang="en-US" dirty="0"/>
              <a:t>United States Air Force – </a:t>
            </a:r>
          </a:p>
          <a:p>
            <a:pPr marL="0" indent="0">
              <a:buNone/>
            </a:pPr>
            <a:r>
              <a:rPr lang="en-US" dirty="0"/>
              <a:t>Supports from air.</a:t>
            </a:r>
          </a:p>
        </p:txBody>
      </p:sp>
      <p:pic>
        <p:nvPicPr>
          <p:cNvPr id="5" name="Picture 4" descr="A group of military jets in the air&#10;&#10;Description automatically generated">
            <a:extLst>
              <a:ext uri="{FF2B5EF4-FFF2-40B4-BE49-F238E27FC236}">
                <a16:creationId xmlns:a16="http://schemas.microsoft.com/office/drawing/2014/main" id="{B80CEBD0-81F9-3A11-C767-26B0B47A7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552" y="4681505"/>
            <a:ext cx="2867330" cy="1920788"/>
          </a:xfrm>
          <a:prstGeom prst="rect">
            <a:avLst/>
          </a:prstGeom>
        </p:spPr>
      </p:pic>
      <p:pic>
        <p:nvPicPr>
          <p:cNvPr id="7" name="Picture 6" descr="A soldier standing in front of a tank&#10;&#10;Description automatically generated">
            <a:extLst>
              <a:ext uri="{FF2B5EF4-FFF2-40B4-BE49-F238E27FC236}">
                <a16:creationId xmlns:a16="http://schemas.microsoft.com/office/drawing/2014/main" id="{98B55BAA-E977-8386-C78C-6CAFA3988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00" y="2451021"/>
            <a:ext cx="2881182" cy="1920788"/>
          </a:xfrm>
          <a:prstGeom prst="rect">
            <a:avLst/>
          </a:prstGeom>
        </p:spPr>
      </p:pic>
      <p:pic>
        <p:nvPicPr>
          <p:cNvPr id="9" name="Picture 8" descr="A person in military uniform holding an object&#10;&#10;Description automatically generated">
            <a:extLst>
              <a:ext uri="{FF2B5EF4-FFF2-40B4-BE49-F238E27FC236}">
                <a16:creationId xmlns:a16="http://schemas.microsoft.com/office/drawing/2014/main" id="{7318F31A-73A4-970D-8AF3-900839145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854" y="2451021"/>
            <a:ext cx="2867331" cy="1908823"/>
          </a:xfrm>
          <a:prstGeom prst="rect">
            <a:avLst/>
          </a:prstGeom>
        </p:spPr>
      </p:pic>
      <p:pic>
        <p:nvPicPr>
          <p:cNvPr id="11" name="Picture 10" descr="Several military ships in the ocean&#10;&#10;Description automatically generated">
            <a:extLst>
              <a:ext uri="{FF2B5EF4-FFF2-40B4-BE49-F238E27FC236}">
                <a16:creationId xmlns:a16="http://schemas.microsoft.com/office/drawing/2014/main" id="{2BC24550-0D7F-8CD3-95DE-3908CA6FA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854" y="4687488"/>
            <a:ext cx="3001294" cy="19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3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416" y="434126"/>
            <a:ext cx="10571998" cy="970450"/>
          </a:xfrm>
        </p:spPr>
        <p:txBody>
          <a:bodyPr/>
          <a:lstStyle/>
          <a:p>
            <a:r>
              <a:rPr lang="en-US" dirty="0"/>
              <a:t>SAHS School Counseling Department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63787" y="2186995"/>
            <a:ext cx="5189857" cy="576262"/>
          </a:xfrm>
        </p:spPr>
        <p:txBody>
          <a:bodyPr/>
          <a:lstStyle/>
          <a:p>
            <a:r>
              <a:rPr lang="en-US" sz="3200" u="sng" dirty="0"/>
              <a:t>Who is my Counselor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663" y="2806810"/>
            <a:ext cx="5441144" cy="3054241"/>
          </a:xfrm>
        </p:spPr>
        <p:txBody>
          <a:bodyPr>
            <a:normAutofit/>
          </a:bodyPr>
          <a:lstStyle/>
          <a:p>
            <a:pPr marL="310896" lvl="2" indent="0">
              <a:buNone/>
            </a:pPr>
            <a:endParaRPr lang="en-US" sz="1000" dirty="0"/>
          </a:p>
          <a:p>
            <a:pPr marL="914400" lvl="2" indent="0">
              <a:buNone/>
            </a:pPr>
            <a:r>
              <a:rPr lang="en-US" sz="2200" dirty="0"/>
              <a:t>Last Names A-F: Ms. Patterson</a:t>
            </a:r>
          </a:p>
          <a:p>
            <a:pPr marL="914400" lvl="2" indent="0">
              <a:buNone/>
            </a:pPr>
            <a:r>
              <a:rPr lang="en-US" sz="2200" dirty="0"/>
              <a:t>Last Names G-O: Mrs. Barber</a:t>
            </a:r>
          </a:p>
          <a:p>
            <a:pPr marL="914400" lvl="2" indent="0">
              <a:buNone/>
            </a:pPr>
            <a:r>
              <a:rPr lang="en-US" sz="2200" dirty="0"/>
              <a:t>Last Names P-Z: Ms. Nickerson</a:t>
            </a:r>
          </a:p>
          <a:p>
            <a:pPr marL="914400" lvl="2" indent="0">
              <a:buNone/>
            </a:pPr>
            <a:r>
              <a:rPr lang="en-US" sz="2200" dirty="0"/>
              <a:t>AICE Program: Mrs. Eakins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z="32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10000" y="5861051"/>
            <a:ext cx="1025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****Counselors will be in all three lunches****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84798FC-B165-4149-31E8-B309FF5E701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72587" y="1836282"/>
            <a:ext cx="2940108" cy="382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5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C1A87-E951-FF81-1DA1-F7214DE9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Armed Forces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22A39-2CC7-1C7C-425B-57B361FBB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Completing 3 years of honorable service will pay for your college.</a:t>
            </a:r>
          </a:p>
          <a:p>
            <a:endParaRPr lang="en-US" dirty="0"/>
          </a:p>
          <a:p>
            <a:r>
              <a:rPr lang="en-US" dirty="0"/>
              <a:t>Very competitive pay and benefits.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Healthcare and Travel.</a:t>
            </a:r>
          </a:p>
        </p:txBody>
      </p:sp>
      <p:pic>
        <p:nvPicPr>
          <p:cNvPr id="5" name="Picture 4" descr="A plane flying over a beach&#10;&#10;Description automatically generated">
            <a:extLst>
              <a:ext uri="{FF2B5EF4-FFF2-40B4-BE49-F238E27FC236}">
                <a16:creationId xmlns:a16="http://schemas.microsoft.com/office/drawing/2014/main" id="{0861ADF6-D0DC-7F25-C4C7-CA61C2E79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682702"/>
            <a:ext cx="3868616" cy="21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317381-A800-4397-B01D-FCE2E4450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437663-CF21-48CD-B0CA-FEA2E2D7A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6276366" y="942367"/>
            <a:ext cx="6858000" cy="4973267"/>
          </a:xfrm>
          <a:custGeom>
            <a:avLst/>
            <a:gdLst>
              <a:gd name="connsiteX0" fmla="*/ 0 w 6858000"/>
              <a:gd name="connsiteY0" fmla="*/ 4674422 h 4973267"/>
              <a:gd name="connsiteX1" fmla="*/ 0 w 6858000"/>
              <a:gd name="connsiteY1" fmla="*/ 0 h 4973267"/>
              <a:gd name="connsiteX2" fmla="*/ 6858000 w 6858000"/>
              <a:gd name="connsiteY2" fmla="*/ 0 h 4973267"/>
              <a:gd name="connsiteX3" fmla="*/ 6858000 w 6858000"/>
              <a:gd name="connsiteY3" fmla="*/ 4674817 h 4973267"/>
              <a:gd name="connsiteX4" fmla="*/ 3850107 w 6858000"/>
              <a:gd name="connsiteY4" fmla="*/ 4674817 h 4973267"/>
              <a:gd name="connsiteX5" fmla="*/ 3469107 w 6858000"/>
              <a:gd name="connsiteY5" fmla="*/ 4960567 h 4973267"/>
              <a:gd name="connsiteX6" fmla="*/ 3460640 w 6858000"/>
              <a:gd name="connsiteY6" fmla="*/ 4963742 h 4973267"/>
              <a:gd name="connsiteX7" fmla="*/ 3447940 w 6858000"/>
              <a:gd name="connsiteY7" fmla="*/ 4968505 h 4973267"/>
              <a:gd name="connsiteX8" fmla="*/ 3437357 w 6858000"/>
              <a:gd name="connsiteY8" fmla="*/ 4973267 h 4973267"/>
              <a:gd name="connsiteX9" fmla="*/ 3424657 w 6858000"/>
              <a:gd name="connsiteY9" fmla="*/ 4973267 h 4973267"/>
              <a:gd name="connsiteX10" fmla="*/ 3414074 w 6858000"/>
              <a:gd name="connsiteY10" fmla="*/ 4973267 h 4973267"/>
              <a:gd name="connsiteX11" fmla="*/ 3401373 w 6858000"/>
              <a:gd name="connsiteY11" fmla="*/ 4968505 h 4973267"/>
              <a:gd name="connsiteX12" fmla="*/ 3388674 w 6858000"/>
              <a:gd name="connsiteY12" fmla="*/ 4963742 h 4973267"/>
              <a:gd name="connsiteX13" fmla="*/ 3380207 w 6858000"/>
              <a:gd name="connsiteY13" fmla="*/ 4960567 h 4973267"/>
              <a:gd name="connsiteX14" fmla="*/ 2999207 w 6858000"/>
              <a:gd name="connsiteY14" fmla="*/ 4674817 h 4973267"/>
              <a:gd name="connsiteX15" fmla="*/ 1003190 w 6858000"/>
              <a:gd name="connsiteY15" fmla="*/ 4674817 h 4973267"/>
              <a:gd name="connsiteX16" fmla="*/ 1003190 w 6858000"/>
              <a:gd name="connsiteY16" fmla="*/ 4674422 h 497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8000" h="4973267">
                <a:moveTo>
                  <a:pt x="0" y="467442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674817"/>
                </a:lnTo>
                <a:lnTo>
                  <a:pt x="3850107" y="4674817"/>
                </a:lnTo>
                <a:lnTo>
                  <a:pt x="3469107" y="4960567"/>
                </a:lnTo>
                <a:lnTo>
                  <a:pt x="3460640" y="4963742"/>
                </a:lnTo>
                <a:lnTo>
                  <a:pt x="3447940" y="4968505"/>
                </a:lnTo>
                <a:lnTo>
                  <a:pt x="3437357" y="4973267"/>
                </a:lnTo>
                <a:lnTo>
                  <a:pt x="3424657" y="4973267"/>
                </a:lnTo>
                <a:lnTo>
                  <a:pt x="3414074" y="4973267"/>
                </a:lnTo>
                <a:lnTo>
                  <a:pt x="3401373" y="4968505"/>
                </a:lnTo>
                <a:lnTo>
                  <a:pt x="3388674" y="4963742"/>
                </a:lnTo>
                <a:lnTo>
                  <a:pt x="3380207" y="4960567"/>
                </a:lnTo>
                <a:lnTo>
                  <a:pt x="2999207" y="4674817"/>
                </a:lnTo>
                <a:lnTo>
                  <a:pt x="1003190" y="4674817"/>
                </a:lnTo>
                <a:lnTo>
                  <a:pt x="1003190" y="4674422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057" y="1026726"/>
            <a:ext cx="3217940" cy="4804549"/>
          </a:xfrm>
        </p:spPr>
        <p:txBody>
          <a:bodyPr anchor="ctr">
            <a:normAutofit/>
          </a:bodyPr>
          <a:lstStyle/>
          <a:p>
            <a:r>
              <a:rPr lang="en-US" sz="3600"/>
              <a:t>Requirements for Standard 24 Credit Diploma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14" y="1026726"/>
            <a:ext cx="6261258" cy="4804549"/>
          </a:xfrm>
          <a:effectLst/>
        </p:spPr>
        <p:txBody>
          <a:bodyPr>
            <a:normAutofit/>
          </a:bodyPr>
          <a:lstStyle/>
          <a:p>
            <a:r>
              <a:rPr lang="en-US" dirty="0"/>
              <a:t>Assessments (Math and English ELA)</a:t>
            </a:r>
          </a:p>
          <a:p>
            <a:r>
              <a:rPr lang="en-US" dirty="0"/>
              <a:t>2.0 Cumulative, Unweighted GPA</a:t>
            </a:r>
          </a:p>
          <a:p>
            <a:r>
              <a:rPr lang="en-US" dirty="0"/>
              <a:t>24 specific credits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7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        TWO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896" y="886714"/>
            <a:ext cx="5947511" cy="4900014"/>
          </a:xfrm>
          <a:effectLst/>
        </p:spPr>
        <p:txBody>
          <a:bodyPr>
            <a:normAutofit fontScale="25000" lnSpcReduction="20000"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A08"/>
              </a:buClr>
              <a:buSzTx/>
              <a:buFont typeface="Wingdings 2" charset="2"/>
              <a:buChar char=""/>
              <a:tabLst/>
              <a:defRPr/>
            </a:pPr>
            <a:r>
              <a:rPr lang="en-US" sz="6400" b="1" dirty="0"/>
              <a:t>MUST pass these two assessments to earn a High School diploma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A08"/>
              </a:buClr>
              <a:buSzTx/>
              <a:buNone/>
              <a:tabLst/>
              <a:defRPr/>
            </a:pPr>
            <a:br>
              <a:rPr lang="en-US" sz="6400" b="1" dirty="0"/>
            </a:b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Algebra 1 EOC (level 3 or above) or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A08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ACT Math – 16 or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A08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 Math – 420 or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A08"/>
              </a:buClr>
              <a:buSzTx/>
              <a:buFont typeface="Wingdings 2" charset="2"/>
              <a:buChar char=""/>
              <a:tabLst/>
              <a:defRPr/>
            </a:pPr>
            <a:r>
              <a:rPr lang="en-US" sz="6400" dirty="0">
                <a:solidFill>
                  <a:prstClr val="white"/>
                </a:solidFill>
                <a:latin typeface="Century Gothic" panose="020B0502020202020204"/>
              </a:rPr>
              <a:t>CLT - 14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A08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PSAT/NMSQT Math – 430 or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A08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Geometry – Level 3</a:t>
            </a:r>
            <a:b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A08"/>
              </a:buClr>
              <a:buSz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Grade 10 FAST (level 3 or above) or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A08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ACT Reading and English average – 18 or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A08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 Evidence-Based Reading and Writing – 490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A08"/>
              </a:buClr>
              <a:buSzTx/>
              <a:buFont typeface="Wingdings 2" charset="2"/>
              <a:buChar char=""/>
              <a:tabLst/>
              <a:defRPr/>
            </a:pPr>
            <a:r>
              <a:rPr lang="en-US" sz="6400" dirty="0">
                <a:solidFill>
                  <a:prstClr val="white"/>
                </a:solidFill>
                <a:latin typeface="Century Gothic" panose="020B0502020202020204"/>
              </a:rPr>
              <a:t>CLT – 39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CA08"/>
              </a:buClr>
              <a:buSzTx/>
              <a:buFont typeface="Wingdings 2" charset="2"/>
              <a:buChar char="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PSAT/NMSQT Reading &amp; Writing - 470</a:t>
            </a:r>
          </a:p>
          <a:p>
            <a:pPr marL="914400" lvl="2" indent="0">
              <a:buNone/>
            </a:pPr>
            <a:endParaRPr lang="en-US" sz="6400" dirty="0"/>
          </a:p>
          <a:p>
            <a:pPr marL="914400" lvl="2" indent="0">
              <a:buNone/>
            </a:pPr>
            <a:r>
              <a:rPr lang="en-US" sz="6400" dirty="0"/>
              <a:t>If you earn a Certificate of Completion that means you did not pass one or both of these assessments and you do not receive a high school diploma.  </a:t>
            </a:r>
            <a:br>
              <a:rPr lang="en-US" sz="6400" dirty="0"/>
            </a:b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5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22204"/>
          </a:xfrm>
        </p:spPr>
        <p:txBody>
          <a:bodyPr/>
          <a:lstStyle/>
          <a:p>
            <a:r>
              <a:rPr lang="en-US" sz="2000" dirty="0"/>
              <a:t>24 credits must be earned in all of the following:</a:t>
            </a:r>
          </a:p>
          <a:p>
            <a:pPr lvl="1"/>
            <a:r>
              <a:rPr lang="en-US" sz="1800" dirty="0"/>
              <a:t>English 1, 2, 3, and 4</a:t>
            </a:r>
          </a:p>
          <a:p>
            <a:pPr lvl="1"/>
            <a:r>
              <a:rPr lang="en-US" sz="1800" dirty="0"/>
              <a:t>Algebra, Geometry, and two additional math courses</a:t>
            </a:r>
          </a:p>
          <a:p>
            <a:pPr lvl="1"/>
            <a:r>
              <a:rPr lang="en-US" sz="1800" dirty="0"/>
              <a:t>Biology and two additional sciences</a:t>
            </a:r>
          </a:p>
          <a:p>
            <a:pPr lvl="1"/>
            <a:r>
              <a:rPr lang="en-US" sz="1800" dirty="0"/>
              <a:t>World History, US History, Government, and Economics</a:t>
            </a:r>
          </a:p>
          <a:p>
            <a:pPr lvl="1"/>
            <a:r>
              <a:rPr lang="en-US" sz="1800" dirty="0"/>
              <a:t>Practical/performing/fine arts</a:t>
            </a:r>
          </a:p>
          <a:p>
            <a:pPr lvl="1"/>
            <a:r>
              <a:rPr lang="en-US" sz="1800" dirty="0"/>
              <a:t>HOPE</a:t>
            </a:r>
          </a:p>
          <a:p>
            <a:pPr lvl="1"/>
            <a:r>
              <a:rPr lang="en-US" sz="1800" dirty="0"/>
              <a:t>7.5 elective credits and .5 credit in Personal Financial Literacy</a:t>
            </a:r>
          </a:p>
          <a:p>
            <a:pPr lvl="2"/>
            <a:r>
              <a:rPr lang="en-US" sz="1600" dirty="0"/>
              <a:t>If you’re planning to attend college, you will need two credits in the SAME world language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C4E86D9-FC25-4C5B-B73F-77B0D9D11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662237" y="-2662237"/>
            <a:ext cx="6867526" cy="12192000"/>
          </a:xfrm>
          <a:custGeom>
            <a:avLst/>
            <a:gdLst>
              <a:gd name="connsiteX0" fmla="*/ 0 w 6867526"/>
              <a:gd name="connsiteY0" fmla="*/ 11723012 h 12192000"/>
              <a:gd name="connsiteX1" fmla="*/ 0 w 6867526"/>
              <a:gd name="connsiteY1" fmla="*/ 4448765 h 12192000"/>
              <a:gd name="connsiteX2" fmla="*/ 0 w 6867526"/>
              <a:gd name="connsiteY2" fmla="*/ 0 h 12192000"/>
              <a:gd name="connsiteX3" fmla="*/ 6867524 w 6867526"/>
              <a:gd name="connsiteY3" fmla="*/ 0 h 12192000"/>
              <a:gd name="connsiteX4" fmla="*/ 6867524 w 6867526"/>
              <a:gd name="connsiteY4" fmla="*/ 4089952 h 12192000"/>
              <a:gd name="connsiteX5" fmla="*/ 6867524 w 6867526"/>
              <a:gd name="connsiteY5" fmla="*/ 10933355 h 12192000"/>
              <a:gd name="connsiteX6" fmla="*/ 6867526 w 6867526"/>
              <a:gd name="connsiteY6" fmla="*/ 10933355 h 12192000"/>
              <a:gd name="connsiteX7" fmla="*/ 6867526 w 6867526"/>
              <a:gd name="connsiteY7" fmla="*/ 12192000 h 12192000"/>
              <a:gd name="connsiteX8" fmla="*/ 9525 w 6867526"/>
              <a:gd name="connsiteY8" fmla="*/ 12192000 h 12192000"/>
              <a:gd name="connsiteX9" fmla="*/ 9525 w 6867526"/>
              <a:gd name="connsiteY9" fmla="*/ 11726716 h 12192000"/>
              <a:gd name="connsiteX10" fmla="*/ 4761 w 6867526"/>
              <a:gd name="connsiteY10" fmla="*/ 11726716 h 12192000"/>
              <a:gd name="connsiteX11" fmla="*/ 4761 w 6867526"/>
              <a:gd name="connsiteY11" fmla="*/ 11723012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67526" h="12192000">
                <a:moveTo>
                  <a:pt x="0" y="11723012"/>
                </a:moveTo>
                <a:lnTo>
                  <a:pt x="0" y="4448765"/>
                </a:lnTo>
                <a:lnTo>
                  <a:pt x="0" y="0"/>
                </a:lnTo>
                <a:lnTo>
                  <a:pt x="6867524" y="0"/>
                </a:lnTo>
                <a:lnTo>
                  <a:pt x="6867524" y="4089952"/>
                </a:lnTo>
                <a:lnTo>
                  <a:pt x="6867524" y="10933355"/>
                </a:lnTo>
                <a:lnTo>
                  <a:pt x="6867526" y="10933355"/>
                </a:lnTo>
                <a:lnTo>
                  <a:pt x="6867526" y="12192000"/>
                </a:lnTo>
                <a:lnTo>
                  <a:pt x="9525" y="12192000"/>
                </a:lnTo>
                <a:lnTo>
                  <a:pt x="9525" y="11726716"/>
                </a:lnTo>
                <a:lnTo>
                  <a:pt x="4761" y="11726716"/>
                </a:lnTo>
                <a:lnTo>
                  <a:pt x="4761" y="11723012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955" y="870740"/>
            <a:ext cx="6399577" cy="5116520"/>
          </a:xfrm>
        </p:spPr>
        <p:txBody>
          <a:bodyPr anchor="ctr">
            <a:normAutofit/>
          </a:bodyPr>
          <a:lstStyle/>
          <a:p>
            <a:r>
              <a:rPr lang="en-US" sz="6000" dirty="0"/>
              <a:t>Promotion Requirements for SJCSD</a:t>
            </a: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44AF92AB-F4DD-4C5A-BC11-E1D33AFC0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034751" y="1034752"/>
            <a:ext cx="6858000" cy="4788497"/>
          </a:xfrm>
          <a:custGeom>
            <a:avLst/>
            <a:gdLst>
              <a:gd name="connsiteX0" fmla="*/ 6858000 w 6858000"/>
              <a:gd name="connsiteY0" fmla="*/ 468988 h 4788497"/>
              <a:gd name="connsiteX1" fmla="*/ 6858000 w 6858000"/>
              <a:gd name="connsiteY1" fmla="*/ 4490047 h 4788497"/>
              <a:gd name="connsiteX2" fmla="*/ 3859631 w 6858000"/>
              <a:gd name="connsiteY2" fmla="*/ 4490047 h 4788497"/>
              <a:gd name="connsiteX3" fmla="*/ 3478631 w 6858000"/>
              <a:gd name="connsiteY3" fmla="*/ 4775798 h 4788497"/>
              <a:gd name="connsiteX4" fmla="*/ 3470164 w 6858000"/>
              <a:gd name="connsiteY4" fmla="*/ 4778972 h 4788497"/>
              <a:gd name="connsiteX5" fmla="*/ 3457464 w 6858000"/>
              <a:gd name="connsiteY5" fmla="*/ 4783735 h 4788497"/>
              <a:gd name="connsiteX6" fmla="*/ 3446881 w 6858000"/>
              <a:gd name="connsiteY6" fmla="*/ 4788497 h 4788497"/>
              <a:gd name="connsiteX7" fmla="*/ 3434181 w 6858000"/>
              <a:gd name="connsiteY7" fmla="*/ 4788497 h 4788497"/>
              <a:gd name="connsiteX8" fmla="*/ 3423598 w 6858000"/>
              <a:gd name="connsiteY8" fmla="*/ 4788497 h 4788497"/>
              <a:gd name="connsiteX9" fmla="*/ 3410897 w 6858000"/>
              <a:gd name="connsiteY9" fmla="*/ 4783735 h 4788497"/>
              <a:gd name="connsiteX10" fmla="*/ 3398198 w 6858000"/>
              <a:gd name="connsiteY10" fmla="*/ 4778972 h 4788497"/>
              <a:gd name="connsiteX11" fmla="*/ 3389731 w 6858000"/>
              <a:gd name="connsiteY11" fmla="*/ 4775798 h 4788497"/>
              <a:gd name="connsiteX12" fmla="*/ 3008731 w 6858000"/>
              <a:gd name="connsiteY12" fmla="*/ 4490047 h 4788497"/>
              <a:gd name="connsiteX13" fmla="*/ 1012714 w 6858000"/>
              <a:gd name="connsiteY13" fmla="*/ 4490047 h 4788497"/>
              <a:gd name="connsiteX14" fmla="*/ 1012714 w 6858000"/>
              <a:gd name="connsiteY14" fmla="*/ 4489653 h 4788497"/>
              <a:gd name="connsiteX15" fmla="*/ 4761 w 6858000"/>
              <a:gd name="connsiteY15" fmla="*/ 4489653 h 4788497"/>
              <a:gd name="connsiteX16" fmla="*/ 4761 w 6858000"/>
              <a:gd name="connsiteY16" fmla="*/ 4487273 h 4788497"/>
              <a:gd name="connsiteX17" fmla="*/ 0 w 6858000"/>
              <a:gd name="connsiteY17" fmla="*/ 4487273 h 4788497"/>
              <a:gd name="connsiteX18" fmla="*/ 0 w 6858000"/>
              <a:gd name="connsiteY18" fmla="*/ 0 h 4788497"/>
              <a:gd name="connsiteX19" fmla="*/ 6848476 w 6858000"/>
              <a:gd name="connsiteY19" fmla="*/ 0 h 4788497"/>
              <a:gd name="connsiteX20" fmla="*/ 6848476 w 6858000"/>
              <a:gd name="connsiteY20" fmla="*/ 465284 h 4788497"/>
              <a:gd name="connsiteX21" fmla="*/ 6853240 w 6858000"/>
              <a:gd name="connsiteY21" fmla="*/ 465284 h 4788497"/>
              <a:gd name="connsiteX22" fmla="*/ 6853240 w 6858000"/>
              <a:gd name="connsiteY22" fmla="*/ 468988 h 478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0" h="4788497">
                <a:moveTo>
                  <a:pt x="6858000" y="468988"/>
                </a:moveTo>
                <a:lnTo>
                  <a:pt x="6858000" y="4490047"/>
                </a:lnTo>
                <a:lnTo>
                  <a:pt x="3859631" y="4490047"/>
                </a:lnTo>
                <a:lnTo>
                  <a:pt x="3478631" y="4775798"/>
                </a:lnTo>
                <a:lnTo>
                  <a:pt x="3470164" y="4778972"/>
                </a:lnTo>
                <a:lnTo>
                  <a:pt x="3457464" y="4783735"/>
                </a:lnTo>
                <a:lnTo>
                  <a:pt x="3446881" y="4788497"/>
                </a:lnTo>
                <a:lnTo>
                  <a:pt x="3434181" y="4788497"/>
                </a:lnTo>
                <a:lnTo>
                  <a:pt x="3423598" y="4788497"/>
                </a:lnTo>
                <a:lnTo>
                  <a:pt x="3410897" y="4783735"/>
                </a:lnTo>
                <a:lnTo>
                  <a:pt x="3398198" y="4778972"/>
                </a:lnTo>
                <a:lnTo>
                  <a:pt x="3389731" y="4775798"/>
                </a:lnTo>
                <a:lnTo>
                  <a:pt x="3008731" y="4490047"/>
                </a:lnTo>
                <a:lnTo>
                  <a:pt x="1012714" y="4490047"/>
                </a:lnTo>
                <a:lnTo>
                  <a:pt x="1012714" y="4489653"/>
                </a:lnTo>
                <a:lnTo>
                  <a:pt x="4761" y="4489653"/>
                </a:lnTo>
                <a:lnTo>
                  <a:pt x="4761" y="4487273"/>
                </a:lnTo>
                <a:lnTo>
                  <a:pt x="0" y="4487273"/>
                </a:lnTo>
                <a:lnTo>
                  <a:pt x="0" y="0"/>
                </a:lnTo>
                <a:lnTo>
                  <a:pt x="6848476" y="0"/>
                </a:lnTo>
                <a:lnTo>
                  <a:pt x="6848476" y="465284"/>
                </a:lnTo>
                <a:lnTo>
                  <a:pt x="6853240" y="465284"/>
                </a:lnTo>
                <a:lnTo>
                  <a:pt x="6853240" y="468988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14" y="870740"/>
            <a:ext cx="3390391" cy="5116520"/>
          </a:xfrm>
          <a:effectLst/>
        </p:spPr>
        <p:txBody>
          <a:bodyPr>
            <a:normAutofit/>
          </a:bodyPr>
          <a:lstStyle/>
          <a:p>
            <a:r>
              <a:rPr lang="en-US" sz="2000" dirty="0"/>
              <a:t>9th to 10th Grade</a:t>
            </a:r>
          </a:p>
          <a:p>
            <a:pPr lvl="1"/>
            <a:r>
              <a:rPr lang="en-US" sz="2000" dirty="0"/>
              <a:t>5 credits</a:t>
            </a:r>
          </a:p>
          <a:p>
            <a:r>
              <a:rPr lang="en-US" sz="2000" dirty="0"/>
              <a:t>10th to 11th Grade</a:t>
            </a:r>
          </a:p>
          <a:p>
            <a:pPr lvl="1"/>
            <a:r>
              <a:rPr lang="en-US" sz="2000" dirty="0"/>
              <a:t>11 credits</a:t>
            </a:r>
          </a:p>
          <a:p>
            <a:r>
              <a:rPr lang="en-US" sz="2000" dirty="0"/>
              <a:t>11th to 12th Grade</a:t>
            </a:r>
          </a:p>
          <a:p>
            <a:pPr lvl="1"/>
            <a:r>
              <a:rPr lang="en-US" sz="2000" dirty="0"/>
              <a:t>17 credits</a:t>
            </a:r>
          </a:p>
        </p:txBody>
      </p:sp>
    </p:spTree>
    <p:extLst>
      <p:ext uri="{BB962C8B-B14F-4D97-AF65-F5344CB8AC3E}">
        <p14:creationId xmlns:p14="http://schemas.microsoft.com/office/powerpoint/2010/main" val="325460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colleges look for?</a:t>
            </a:r>
            <a:endParaRPr lang="en-US" dirty="0"/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72A84F7F-E29C-4536-BFB0-53D24E0304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873200"/>
              </p:ext>
            </p:extLst>
          </p:nvPr>
        </p:nvGraphicFramePr>
        <p:xfrm>
          <a:off x="818712" y="2222287"/>
          <a:ext cx="105545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420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247425"/>
            <a:ext cx="11779623" cy="1484555"/>
          </a:xfrm>
        </p:spPr>
        <p:txBody>
          <a:bodyPr/>
          <a:lstStyle/>
          <a:p>
            <a:pPr algn="ctr"/>
            <a:r>
              <a:rPr lang="en-US" sz="4800" dirty="0"/>
              <a:t>           What is Bright Futures?</a:t>
            </a:r>
            <a:br>
              <a:rPr lang="en-US" sz="4800" dirty="0"/>
            </a:br>
            <a:r>
              <a:rPr lang="en-US" sz="3200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48772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A scholarship program that can help pay for you to go to college!</a:t>
            </a:r>
            <a:br>
              <a:rPr lang="en-US" sz="4000" dirty="0"/>
            </a:br>
            <a:endParaRPr 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Check out the Bright Futures chart with the criteria.</a:t>
            </a:r>
            <a:br>
              <a:rPr lang="en-US" sz="4000" dirty="0"/>
            </a:br>
            <a:endParaRPr 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Start working hard now for a big payoff $$$.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C60D1-1856-F676-D0E2-1838C7EE6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85" y="91382"/>
            <a:ext cx="3195272" cy="17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8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1FC50-860C-4D3A-99D3-AD331CAFB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349" y="133564"/>
            <a:ext cx="3606137" cy="655491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dirty="0">
                <a:highlight>
                  <a:srgbClr val="6C3C4B"/>
                </a:highlight>
              </a:rPr>
              <a:t>Bright Futures 2025-2026 Criteria</a:t>
            </a:r>
            <a:br>
              <a:rPr lang="en-US" sz="4400" dirty="0">
                <a:highlight>
                  <a:srgbClr val="6C3C4B"/>
                </a:highlight>
              </a:rPr>
            </a:br>
            <a:br>
              <a:rPr lang="en-US" sz="4400" dirty="0">
                <a:highlight>
                  <a:srgbClr val="6C3C4B"/>
                </a:highlight>
              </a:rPr>
            </a:br>
            <a:r>
              <a:rPr lang="en-US" sz="4400" dirty="0">
                <a:highlight>
                  <a:srgbClr val="6C3C4B"/>
                </a:highlight>
              </a:rPr>
              <a:t>ACT : 29 or 24</a:t>
            </a:r>
            <a:br>
              <a:rPr lang="en-US" sz="4400" dirty="0">
                <a:highlight>
                  <a:srgbClr val="6C3C4B"/>
                </a:highlight>
              </a:rPr>
            </a:br>
            <a:br>
              <a:rPr lang="en-US" sz="4400" dirty="0">
                <a:highlight>
                  <a:srgbClr val="6C3C4B"/>
                </a:highlight>
              </a:rPr>
            </a:br>
            <a:r>
              <a:rPr lang="en-US" sz="4400" dirty="0">
                <a:highlight>
                  <a:srgbClr val="6C3C4B"/>
                </a:highlight>
              </a:rPr>
              <a:t>SAT: 1330 or 1190</a:t>
            </a:r>
            <a:br>
              <a:rPr lang="en-US" sz="4400" dirty="0">
                <a:highlight>
                  <a:srgbClr val="6C3C4B"/>
                </a:highlight>
              </a:rPr>
            </a:br>
            <a:br>
              <a:rPr lang="en-US" sz="4400" dirty="0">
                <a:highlight>
                  <a:srgbClr val="6C3C4B"/>
                </a:highlight>
              </a:rPr>
            </a:br>
            <a:r>
              <a:rPr lang="en-US" sz="4400" dirty="0">
                <a:highlight>
                  <a:srgbClr val="6C3C4B"/>
                </a:highlight>
              </a:rPr>
              <a:t>CLT: 82 or 95</a:t>
            </a:r>
            <a:br>
              <a:rPr lang="en-US" sz="4400" dirty="0">
                <a:highlight>
                  <a:srgbClr val="6C3C4B"/>
                </a:highlight>
              </a:rPr>
            </a:br>
            <a:endParaRPr lang="en-US" sz="4400" dirty="0">
              <a:highlight>
                <a:srgbClr val="6C3C4B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27838-13ED-3F02-1053-A58602F87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19" y="133564"/>
            <a:ext cx="5810250" cy="275272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8CB0D8F-D790-C979-0E4E-A7C15CE72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242" y="3311371"/>
            <a:ext cx="8028688" cy="3062796"/>
          </a:xfrm>
        </p:spPr>
      </p:pic>
    </p:spTree>
    <p:extLst>
      <p:ext uri="{BB962C8B-B14F-4D97-AF65-F5344CB8AC3E}">
        <p14:creationId xmlns:p14="http://schemas.microsoft.com/office/powerpoint/2010/main" val="3856552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7260</TotalTime>
  <Words>969</Words>
  <Application>Microsoft Office PowerPoint</Application>
  <PresentationFormat>Widescreen</PresentationFormat>
  <Paragraphs>160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Roboto</vt:lpstr>
      <vt:lpstr>Roboto Slab</vt:lpstr>
      <vt:lpstr>Wingdings</vt:lpstr>
      <vt:lpstr>Wingdings 2</vt:lpstr>
      <vt:lpstr>Quotable</vt:lpstr>
      <vt:lpstr>10th Grade –  One Year Completed Toward Graduation, What to Consider for Year Two! </vt:lpstr>
      <vt:lpstr>SAHS School Counseling Department</vt:lpstr>
      <vt:lpstr>Requirements for Standard 24 Credit Diploma</vt:lpstr>
      <vt:lpstr>        TWO ASSESSMENTS</vt:lpstr>
      <vt:lpstr>Credits</vt:lpstr>
      <vt:lpstr>Promotion Requirements for SJCSD</vt:lpstr>
      <vt:lpstr>What do colleges look for?</vt:lpstr>
      <vt:lpstr>           What is Bright Futures?  </vt:lpstr>
      <vt:lpstr>Bright Futures 2025-2026 Criteria  ACT : 29 or 24  SAT: 1330 or 1190  CLT: 82 or 95 </vt:lpstr>
      <vt:lpstr> Volunteer Hours/Paid Work Hours for Bright Futures  </vt:lpstr>
      <vt:lpstr>     Community Service Forms        Pick up in School Counseling Office</vt:lpstr>
      <vt:lpstr>Review of the  PSAT/NMSQT</vt:lpstr>
      <vt:lpstr>SJR State Dual Enrollment</vt:lpstr>
      <vt:lpstr>SJR Dual Enrollment – What do you need?</vt:lpstr>
      <vt:lpstr>Testing for SJR State Dual Enrollment</vt:lpstr>
      <vt:lpstr>FCTC Dual Enrollment Programs</vt:lpstr>
      <vt:lpstr>FCTC DE Minimum Requirements</vt:lpstr>
      <vt:lpstr>FCTC High School Elective Programs</vt:lpstr>
      <vt:lpstr>United States Armed Forces</vt:lpstr>
      <vt:lpstr>United States Armed Forces Benefits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Grade –  One Year Completed Toward Graduation, What to Consider for Year Two!</dc:title>
  <dc:creator>Suzanne Patterson</dc:creator>
  <cp:lastModifiedBy>Karleen Nickerson</cp:lastModifiedBy>
  <cp:revision>46</cp:revision>
  <cp:lastPrinted>2022-09-20T14:48:19Z</cp:lastPrinted>
  <dcterms:created xsi:type="dcterms:W3CDTF">2020-09-28T19:43:03Z</dcterms:created>
  <dcterms:modified xsi:type="dcterms:W3CDTF">2025-09-03T18:29:40Z</dcterms:modified>
</cp:coreProperties>
</file>