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3"/>
  </p:notesMasterIdLst>
  <p:sldIdLst>
    <p:sldId id="282" r:id="rId2"/>
    <p:sldId id="262" r:id="rId3"/>
    <p:sldId id="291" r:id="rId4"/>
    <p:sldId id="326" r:id="rId5"/>
    <p:sldId id="290" r:id="rId6"/>
    <p:sldId id="265" r:id="rId7"/>
    <p:sldId id="264" r:id="rId8"/>
    <p:sldId id="302" r:id="rId9"/>
    <p:sldId id="314" r:id="rId10"/>
    <p:sldId id="325" r:id="rId11"/>
    <p:sldId id="298" r:id="rId12"/>
    <p:sldId id="317" r:id="rId13"/>
    <p:sldId id="318" r:id="rId14"/>
    <p:sldId id="310" r:id="rId15"/>
    <p:sldId id="274" r:id="rId16"/>
    <p:sldId id="292" r:id="rId17"/>
    <p:sldId id="319" r:id="rId18"/>
    <p:sldId id="321" r:id="rId19"/>
    <p:sldId id="323" r:id="rId20"/>
    <p:sldId id="324" r:id="rId21"/>
    <p:sldId id="322" r:id="rId22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C4B"/>
    <a:srgbClr val="13F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55715-1E91-4694-8B8B-04C78D3813FD}" v="40" dt="2020-09-28T19:35:21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3792" autoAdjust="0"/>
  </p:normalViewPr>
  <p:slideViewPr>
    <p:cSldViewPr snapToGrid="0">
      <p:cViewPr>
        <p:scale>
          <a:sx n="69" d="100"/>
          <a:sy n="69" d="100"/>
        </p:scale>
        <p:origin x="4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4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4"/>
          </a:xfrm>
          <a:prstGeom prst="rect">
            <a:avLst/>
          </a:prstGeom>
        </p:spPr>
        <p:txBody>
          <a:bodyPr vert="horz" lIns="94193" tIns="47097" rIns="94193" bIns="47097" rtlCol="0"/>
          <a:lstStyle>
            <a:lvl1pPr algn="r">
              <a:defRPr sz="1200"/>
            </a:lvl1pPr>
          </a:lstStyle>
          <a:p>
            <a:fld id="{98937D01-3C1D-4F97-AFB4-26BADDCE8B07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3" tIns="47097" rIns="94193" bIns="470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5"/>
            <a:ext cx="5679440" cy="3695462"/>
          </a:xfrm>
          <a:prstGeom prst="rect">
            <a:avLst/>
          </a:prstGeom>
        </p:spPr>
        <p:txBody>
          <a:bodyPr vert="horz" lIns="94193" tIns="47097" rIns="94193" bIns="4709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3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3"/>
          </a:xfrm>
          <a:prstGeom prst="rect">
            <a:avLst/>
          </a:prstGeom>
        </p:spPr>
        <p:txBody>
          <a:bodyPr vert="horz" lIns="94193" tIns="47097" rIns="94193" bIns="47097" rtlCol="0" anchor="b"/>
          <a:lstStyle>
            <a:lvl1pPr algn="r">
              <a:defRPr sz="1200"/>
            </a:lvl1pPr>
          </a:lstStyle>
          <a:p>
            <a:fld id="{F33AA321-CBC0-41E4-AAD8-B3A847D1F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3683" indent="-29271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7412" indent="-2354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0013" indent="-2354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20978" indent="-23548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1944" indent="-2354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2908" indent="-2354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3873" indent="-2354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4838" indent="-23548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523FB0-228B-4CEA-90EA-5B3A5178720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8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94E79-0B02-49E7-83F9-555DF2D4D9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students</a:t>
            </a:r>
            <a:r>
              <a:rPr lang="en-US" baseline="0" dirty="0"/>
              <a:t> that ACT/SAT scores can meet the FSA Reading graduation requirement.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26158-D2C1-405E-83FC-D40A9F0FA3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2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26158-D2C1-405E-83FC-D40A9F0FA3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0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7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2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8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6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3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0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9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9/3/2025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73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chmen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ahs.stjohns.k12.fl.us/guidan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studentfinancialaidsg.org/SAPHome/SAPHome?url=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-sahs.stjohns.k12.fl.us/guidance/scholarships/" TargetMode="External"/><Relationship Id="rId4" Type="http://schemas.openxmlformats.org/officeDocument/2006/relationships/hyperlink" Target="https://studentaid.gov/h/apply-for-aid/faf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What you need to know in your Junior &amp; Senior Year! </a:t>
            </a:r>
            <a:br>
              <a:rPr lang="en-US" sz="4600" dirty="0">
                <a:solidFill>
                  <a:schemeClr val="tx1"/>
                </a:solidFill>
              </a:rPr>
            </a:b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 lnSpcReduction="10000"/>
          </a:bodyPr>
          <a:lstStyle/>
          <a:p>
            <a:pPr algn="ctr"/>
            <a:endParaRPr lang="en-US" sz="4600" b="1" dirty="0"/>
          </a:p>
          <a:p>
            <a:pPr algn="ctr"/>
            <a:r>
              <a:rPr lang="en-US" sz="4600" b="1" dirty="0"/>
              <a:t>Classes of 2026 &amp; 2027</a:t>
            </a:r>
          </a:p>
        </p:txBody>
      </p:sp>
    </p:spTree>
    <p:extLst>
      <p:ext uri="{BB962C8B-B14F-4D97-AF65-F5344CB8AC3E}">
        <p14:creationId xmlns:p14="http://schemas.microsoft.com/office/powerpoint/2010/main" val="39282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1FC50-860C-4D3A-99D3-AD331CAF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33564"/>
            <a:ext cx="3606137" cy="65549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>
                <a:highlight>
                  <a:srgbClr val="6C3C4B"/>
                </a:highlight>
              </a:rPr>
              <a:t>Bright Futures 2025-2026 Criteria</a:t>
            </a:r>
            <a:br>
              <a:rPr lang="en-US" sz="4400" dirty="0">
                <a:highlight>
                  <a:srgbClr val="6C3C4B"/>
                </a:highlight>
              </a:rPr>
            </a:br>
            <a:br>
              <a:rPr lang="en-US" sz="4400" dirty="0">
                <a:highlight>
                  <a:srgbClr val="6C3C4B"/>
                </a:highlight>
              </a:rPr>
            </a:br>
            <a:r>
              <a:rPr lang="en-US" sz="4400" dirty="0">
                <a:highlight>
                  <a:srgbClr val="6C3C4B"/>
                </a:highlight>
              </a:rPr>
              <a:t>ACT : 29 or 24</a:t>
            </a:r>
            <a:br>
              <a:rPr lang="en-US" sz="4400" dirty="0">
                <a:highlight>
                  <a:srgbClr val="6C3C4B"/>
                </a:highlight>
              </a:rPr>
            </a:br>
            <a:br>
              <a:rPr lang="en-US" sz="4400" dirty="0">
                <a:highlight>
                  <a:srgbClr val="6C3C4B"/>
                </a:highlight>
              </a:rPr>
            </a:br>
            <a:r>
              <a:rPr lang="en-US" sz="4400" dirty="0">
                <a:highlight>
                  <a:srgbClr val="6C3C4B"/>
                </a:highlight>
              </a:rPr>
              <a:t>SAT: 1330 or 1190</a:t>
            </a:r>
            <a:br>
              <a:rPr lang="en-US" sz="4400" dirty="0">
                <a:highlight>
                  <a:srgbClr val="6C3C4B"/>
                </a:highlight>
              </a:rPr>
            </a:br>
            <a:br>
              <a:rPr lang="en-US" sz="4400" dirty="0">
                <a:highlight>
                  <a:srgbClr val="6C3C4B"/>
                </a:highlight>
              </a:rPr>
            </a:br>
            <a:r>
              <a:rPr lang="en-US" sz="4400" dirty="0">
                <a:highlight>
                  <a:srgbClr val="6C3C4B"/>
                </a:highlight>
              </a:rPr>
              <a:t>CLT: 82 or 95</a:t>
            </a:r>
            <a:br>
              <a:rPr lang="en-US" sz="4400" dirty="0">
                <a:highlight>
                  <a:srgbClr val="6C3C4B"/>
                </a:highlight>
              </a:rPr>
            </a:br>
            <a:endParaRPr lang="en-US" sz="4400" dirty="0">
              <a:highlight>
                <a:srgbClr val="6C3C4B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27838-13ED-3F02-1053-A58602F8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9" y="133564"/>
            <a:ext cx="5810250" cy="275272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CB0D8F-D790-C979-0E4E-A7C15CE72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42" y="3311371"/>
            <a:ext cx="8028688" cy="3062796"/>
          </a:xfrm>
        </p:spPr>
      </p:pic>
    </p:spTree>
    <p:extLst>
      <p:ext uri="{BB962C8B-B14F-4D97-AF65-F5344CB8AC3E}">
        <p14:creationId xmlns:p14="http://schemas.microsoft.com/office/powerpoint/2010/main" val="385655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0E50-CC2A-4B2D-830D-95964AFA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Service Forms </a:t>
            </a:r>
            <a:br>
              <a:rPr lang="en-US" dirty="0"/>
            </a:br>
            <a:r>
              <a:rPr lang="en-US" sz="2800" dirty="0"/>
              <a:t>Pick up in School Counseling Office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ADB21DF-AC8D-42FD-B022-B41E8A7342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8357" y="2222500"/>
            <a:ext cx="4066360" cy="3638550"/>
          </a:xfrm>
        </p:spPr>
      </p:pic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A929E34C-D90E-402E-946D-A4F577E63D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8075" y="2404301"/>
            <a:ext cx="5194300" cy="3274948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EEECD-525F-99C3-8347-A9ED43C80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93" y="167299"/>
            <a:ext cx="2121591" cy="15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25" y="-895222"/>
            <a:ext cx="3765483" cy="3388287"/>
          </a:xfrm>
        </p:spPr>
        <p:txBody>
          <a:bodyPr anchor="ctr">
            <a:normAutofit/>
          </a:bodyPr>
          <a:lstStyle/>
          <a:p>
            <a:r>
              <a:rPr lang="en-US" dirty="0"/>
              <a:t>Community Service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173" y="1821675"/>
            <a:ext cx="5365218" cy="4900014"/>
          </a:xfrm>
          <a:effectLst/>
        </p:spPr>
        <p:txBody>
          <a:bodyPr>
            <a:normAutofit/>
          </a:bodyPr>
          <a:lstStyle/>
          <a:p>
            <a:r>
              <a:rPr lang="en-US" sz="1700" dirty="0"/>
              <a:t>Not needed for graduation</a:t>
            </a:r>
          </a:p>
          <a:p>
            <a:r>
              <a:rPr lang="en-US" sz="1700" dirty="0"/>
              <a:t>Needed for Bright Futures</a:t>
            </a:r>
          </a:p>
          <a:p>
            <a:r>
              <a:rPr lang="en-US" sz="1700" dirty="0"/>
              <a:t>Forms turned into your counselor</a:t>
            </a:r>
          </a:p>
          <a:p>
            <a:r>
              <a:rPr lang="en-US" sz="1700" dirty="0"/>
              <a:t>Goal should be to complete 100 hours</a:t>
            </a:r>
          </a:p>
          <a:p>
            <a:r>
              <a:rPr lang="en-US" sz="1700" dirty="0"/>
              <a:t>Two forms required for all activities:</a:t>
            </a:r>
          </a:p>
          <a:p>
            <a:pPr lvl="1">
              <a:buAutoNum type="arabicPeriod"/>
            </a:pPr>
            <a:r>
              <a:rPr lang="en-US" sz="1500" dirty="0"/>
              <a:t>Service Plan</a:t>
            </a:r>
          </a:p>
          <a:p>
            <a:pPr lvl="1">
              <a:buAutoNum type="arabicPeriod"/>
            </a:pPr>
            <a:r>
              <a:rPr lang="en-US" sz="1500" dirty="0"/>
              <a:t>Service Log </a:t>
            </a:r>
          </a:p>
          <a:p>
            <a:r>
              <a:rPr lang="en-US" sz="1700" dirty="0"/>
              <a:t>Signed letter on the organization’s letterhead </a:t>
            </a:r>
            <a:r>
              <a:rPr lang="en-US" sz="1700" b="1" dirty="0"/>
              <a:t>required</a:t>
            </a:r>
            <a:r>
              <a:rPr lang="en-US" sz="1700" dirty="0"/>
              <a:t>  for any activities </a:t>
            </a:r>
            <a:r>
              <a:rPr lang="en-US" sz="1700" b="1" dirty="0"/>
              <a:t>outside</a:t>
            </a:r>
            <a:r>
              <a:rPr lang="en-US" sz="1700" dirty="0"/>
              <a:t> of the school describing type of service, who in the community the service benefited and a description of the service event.</a:t>
            </a:r>
          </a:p>
          <a:p>
            <a:endParaRPr lang="en-US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867FD-DEBF-79BE-B791-0587AE4E1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09" y="2509562"/>
            <a:ext cx="4246873" cy="30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4406"/>
            <a:ext cx="10863072" cy="456019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Many applications are due in the fall (November 1). Go online to look at deadlines. Apply early!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Order your transcripts by submitting a request online through </a:t>
            </a:r>
            <a:r>
              <a:rPr lang="en-US" sz="3200" dirty="0">
                <a:hlinkClick r:id="rId2"/>
              </a:rPr>
              <a:t>www.Parchment.com</a:t>
            </a:r>
            <a:r>
              <a:rPr lang="en-US" sz="3200" dirty="0"/>
              <a:t>. There is a link on the SAHS website.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Order official SAT/ACT score reports online to be sent directly to colleges.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No four-year Fl state college require a letter of recommendation.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Fee waivers available for FR/RL.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8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45471"/>
            <a:ext cx="9720072" cy="1499616"/>
          </a:xfrm>
        </p:spPr>
        <p:txBody>
          <a:bodyPr/>
          <a:lstStyle/>
          <a:p>
            <a:r>
              <a:rPr lang="en-US" dirty="0"/>
              <a:t>College Visits at SAHS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87508"/>
            <a:ext cx="10038824" cy="50325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Colleges and University representatives will be visiting the SAHS campus throughout the year.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Pay attention to Schoology and morning announcements.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College representatives will be visiting during your lunches.</a:t>
            </a:r>
          </a:p>
        </p:txBody>
      </p:sp>
    </p:spTree>
    <p:extLst>
      <p:ext uri="{BB962C8B-B14F-4D97-AF65-F5344CB8AC3E}">
        <p14:creationId xmlns:p14="http://schemas.microsoft.com/office/powerpoint/2010/main" val="570853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SJR State Dual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61393"/>
          </a:xfrm>
        </p:spPr>
        <p:txBody>
          <a:bodyPr>
            <a:normAutofit/>
          </a:bodyPr>
          <a:lstStyle/>
          <a:p>
            <a:r>
              <a:rPr lang="en-US" sz="2000" dirty="0"/>
              <a:t>What is it? </a:t>
            </a:r>
          </a:p>
          <a:p>
            <a:pPr lvl="1"/>
            <a:r>
              <a:rPr lang="en-US" sz="1800" dirty="0"/>
              <a:t>Traditional Dual enrollment is a Florida educational program that enables high school students to take a college course and be awarded both college credits and the high school credit for the single course.  </a:t>
            </a:r>
          </a:p>
          <a:p>
            <a:r>
              <a:rPr lang="en-US" sz="2000" dirty="0"/>
              <a:t>St Johns River State College (SJRSC) Advising</a:t>
            </a:r>
          </a:p>
          <a:p>
            <a:pPr lvl="1"/>
            <a:r>
              <a:rPr lang="en-US" sz="1800" b="1" u="sng" dirty="0"/>
              <a:t>High school counselors cannot advise on AA degree requirements or pre-requisites needed for intended majors.  </a:t>
            </a:r>
            <a:r>
              <a:rPr lang="en-US" sz="1800" dirty="0"/>
              <a:t>Students should contact the SJRSC advising office if students need help determining which college classes that should be taken to fulfill AA degree requirements or pre-requisite requirements.</a:t>
            </a:r>
          </a:p>
          <a:p>
            <a:pPr lvl="1"/>
            <a:r>
              <a:rPr lang="en-US" sz="1800" dirty="0"/>
              <a:t>For general questions or to make an appointment call 904-808-7402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1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B42C5-061B-4ACD-BE76-AE51DC32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solidFill>
                  <a:schemeClr val="accent5"/>
                </a:solidFill>
              </a:rPr>
              <a:t>SJR Dual Enrollment – What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F7A2-5DF5-4904-AEAE-65B91473F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749" y="2024743"/>
            <a:ext cx="3575737" cy="40166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3.0 unweighted, cumulative GPA and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Submit a complete and accurate dual enrollment application, registration/approval form, and proof of qualifying placement scores, by the SAHS published deadline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Students will be informed when dual enrollment applications and registration/approval forms are available as well as deadlines using the following:  SJR Schoology Group, and the dual enrollment website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40944-7236-8143-2699-5EC9A8C7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567895"/>
            <a:ext cx="7132945" cy="51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applying to a university?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18952"/>
            <a:ext cx="9720073" cy="46621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State colleges (SRJ, FSJC) require a diploma and college ready test scores on ACT/SAT/CPT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Thinking military? Start talking to a recruiter now.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Research technical schools and their criteria.</a:t>
            </a:r>
          </a:p>
          <a:p>
            <a:pPr marL="128016" lvl="1" indent="0">
              <a:buNone/>
            </a:pPr>
            <a:r>
              <a:rPr lang="en-US" sz="2400" dirty="0"/>
              <a:t>    FCTC has a lot of great career programs!  </a:t>
            </a:r>
            <a:br>
              <a:rPr lang="en-US" sz="2400" dirty="0"/>
            </a:b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Check out </a:t>
            </a:r>
            <a:r>
              <a:rPr lang="en-US" sz="2800" dirty="0" err="1"/>
              <a:t>Xello</a:t>
            </a:r>
            <a:r>
              <a:rPr lang="en-US" sz="2800" dirty="0"/>
              <a:t> on Clever for students.</a:t>
            </a:r>
          </a:p>
        </p:txBody>
      </p:sp>
    </p:spTree>
    <p:extLst>
      <p:ext uri="{BB962C8B-B14F-4D97-AF65-F5344CB8AC3E}">
        <p14:creationId xmlns:p14="http://schemas.microsoft.com/office/powerpoint/2010/main" val="102311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B8152-35B4-4954-BB56-F727E989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FCTC Programs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FA182-5CDA-4FB0-8DCE-B4F3F43F32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Air Conditioning &amp; Refrigeration </a:t>
            </a:r>
          </a:p>
          <a:p>
            <a:pPr fontAlgn="base"/>
            <a:r>
              <a:rPr lang="en-US" dirty="0"/>
              <a:t>Landscape &amp; Turf Management</a:t>
            </a:r>
          </a:p>
          <a:p>
            <a:pPr fontAlgn="base"/>
            <a:r>
              <a:rPr lang="en-US" dirty="0"/>
              <a:t>Nursery Management</a:t>
            </a:r>
          </a:p>
          <a:p>
            <a:pPr fontAlgn="base"/>
            <a:r>
              <a:rPr lang="en-US" dirty="0"/>
              <a:t>Automotive Service Technology</a:t>
            </a:r>
          </a:p>
          <a:p>
            <a:pPr fontAlgn="base"/>
            <a:r>
              <a:rPr lang="en-US" dirty="0"/>
              <a:t>Culinary Arts</a:t>
            </a:r>
          </a:p>
          <a:p>
            <a:pPr fontAlgn="base"/>
            <a:r>
              <a:rPr lang="en-US" dirty="0"/>
              <a:t>Diesel Technologies</a:t>
            </a:r>
          </a:p>
          <a:p>
            <a:pPr fontAlgn="base"/>
            <a:r>
              <a:rPr lang="en-US" dirty="0"/>
              <a:t>Dental Assisting</a:t>
            </a:r>
          </a:p>
          <a:p>
            <a:pPr fontAlgn="base"/>
            <a:r>
              <a:rPr lang="en-US" dirty="0"/>
              <a:t>Medical Assisting</a:t>
            </a:r>
          </a:p>
          <a:p>
            <a:pPr fontAlgn="base"/>
            <a:r>
              <a:rPr lang="en-US" dirty="0"/>
              <a:t>Welding Technologies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22FF-EFC1-4824-80F4-987EA6B7D9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Agriscience</a:t>
            </a:r>
          </a:p>
          <a:p>
            <a:pPr lvl="1" fontAlgn="base"/>
            <a:r>
              <a:rPr lang="en-US" dirty="0"/>
              <a:t>Horticulture Science and Service</a:t>
            </a:r>
          </a:p>
          <a:p>
            <a:pPr fontAlgn="base"/>
            <a:r>
              <a:rPr lang="en-US" dirty="0"/>
              <a:t>Cosmetology</a:t>
            </a:r>
          </a:p>
          <a:p>
            <a:pPr lvl="1" fontAlgn="base"/>
            <a:r>
              <a:rPr lang="en-US" dirty="0"/>
              <a:t>Facials Specialty</a:t>
            </a:r>
          </a:p>
          <a:p>
            <a:pPr lvl="1" fontAlgn="base"/>
            <a:r>
              <a:rPr lang="en-US" dirty="0"/>
              <a:t>Nails Specialty</a:t>
            </a:r>
          </a:p>
          <a:p>
            <a:pPr fontAlgn="base"/>
            <a:r>
              <a:rPr lang="en-US" dirty="0"/>
              <a:t>Early Childhood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2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C434-EACE-D9B9-218E-CA8CFEE8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Armed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2D2A-569C-A7E5-2C1A-7C44DD0A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United States Marine Corps – </a:t>
            </a:r>
          </a:p>
          <a:p>
            <a:pPr marL="0" indent="0">
              <a:buNone/>
            </a:pPr>
            <a:r>
              <a:rPr lang="en-US" dirty="0"/>
              <a:t>First on the ground, takes position.</a:t>
            </a:r>
          </a:p>
          <a:p>
            <a:endParaRPr lang="en-US" dirty="0"/>
          </a:p>
          <a:p>
            <a:r>
              <a:rPr lang="en-US" dirty="0"/>
              <a:t>United States Army –</a:t>
            </a:r>
          </a:p>
          <a:p>
            <a:pPr marL="0" indent="0">
              <a:buNone/>
            </a:pPr>
            <a:r>
              <a:rPr lang="en-US" dirty="0"/>
              <a:t>Holds and fortifies position.</a:t>
            </a:r>
          </a:p>
          <a:p>
            <a:endParaRPr lang="en-US" dirty="0"/>
          </a:p>
          <a:p>
            <a:r>
              <a:rPr lang="en-US" dirty="0"/>
              <a:t>United States Navy –</a:t>
            </a:r>
          </a:p>
          <a:p>
            <a:pPr marL="0" indent="0">
              <a:buNone/>
            </a:pPr>
            <a:r>
              <a:rPr lang="en-US" dirty="0"/>
              <a:t>Supports from sea.</a:t>
            </a:r>
          </a:p>
          <a:p>
            <a:endParaRPr lang="en-US" dirty="0"/>
          </a:p>
          <a:p>
            <a:r>
              <a:rPr lang="en-US" dirty="0"/>
              <a:t>United States Air Force – </a:t>
            </a:r>
          </a:p>
          <a:p>
            <a:pPr marL="0" indent="0">
              <a:buNone/>
            </a:pPr>
            <a:r>
              <a:rPr lang="en-US" dirty="0"/>
              <a:t>Supports from air.</a:t>
            </a:r>
          </a:p>
        </p:txBody>
      </p:sp>
      <p:pic>
        <p:nvPicPr>
          <p:cNvPr id="5" name="Picture 4" descr="A group of military jets in the air&#10;&#10;Description automatically generated">
            <a:extLst>
              <a:ext uri="{FF2B5EF4-FFF2-40B4-BE49-F238E27FC236}">
                <a16:creationId xmlns:a16="http://schemas.microsoft.com/office/drawing/2014/main" id="{B80CEBD0-81F9-3A11-C767-26B0B47A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552" y="4681505"/>
            <a:ext cx="2867330" cy="1920788"/>
          </a:xfrm>
          <a:prstGeom prst="rect">
            <a:avLst/>
          </a:prstGeom>
        </p:spPr>
      </p:pic>
      <p:pic>
        <p:nvPicPr>
          <p:cNvPr id="7" name="Picture 6" descr="A soldier standing in front of a tank&#10;&#10;Description automatically generated">
            <a:extLst>
              <a:ext uri="{FF2B5EF4-FFF2-40B4-BE49-F238E27FC236}">
                <a16:creationId xmlns:a16="http://schemas.microsoft.com/office/drawing/2014/main" id="{98B55BAA-E977-8386-C78C-6CAFA3988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451021"/>
            <a:ext cx="2881182" cy="1920788"/>
          </a:xfrm>
          <a:prstGeom prst="rect">
            <a:avLst/>
          </a:prstGeom>
        </p:spPr>
      </p:pic>
      <p:pic>
        <p:nvPicPr>
          <p:cNvPr id="9" name="Picture 8" descr="A person in military uniform holding an object&#10;&#10;Description automatically generated">
            <a:extLst>
              <a:ext uri="{FF2B5EF4-FFF2-40B4-BE49-F238E27FC236}">
                <a16:creationId xmlns:a16="http://schemas.microsoft.com/office/drawing/2014/main" id="{7318F31A-73A4-970D-8AF3-900839145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854" y="2451021"/>
            <a:ext cx="2867331" cy="1908823"/>
          </a:xfrm>
          <a:prstGeom prst="rect">
            <a:avLst/>
          </a:prstGeom>
        </p:spPr>
      </p:pic>
      <p:pic>
        <p:nvPicPr>
          <p:cNvPr id="11" name="Picture 10" descr="Several military ships in the ocean&#10;&#10;Description automatically generated">
            <a:extLst>
              <a:ext uri="{FF2B5EF4-FFF2-40B4-BE49-F238E27FC236}">
                <a16:creationId xmlns:a16="http://schemas.microsoft.com/office/drawing/2014/main" id="{2BC24550-0D7F-8CD3-95DE-3908CA6FA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54" y="4687488"/>
            <a:ext cx="3001294" cy="19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3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3C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416" y="434126"/>
            <a:ext cx="10571998" cy="970450"/>
          </a:xfrm>
        </p:spPr>
        <p:txBody>
          <a:bodyPr/>
          <a:lstStyle/>
          <a:p>
            <a:r>
              <a:rPr lang="en-US" dirty="0"/>
              <a:t>SAHS School Counseling Department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3787" y="2186995"/>
            <a:ext cx="5189857" cy="576262"/>
          </a:xfrm>
        </p:spPr>
        <p:txBody>
          <a:bodyPr/>
          <a:lstStyle/>
          <a:p>
            <a:r>
              <a:rPr lang="en-US" sz="3200" u="sng" dirty="0"/>
              <a:t>Who is my Counselor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4840" y="2806810"/>
            <a:ext cx="6485641" cy="3054241"/>
          </a:xfrm>
        </p:spPr>
        <p:txBody>
          <a:bodyPr>
            <a:normAutofit lnSpcReduction="10000"/>
          </a:bodyPr>
          <a:lstStyle/>
          <a:p>
            <a:pPr marL="310896" lvl="2" indent="0">
              <a:buNone/>
            </a:pPr>
            <a:endParaRPr lang="en-US" sz="1000" dirty="0"/>
          </a:p>
          <a:p>
            <a:pPr marL="914400" lvl="2" indent="0">
              <a:buNone/>
            </a:pPr>
            <a:r>
              <a:rPr lang="en-US" sz="2900" dirty="0"/>
              <a:t>Last Names A-F &amp; Dual Enrollment : Mrs. Patterson</a:t>
            </a:r>
          </a:p>
          <a:p>
            <a:pPr marL="914400" lvl="2" indent="0">
              <a:buNone/>
            </a:pPr>
            <a:r>
              <a:rPr lang="en-US" sz="2900" dirty="0"/>
              <a:t>Last Names G-O: Mrs. Barber</a:t>
            </a:r>
          </a:p>
          <a:p>
            <a:pPr marL="914400" lvl="2" indent="0">
              <a:buNone/>
            </a:pPr>
            <a:r>
              <a:rPr lang="en-US" sz="2900" dirty="0"/>
              <a:t>Last Names P-Z: Ms. Nickerson</a:t>
            </a:r>
          </a:p>
          <a:p>
            <a:pPr marL="914400" lvl="2" indent="0">
              <a:buNone/>
            </a:pPr>
            <a:r>
              <a:rPr lang="en-US" sz="2900" dirty="0"/>
              <a:t>AICE Program: 	Mrs. Eakins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000" y="5861051"/>
            <a:ext cx="1025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****Counselors will be at all three lunches****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2AF40B-1BEC-8E14-FE40-BDAEA89833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32494" y="2079812"/>
            <a:ext cx="3252268" cy="37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5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1A87-E951-FF81-1DA1-F7214DE91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Armed Forces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22A39-2CC7-1C7C-425B-57B361FB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Completing 3 years of honorable service will pay for your college.</a:t>
            </a:r>
          </a:p>
          <a:p>
            <a:endParaRPr lang="en-US" dirty="0"/>
          </a:p>
          <a:p>
            <a:r>
              <a:rPr lang="en-US" dirty="0"/>
              <a:t>Very competitive pay and benefits.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Healthcare and Travel.</a:t>
            </a:r>
          </a:p>
        </p:txBody>
      </p:sp>
      <p:pic>
        <p:nvPicPr>
          <p:cNvPr id="5" name="Picture 4" descr="A plane flying over a beach&#10;&#10;Description automatically generated">
            <a:extLst>
              <a:ext uri="{FF2B5EF4-FFF2-40B4-BE49-F238E27FC236}">
                <a16:creationId xmlns:a16="http://schemas.microsoft.com/office/drawing/2014/main" id="{0861ADF6-D0DC-7F25-C4C7-CA61C2E79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682702"/>
            <a:ext cx="3868616" cy="21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1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113B-38EA-1C80-BF7B-F1E442B9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Xello</a:t>
            </a:r>
            <a:r>
              <a:rPr lang="en-US" dirty="0"/>
              <a:t>													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4017B-9731-E918-9DE8-2A7217B0F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 into Clever (look for icon above)</a:t>
            </a:r>
          </a:p>
          <a:p>
            <a:r>
              <a:rPr lang="en-US" dirty="0"/>
              <a:t>Find College Planning</a:t>
            </a:r>
          </a:p>
          <a:p>
            <a:r>
              <a:rPr lang="en-US" dirty="0"/>
              <a:t>Add Colleges you wish to apply for</a:t>
            </a:r>
          </a:p>
          <a:p>
            <a:r>
              <a:rPr lang="en-US" dirty="0"/>
              <a:t>Will have you link to Common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D6D116-6FF7-2FEB-4201-E2231650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0" y="1339892"/>
            <a:ext cx="188595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BE94A4-875D-A9BC-93A9-A6C1670A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3349682"/>
            <a:ext cx="6095999" cy="3313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040CFE-49EF-6C9F-7D3D-0A846B9D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027" y="283962"/>
            <a:ext cx="8111597" cy="193832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DED82DFF-2438-797F-C8A1-C7A6781925E3}"/>
              </a:ext>
            </a:extLst>
          </p:cNvPr>
          <p:cNvSpPr/>
          <p:nvPr/>
        </p:nvSpPr>
        <p:spPr>
          <a:xfrm>
            <a:off x="9845335" y="1580864"/>
            <a:ext cx="614795" cy="4137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7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sz="3200" dirty="0"/>
              <a:t>School Counseling Appointments and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10567270" cy="576262"/>
          </a:xfrm>
        </p:spPr>
        <p:txBody>
          <a:bodyPr/>
          <a:lstStyle/>
          <a:p>
            <a:r>
              <a:rPr lang="en-US" sz="3200" dirty="0"/>
              <a:t>Check the SAHS Website and Schoology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/>
              <a:t>School Counselor Website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https://www-sahs.stjohns.k12.fl.us/guidance/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Schoology Group: </a:t>
            </a:r>
          </a:p>
          <a:p>
            <a:pPr marL="0" indent="0">
              <a:buNone/>
            </a:pPr>
            <a:r>
              <a:rPr lang="en-US" sz="2000" dirty="0"/>
              <a:t>	Yellow Jackets School Counseling Group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School Counselor Connect Form</a:t>
            </a:r>
          </a:p>
          <a:p>
            <a:pPr marL="0" indent="0">
              <a:buNone/>
            </a:pPr>
            <a:r>
              <a:rPr lang="en-US" sz="2000" dirty="0"/>
              <a:t>	QR code in Lunchroom, Guidance and 	your classrooms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9B5A15EB-D35F-0BE5-7C5D-C89A1B8134FE}"/>
              </a:ext>
            </a:extLst>
          </p:cNvPr>
          <p:cNvSpPr/>
          <p:nvPr/>
        </p:nvSpPr>
        <p:spPr>
          <a:xfrm>
            <a:off x="7261500" y="4536141"/>
            <a:ext cx="941205" cy="756102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56CB6-E8C2-C541-35C4-A8F1E97B8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605" y="3602182"/>
            <a:ext cx="4937370" cy="20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66" y="296581"/>
            <a:ext cx="9283849" cy="970450"/>
          </a:xfrm>
        </p:spPr>
        <p:txBody>
          <a:bodyPr/>
          <a:lstStyle/>
          <a:p>
            <a:pPr algn="ctr"/>
            <a:r>
              <a:rPr lang="en-US" sz="4800" dirty="0"/>
              <a:t>Graduation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1831" y="2409712"/>
            <a:ext cx="9391424" cy="40018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6000" b="1" dirty="0"/>
              <a:t>3 basic requirements:</a:t>
            </a:r>
            <a:br>
              <a:rPr lang="en-US" sz="6000" dirty="0"/>
            </a:br>
            <a:endParaRPr lang="en-US" sz="6000" dirty="0"/>
          </a:p>
          <a:p>
            <a:pPr lvl="2"/>
            <a:r>
              <a:rPr lang="en-US" sz="5000" dirty="0"/>
              <a:t> Pass 2 state assessments (tests)</a:t>
            </a:r>
          </a:p>
          <a:p>
            <a:pPr lvl="2"/>
            <a:r>
              <a:rPr lang="en-US" sz="5000" dirty="0"/>
              <a:t>Earn 24 Credits</a:t>
            </a:r>
          </a:p>
          <a:p>
            <a:pPr lvl="2"/>
            <a:r>
              <a:rPr lang="en-US" sz="5000" dirty="0"/>
              <a:t>Earn a 2.0 GPA</a:t>
            </a:r>
            <a:br>
              <a:rPr lang="en-US" sz="5000" dirty="0"/>
            </a:br>
            <a:endParaRPr lang="en-US" sz="50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5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62" y="1551977"/>
            <a:ext cx="4410941" cy="3388287"/>
          </a:xfrm>
        </p:spPr>
        <p:txBody>
          <a:bodyPr anchor="ctr">
            <a:normAutofit/>
          </a:bodyPr>
          <a:lstStyle/>
          <a:p>
            <a:r>
              <a:rPr lang="en-US" sz="5400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3826" y="247426"/>
            <a:ext cx="6228678" cy="6497619"/>
          </a:xfrm>
          <a:effectLst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/>
              <a:t>MUST pass these two assessments to earn a High School Diploma</a:t>
            </a:r>
            <a:br>
              <a:rPr lang="en-US" sz="2800" b="1" dirty="0"/>
            </a:br>
            <a:endParaRPr lang="en-US" sz="2800" dirty="0"/>
          </a:p>
          <a:p>
            <a:pPr lvl="1"/>
            <a:r>
              <a:rPr lang="en-US" dirty="0"/>
              <a:t>Algebra 1 EOC (level 3 or above) or</a:t>
            </a:r>
          </a:p>
          <a:p>
            <a:pPr lvl="2"/>
            <a:r>
              <a:rPr lang="en-US" dirty="0"/>
              <a:t>ACT Math – 16 or</a:t>
            </a:r>
          </a:p>
          <a:p>
            <a:pPr lvl="2"/>
            <a:r>
              <a:rPr lang="en-US" dirty="0"/>
              <a:t>SAT Math – 420 or</a:t>
            </a:r>
          </a:p>
          <a:p>
            <a:pPr lvl="2"/>
            <a:r>
              <a:rPr lang="en-US" dirty="0"/>
              <a:t>CLT QR Section-11/14 or</a:t>
            </a:r>
          </a:p>
          <a:p>
            <a:pPr lvl="2"/>
            <a:r>
              <a:rPr lang="en-US" dirty="0"/>
              <a:t>PSAT/NMSQT Math – 430 or</a:t>
            </a:r>
          </a:p>
          <a:p>
            <a:pPr lvl="2"/>
            <a:r>
              <a:rPr lang="en-US" dirty="0"/>
              <a:t>Geometry – Level 3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Grade 10 FAST (level 3 or above) or</a:t>
            </a:r>
          </a:p>
          <a:p>
            <a:pPr lvl="2"/>
            <a:r>
              <a:rPr lang="en-US" dirty="0"/>
              <a:t>ACT Reading and English average – 18 or</a:t>
            </a:r>
          </a:p>
          <a:p>
            <a:pPr lvl="2"/>
            <a:r>
              <a:rPr lang="en-US" dirty="0"/>
              <a:t>SAT Evidence-Based Reading and Writing – 480/490 or</a:t>
            </a:r>
          </a:p>
          <a:p>
            <a:pPr lvl="2"/>
            <a:r>
              <a:rPr lang="en-US" dirty="0"/>
              <a:t>CLT – 36/39 or</a:t>
            </a:r>
          </a:p>
          <a:p>
            <a:pPr lvl="2"/>
            <a:r>
              <a:rPr lang="en-US" b="1" dirty="0"/>
              <a:t>PSAT/NMSQT  – 470 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earn a Certificate of Completion that means you did not graduate from high school and your post-secondary options are limited.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5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953" y="447188"/>
            <a:ext cx="5870499" cy="970450"/>
          </a:xfrm>
        </p:spPr>
        <p:txBody>
          <a:bodyPr/>
          <a:lstStyle/>
          <a:p>
            <a:pPr algn="ctr"/>
            <a:r>
              <a:rPr lang="en-US" sz="5400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22204"/>
          </a:xfrm>
        </p:spPr>
        <p:txBody>
          <a:bodyPr/>
          <a:lstStyle/>
          <a:p>
            <a:r>
              <a:rPr lang="en-US" sz="2000" dirty="0"/>
              <a:t>24 credits must be earned in all of the following:</a:t>
            </a:r>
          </a:p>
          <a:p>
            <a:pPr lvl="1"/>
            <a:r>
              <a:rPr lang="en-US" sz="1800" dirty="0"/>
              <a:t>English 1, 2, 3, and 4</a:t>
            </a:r>
          </a:p>
          <a:p>
            <a:pPr lvl="1"/>
            <a:r>
              <a:rPr lang="en-US" sz="1800" dirty="0"/>
              <a:t>Algebra, Geometry, and two additional math courses</a:t>
            </a:r>
          </a:p>
          <a:p>
            <a:pPr lvl="1"/>
            <a:r>
              <a:rPr lang="en-US" sz="1800" dirty="0"/>
              <a:t>Biology and two additional sciences</a:t>
            </a:r>
          </a:p>
          <a:p>
            <a:pPr lvl="1"/>
            <a:r>
              <a:rPr lang="en-US" sz="1800" dirty="0"/>
              <a:t>World History, US History, Government, and Economics</a:t>
            </a:r>
          </a:p>
          <a:p>
            <a:pPr lvl="1"/>
            <a:r>
              <a:rPr lang="en-US" sz="1800" dirty="0"/>
              <a:t>Practical/performing/fine arts</a:t>
            </a:r>
          </a:p>
          <a:p>
            <a:pPr lvl="1"/>
            <a:r>
              <a:rPr lang="en-US" sz="1800" dirty="0"/>
              <a:t>HOPE</a:t>
            </a:r>
          </a:p>
          <a:p>
            <a:pPr lvl="1"/>
            <a:r>
              <a:rPr lang="en-US" sz="1800" dirty="0"/>
              <a:t>7.5 elective </a:t>
            </a:r>
            <a:r>
              <a:rPr lang="en-US" sz="1800"/>
              <a:t>credits &amp; .</a:t>
            </a:r>
            <a:r>
              <a:rPr lang="en-US" sz="1800" dirty="0"/>
              <a:t>5 credit in Personal Financial Literacy (not required </a:t>
            </a:r>
            <a:r>
              <a:rPr lang="en-US" sz="1800"/>
              <a:t>for class of 2026)</a:t>
            </a:r>
            <a:endParaRPr lang="en-US" sz="1800" dirty="0"/>
          </a:p>
          <a:p>
            <a:pPr lvl="2"/>
            <a:r>
              <a:rPr lang="en-US" sz="1600" dirty="0"/>
              <a:t>If you’re planning to attend college, you will need two credits in the SAME world language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317381-A800-4397-B01D-FCE2E445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437663-CF21-48CD-B0CA-FEA2E2D7A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6276366" y="942367"/>
            <a:ext cx="6858000" cy="4973267"/>
          </a:xfrm>
          <a:custGeom>
            <a:avLst/>
            <a:gdLst>
              <a:gd name="connsiteX0" fmla="*/ 0 w 6858000"/>
              <a:gd name="connsiteY0" fmla="*/ 4674422 h 4973267"/>
              <a:gd name="connsiteX1" fmla="*/ 0 w 6858000"/>
              <a:gd name="connsiteY1" fmla="*/ 0 h 4973267"/>
              <a:gd name="connsiteX2" fmla="*/ 6858000 w 6858000"/>
              <a:gd name="connsiteY2" fmla="*/ 0 h 4973267"/>
              <a:gd name="connsiteX3" fmla="*/ 6858000 w 6858000"/>
              <a:gd name="connsiteY3" fmla="*/ 4674817 h 4973267"/>
              <a:gd name="connsiteX4" fmla="*/ 3850107 w 6858000"/>
              <a:gd name="connsiteY4" fmla="*/ 4674817 h 4973267"/>
              <a:gd name="connsiteX5" fmla="*/ 3469107 w 6858000"/>
              <a:gd name="connsiteY5" fmla="*/ 4960567 h 4973267"/>
              <a:gd name="connsiteX6" fmla="*/ 3460640 w 6858000"/>
              <a:gd name="connsiteY6" fmla="*/ 4963742 h 4973267"/>
              <a:gd name="connsiteX7" fmla="*/ 3447940 w 6858000"/>
              <a:gd name="connsiteY7" fmla="*/ 4968505 h 4973267"/>
              <a:gd name="connsiteX8" fmla="*/ 3437357 w 6858000"/>
              <a:gd name="connsiteY8" fmla="*/ 4973267 h 4973267"/>
              <a:gd name="connsiteX9" fmla="*/ 3424657 w 6858000"/>
              <a:gd name="connsiteY9" fmla="*/ 4973267 h 4973267"/>
              <a:gd name="connsiteX10" fmla="*/ 3414074 w 6858000"/>
              <a:gd name="connsiteY10" fmla="*/ 4973267 h 4973267"/>
              <a:gd name="connsiteX11" fmla="*/ 3401373 w 6858000"/>
              <a:gd name="connsiteY11" fmla="*/ 4968505 h 4973267"/>
              <a:gd name="connsiteX12" fmla="*/ 3388674 w 6858000"/>
              <a:gd name="connsiteY12" fmla="*/ 4963742 h 4973267"/>
              <a:gd name="connsiteX13" fmla="*/ 3380207 w 6858000"/>
              <a:gd name="connsiteY13" fmla="*/ 4960567 h 4973267"/>
              <a:gd name="connsiteX14" fmla="*/ 2999207 w 6858000"/>
              <a:gd name="connsiteY14" fmla="*/ 4674817 h 4973267"/>
              <a:gd name="connsiteX15" fmla="*/ 1003190 w 6858000"/>
              <a:gd name="connsiteY15" fmla="*/ 4674817 h 4973267"/>
              <a:gd name="connsiteX16" fmla="*/ 1003190 w 6858000"/>
              <a:gd name="connsiteY16" fmla="*/ 4674422 h 49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973267">
                <a:moveTo>
                  <a:pt x="0" y="46744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674817"/>
                </a:lnTo>
                <a:lnTo>
                  <a:pt x="3850107" y="4674817"/>
                </a:lnTo>
                <a:lnTo>
                  <a:pt x="3469107" y="4960567"/>
                </a:lnTo>
                <a:lnTo>
                  <a:pt x="3460640" y="4963742"/>
                </a:lnTo>
                <a:lnTo>
                  <a:pt x="3447940" y="4968505"/>
                </a:lnTo>
                <a:lnTo>
                  <a:pt x="3437357" y="4973267"/>
                </a:lnTo>
                <a:lnTo>
                  <a:pt x="3424657" y="4973267"/>
                </a:lnTo>
                <a:lnTo>
                  <a:pt x="3414074" y="4973267"/>
                </a:lnTo>
                <a:lnTo>
                  <a:pt x="3401373" y="4968505"/>
                </a:lnTo>
                <a:lnTo>
                  <a:pt x="3388674" y="4963742"/>
                </a:lnTo>
                <a:lnTo>
                  <a:pt x="3380207" y="4960567"/>
                </a:lnTo>
                <a:lnTo>
                  <a:pt x="2999207" y="4674817"/>
                </a:lnTo>
                <a:lnTo>
                  <a:pt x="1003190" y="4674817"/>
                </a:lnTo>
                <a:lnTo>
                  <a:pt x="1003190" y="4674422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057" y="1026726"/>
            <a:ext cx="3217940" cy="4804549"/>
          </a:xfrm>
        </p:spPr>
        <p:txBody>
          <a:bodyPr anchor="ctr">
            <a:normAutofit/>
          </a:bodyPr>
          <a:lstStyle/>
          <a:p>
            <a:r>
              <a:rPr lang="en-US" sz="5400" dirty="0"/>
              <a:t>GPA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49" y="1026726"/>
            <a:ext cx="7347473" cy="4804549"/>
          </a:xfrm>
          <a:effectLst/>
        </p:spPr>
        <p:txBody>
          <a:bodyPr>
            <a:normAutofit/>
          </a:bodyPr>
          <a:lstStyle/>
          <a:p>
            <a:r>
              <a:rPr lang="en-US" sz="2000" dirty="0"/>
              <a:t>Required GPA = 2.0 cumulative unweighted or higher</a:t>
            </a:r>
          </a:p>
          <a:p>
            <a:pPr lvl="1"/>
            <a:r>
              <a:rPr lang="en-US" sz="1800" dirty="0"/>
              <a:t>2.0  is a “C” average</a:t>
            </a:r>
          </a:p>
          <a:p>
            <a:pPr lvl="1"/>
            <a:r>
              <a:rPr lang="en-US" sz="1800" dirty="0"/>
              <a:t>Check HAC regularly to keep track of grades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306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ACT and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44710"/>
            <a:ext cx="10497312" cy="43646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ACT, CLT and SAT are college entrance exams.</a:t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Ideal time to take these is Spring of 11</a:t>
            </a:r>
            <a:r>
              <a:rPr lang="en-US" sz="3200" baseline="30000" dirty="0"/>
              <a:t>th</a:t>
            </a:r>
            <a:r>
              <a:rPr lang="en-US" sz="3200" dirty="0"/>
              <a:t> grade and again in 	Fall of 12</a:t>
            </a:r>
            <a:r>
              <a:rPr lang="en-US" sz="3200" baseline="30000" dirty="0"/>
              <a:t>th</a:t>
            </a:r>
            <a:r>
              <a:rPr lang="en-US" sz="3200" dirty="0"/>
              <a:t> grade (after finishing Algebra 2).</a:t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Register online and pay attention to deadlines!</a:t>
            </a:r>
            <a:br>
              <a:rPr lang="en-US" sz="3200" dirty="0"/>
            </a:b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Fee waivers available for F/RL from Ms. Jasper (in the 	Media Center)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223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and 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8320"/>
            <a:ext cx="9720073" cy="4733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Seniors should submit their  Bright Futures online applications (FFAA) starting October 1</a:t>
            </a:r>
            <a:r>
              <a:rPr lang="en-US" sz="2400" baseline="30000" dirty="0"/>
              <a:t>st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https://www.floridastudentfinancialaidsg.org/SAPHome/SAPHome?url=home</a:t>
            </a:r>
            <a:r>
              <a:rPr lang="en-US" sz="2400" dirty="0"/>
              <a:t> – Bright Futures</a:t>
            </a:r>
          </a:p>
          <a:p>
            <a:pPr marL="0" indent="0">
              <a:buNone/>
            </a:pPr>
            <a:r>
              <a:rPr lang="en-US" sz="2400" dirty="0"/>
              <a:t>FAFSA now opens on October 1st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https://studentaid.gov/h/apply-for-aid/fafsa</a:t>
            </a:r>
            <a:r>
              <a:rPr lang="en-US" sz="2400" dirty="0"/>
              <a:t> - FAFSA</a:t>
            </a:r>
          </a:p>
          <a:p>
            <a:pPr marL="0" indent="0">
              <a:buNone/>
            </a:pPr>
            <a:r>
              <a:rPr lang="en-US" sz="2400" dirty="0"/>
              <a:t>Scholarship page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https://www-sahs.stjohns.k12.fl.us/guidance/scholarships/</a:t>
            </a:r>
            <a:r>
              <a:rPr lang="en-US" sz="2400" dirty="0"/>
              <a:t> - Scholarship page on SAHS website</a:t>
            </a:r>
          </a:p>
        </p:txBody>
      </p:sp>
    </p:spTree>
    <p:extLst>
      <p:ext uri="{BB962C8B-B14F-4D97-AF65-F5344CB8AC3E}">
        <p14:creationId xmlns:p14="http://schemas.microsoft.com/office/powerpoint/2010/main" val="136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</TotalTime>
  <Words>1150</Words>
  <Application>Microsoft Office PowerPoint</Application>
  <PresentationFormat>Widescreen</PresentationFormat>
  <Paragraphs>155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</vt:lpstr>
      <vt:lpstr>Wingdings 2</vt:lpstr>
      <vt:lpstr>Quotable</vt:lpstr>
      <vt:lpstr>What you need to know in your Junior &amp; Senior Year!  </vt:lpstr>
      <vt:lpstr>SAHS School Counseling Department</vt:lpstr>
      <vt:lpstr> School Counseling Appointments and Information</vt:lpstr>
      <vt:lpstr>Graduation Requirements</vt:lpstr>
      <vt:lpstr>Assessments</vt:lpstr>
      <vt:lpstr>Credits</vt:lpstr>
      <vt:lpstr>GPA</vt:lpstr>
      <vt:lpstr>ACT and SAT</vt:lpstr>
      <vt:lpstr>Financial Aid and Scholarships</vt:lpstr>
      <vt:lpstr>Bright Futures 2025-2026 Criteria  ACT : 29 or 24  SAT: 1330 or 1190  CLT: 82 or 95 </vt:lpstr>
      <vt:lpstr>Community Service Forms  Pick up in School Counseling Office</vt:lpstr>
      <vt:lpstr>Community Service   </vt:lpstr>
      <vt:lpstr>College Applications</vt:lpstr>
      <vt:lpstr>College Visits at SAHS</vt:lpstr>
      <vt:lpstr>SJR State Dual Enrollment</vt:lpstr>
      <vt:lpstr>SJR Dual Enrollment – What do you need?</vt:lpstr>
      <vt:lpstr>Not applying to a university?</vt:lpstr>
      <vt:lpstr>FCTC Programs</vt:lpstr>
      <vt:lpstr>United States Armed Forces</vt:lpstr>
      <vt:lpstr>United States Armed Forces Benefits</vt:lpstr>
      <vt:lpstr>Xello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Grade –  One Year Completed Toward Graduation, What to Consider for Year Two!</dc:title>
  <dc:creator>Suzanne Patterson</dc:creator>
  <cp:lastModifiedBy>Karleen Nickerson</cp:lastModifiedBy>
  <cp:revision>44</cp:revision>
  <cp:lastPrinted>2023-08-08T09:00:39Z</cp:lastPrinted>
  <dcterms:created xsi:type="dcterms:W3CDTF">2020-09-28T19:43:03Z</dcterms:created>
  <dcterms:modified xsi:type="dcterms:W3CDTF">2025-09-03T18:31:27Z</dcterms:modified>
</cp:coreProperties>
</file>