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4"/>
  </p:sldMasterIdLst>
  <p:notesMasterIdLst>
    <p:notesMasterId r:id="rId30"/>
  </p:notesMasterIdLst>
  <p:sldIdLst>
    <p:sldId id="282" r:id="rId5"/>
    <p:sldId id="316" r:id="rId6"/>
    <p:sldId id="306" r:id="rId7"/>
    <p:sldId id="298" r:id="rId8"/>
    <p:sldId id="290" r:id="rId9"/>
    <p:sldId id="265" r:id="rId10"/>
    <p:sldId id="294" r:id="rId11"/>
    <p:sldId id="267" r:id="rId12"/>
    <p:sldId id="264" r:id="rId13"/>
    <p:sldId id="299" r:id="rId14"/>
    <p:sldId id="300" r:id="rId15"/>
    <p:sldId id="301" r:id="rId16"/>
    <p:sldId id="302" r:id="rId17"/>
    <p:sldId id="303" r:id="rId18"/>
    <p:sldId id="304" r:id="rId19"/>
    <p:sldId id="308" r:id="rId20"/>
    <p:sldId id="310" r:id="rId21"/>
    <p:sldId id="311" r:id="rId22"/>
    <p:sldId id="314" r:id="rId23"/>
    <p:sldId id="269" r:id="rId24"/>
    <p:sldId id="319" r:id="rId25"/>
    <p:sldId id="315" r:id="rId26"/>
    <p:sldId id="317" r:id="rId27"/>
    <p:sldId id="318" r:id="rId28"/>
    <p:sldId id="291" r:id="rId2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F529"/>
    <a:srgbClr val="6C3C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4B58D-346B-4608-A5D2-4FBF11C04BA3}" v="2" dt="2022-09-16T00:33:31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A84F83-F47C-4421-BC9A-121D19E0003B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57CC0A-2136-45CA-A91D-3EC20AE262A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Well rounded student</a:t>
          </a:r>
        </a:p>
      </dgm:t>
    </dgm:pt>
    <dgm:pt modelId="{40464671-D492-4AB2-BD39-2AE46FF957CF}" type="parTrans" cxnId="{9C505DF2-39FC-4922-80A6-FF20B1FC5DAB}">
      <dgm:prSet/>
      <dgm:spPr/>
      <dgm:t>
        <a:bodyPr/>
        <a:lstStyle/>
        <a:p>
          <a:endParaRPr lang="en-US"/>
        </a:p>
      </dgm:t>
    </dgm:pt>
    <dgm:pt modelId="{3C7496BD-C3FF-4916-82AC-0750B34DE31C}" type="sibTrans" cxnId="{9C505DF2-39FC-4922-80A6-FF20B1FC5DA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188BDD4-7A55-401A-A8A4-744011052B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GPA (grade point average)</a:t>
          </a:r>
        </a:p>
      </dgm:t>
    </dgm:pt>
    <dgm:pt modelId="{B85A509C-2BE6-47BD-A2B8-F505CF53BB73}" type="parTrans" cxnId="{23BC8A60-658A-40E2-A3B5-AAD22403B31E}">
      <dgm:prSet/>
      <dgm:spPr/>
      <dgm:t>
        <a:bodyPr/>
        <a:lstStyle/>
        <a:p>
          <a:endParaRPr lang="en-US"/>
        </a:p>
      </dgm:t>
    </dgm:pt>
    <dgm:pt modelId="{22740F62-BF0A-4CD9-922B-8E05048A2E1B}" type="sibTrans" cxnId="{23BC8A60-658A-40E2-A3B5-AAD22403B31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C1D3862-3CA5-4127-833F-CCB3E2CC1CF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Test scores (ACT and SAT)</a:t>
          </a:r>
        </a:p>
      </dgm:t>
    </dgm:pt>
    <dgm:pt modelId="{98BE8AB5-11F9-4AA7-BF2D-54DE79AFC543}" type="parTrans" cxnId="{9A8A8ADC-C41D-4D9E-B127-C825BF0F6BB7}">
      <dgm:prSet/>
      <dgm:spPr/>
      <dgm:t>
        <a:bodyPr/>
        <a:lstStyle/>
        <a:p>
          <a:endParaRPr lang="en-US"/>
        </a:p>
      </dgm:t>
    </dgm:pt>
    <dgm:pt modelId="{543DBA65-2F8D-4824-BD83-12B6FDEC7338}" type="sibTrans" cxnId="{9A8A8ADC-C41D-4D9E-B127-C825BF0F6BB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80D6986-7314-43D7-87E3-9208783F85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Community service hours</a:t>
          </a:r>
        </a:p>
      </dgm:t>
    </dgm:pt>
    <dgm:pt modelId="{DDF87E9F-E32D-43D9-ABDC-DA495E0CE686}" type="parTrans" cxnId="{459CE2F2-4633-4846-ADB6-EA7279ED97FC}">
      <dgm:prSet/>
      <dgm:spPr/>
      <dgm:t>
        <a:bodyPr/>
        <a:lstStyle/>
        <a:p>
          <a:endParaRPr lang="en-US"/>
        </a:p>
      </dgm:t>
    </dgm:pt>
    <dgm:pt modelId="{6D4DD46A-F4DB-44E4-9735-2629A9E2B960}" type="sibTrans" cxnId="{459CE2F2-4633-4846-ADB6-EA7279ED97F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F3DFF45-716F-4D19-AEB9-12424B51CD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Rigorous courses taken (Dual Enrollment, AICE,  AP, Honors)</a:t>
          </a:r>
        </a:p>
      </dgm:t>
    </dgm:pt>
    <dgm:pt modelId="{086423FB-48D2-41D2-ADEA-D96A2D7123A2}" type="parTrans" cxnId="{8C352647-BFB0-455E-B791-C7C7822BF8A6}">
      <dgm:prSet/>
      <dgm:spPr/>
      <dgm:t>
        <a:bodyPr/>
        <a:lstStyle/>
        <a:p>
          <a:endParaRPr lang="en-US"/>
        </a:p>
      </dgm:t>
    </dgm:pt>
    <dgm:pt modelId="{231579B4-6BB2-40C9-AB63-780DF4E5A590}" type="sibTrans" cxnId="{8C352647-BFB0-455E-B791-C7C7822BF8A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00F0297-E131-45BD-952A-A5C8E17F26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Extra-curricular and leadership activities – Quality, not Quantity</a:t>
          </a:r>
        </a:p>
      </dgm:t>
    </dgm:pt>
    <dgm:pt modelId="{5BFAC76B-1A3F-4717-B567-70AC20789D0B}" type="parTrans" cxnId="{5FF0668C-BC80-4EEF-A213-11345C44817C}">
      <dgm:prSet/>
      <dgm:spPr/>
      <dgm:t>
        <a:bodyPr/>
        <a:lstStyle/>
        <a:p>
          <a:endParaRPr lang="en-US"/>
        </a:p>
      </dgm:t>
    </dgm:pt>
    <dgm:pt modelId="{3E95CBC8-E3D8-44C0-92D8-036C5BC4EAEA}" type="sibTrans" cxnId="{5FF0668C-BC80-4EEF-A213-11345C44817C}">
      <dgm:prSet/>
      <dgm:spPr/>
      <dgm:t>
        <a:bodyPr/>
        <a:lstStyle/>
        <a:p>
          <a:endParaRPr lang="en-US"/>
        </a:p>
      </dgm:t>
    </dgm:pt>
    <dgm:pt modelId="{81E6B579-E56B-4094-9D49-02B3C4071D41}" type="pres">
      <dgm:prSet presAssocID="{14A84F83-F47C-4421-BC9A-121D19E0003B}" presName="root" presStyleCnt="0">
        <dgm:presLayoutVars>
          <dgm:dir/>
          <dgm:resizeHandles val="exact"/>
        </dgm:presLayoutVars>
      </dgm:prSet>
      <dgm:spPr/>
    </dgm:pt>
    <dgm:pt modelId="{7A8FFBE6-F337-429B-BB5D-9B250FB10689}" type="pres">
      <dgm:prSet presAssocID="{14A84F83-F47C-4421-BC9A-121D19E0003B}" presName="container" presStyleCnt="0">
        <dgm:presLayoutVars>
          <dgm:dir/>
          <dgm:resizeHandles val="exact"/>
        </dgm:presLayoutVars>
      </dgm:prSet>
      <dgm:spPr/>
    </dgm:pt>
    <dgm:pt modelId="{CDD8E834-15B8-4579-9ACE-9A6DA4D68371}" type="pres">
      <dgm:prSet presAssocID="{D657CC0A-2136-45CA-A91D-3EC20AE262AA}" presName="compNode" presStyleCnt="0"/>
      <dgm:spPr/>
    </dgm:pt>
    <dgm:pt modelId="{AC41E890-BAE6-47C6-8607-1581A7A4B5C1}" type="pres">
      <dgm:prSet presAssocID="{D657CC0A-2136-45CA-A91D-3EC20AE262AA}" presName="iconBgRect" presStyleLbl="bgShp" presStyleIdx="0" presStyleCnt="6"/>
      <dgm:spPr/>
    </dgm:pt>
    <dgm:pt modelId="{0B9AE0A2-0ADA-47EE-AC4D-3CCC91FB0B4A}" type="pres">
      <dgm:prSet presAssocID="{D657CC0A-2136-45CA-A91D-3EC20AE262AA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8F66908-47E6-436F-8293-9FC4C885633A}" type="pres">
      <dgm:prSet presAssocID="{D657CC0A-2136-45CA-A91D-3EC20AE262AA}" presName="spaceRect" presStyleCnt="0"/>
      <dgm:spPr/>
    </dgm:pt>
    <dgm:pt modelId="{0BFEE481-5730-4992-9A48-32C0AA7811DF}" type="pres">
      <dgm:prSet presAssocID="{D657CC0A-2136-45CA-A91D-3EC20AE262AA}" presName="textRect" presStyleLbl="revTx" presStyleIdx="0" presStyleCnt="6">
        <dgm:presLayoutVars>
          <dgm:chMax val="1"/>
          <dgm:chPref val="1"/>
        </dgm:presLayoutVars>
      </dgm:prSet>
      <dgm:spPr/>
    </dgm:pt>
    <dgm:pt modelId="{EED6FEE5-4C93-4D3F-9141-E14B2128E75A}" type="pres">
      <dgm:prSet presAssocID="{3C7496BD-C3FF-4916-82AC-0750B34DE31C}" presName="sibTrans" presStyleLbl="sibTrans2D1" presStyleIdx="0" presStyleCnt="0"/>
      <dgm:spPr/>
    </dgm:pt>
    <dgm:pt modelId="{43176998-C174-4BD7-8D80-B9FA90642CD6}" type="pres">
      <dgm:prSet presAssocID="{6188BDD4-7A55-401A-A8A4-744011052BE7}" presName="compNode" presStyleCnt="0"/>
      <dgm:spPr/>
    </dgm:pt>
    <dgm:pt modelId="{28CAECEC-101B-4C8A-8BA9-E70D99C3426F}" type="pres">
      <dgm:prSet presAssocID="{6188BDD4-7A55-401A-A8A4-744011052BE7}" presName="iconBgRect" presStyleLbl="bgShp" presStyleIdx="1" presStyleCnt="6"/>
      <dgm:spPr/>
    </dgm:pt>
    <dgm:pt modelId="{4D1D88A4-5395-4072-8F8F-E6342C08BBC9}" type="pres">
      <dgm:prSet presAssocID="{6188BDD4-7A55-401A-A8A4-744011052BE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ooting star"/>
        </a:ext>
      </dgm:extLst>
    </dgm:pt>
    <dgm:pt modelId="{017516D3-7CE8-4B9C-AFF5-D13B97886907}" type="pres">
      <dgm:prSet presAssocID="{6188BDD4-7A55-401A-A8A4-744011052BE7}" presName="spaceRect" presStyleCnt="0"/>
      <dgm:spPr/>
    </dgm:pt>
    <dgm:pt modelId="{C43CC2F0-EF5C-4464-9B77-493F26E56CD4}" type="pres">
      <dgm:prSet presAssocID="{6188BDD4-7A55-401A-A8A4-744011052BE7}" presName="textRect" presStyleLbl="revTx" presStyleIdx="1" presStyleCnt="6">
        <dgm:presLayoutVars>
          <dgm:chMax val="1"/>
          <dgm:chPref val="1"/>
        </dgm:presLayoutVars>
      </dgm:prSet>
      <dgm:spPr/>
    </dgm:pt>
    <dgm:pt modelId="{9B3CAF0C-4741-46A5-9228-E0201A5C9BAF}" type="pres">
      <dgm:prSet presAssocID="{22740F62-BF0A-4CD9-922B-8E05048A2E1B}" presName="sibTrans" presStyleLbl="sibTrans2D1" presStyleIdx="0" presStyleCnt="0"/>
      <dgm:spPr/>
    </dgm:pt>
    <dgm:pt modelId="{30C51D81-DF5A-43B8-B9B1-9B766D01B11B}" type="pres">
      <dgm:prSet presAssocID="{9C1D3862-3CA5-4127-833F-CCB3E2CC1CF4}" presName="compNode" presStyleCnt="0"/>
      <dgm:spPr/>
    </dgm:pt>
    <dgm:pt modelId="{AA10742F-4406-4322-971C-D5BBDC72F5A3}" type="pres">
      <dgm:prSet presAssocID="{9C1D3862-3CA5-4127-833F-CCB3E2CC1CF4}" presName="iconBgRect" presStyleLbl="bgShp" presStyleIdx="2" presStyleCnt="6"/>
      <dgm:spPr/>
    </dgm:pt>
    <dgm:pt modelId="{57ACF450-0F50-4588-A582-7AE8DC420504}" type="pres">
      <dgm:prSet presAssocID="{9C1D3862-3CA5-4127-833F-CCB3E2CC1CF4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9FCB8C58-75CE-498C-86A6-D4DFE6FB8643}" type="pres">
      <dgm:prSet presAssocID="{9C1D3862-3CA5-4127-833F-CCB3E2CC1CF4}" presName="spaceRect" presStyleCnt="0"/>
      <dgm:spPr/>
    </dgm:pt>
    <dgm:pt modelId="{C4145A60-79F5-4E12-9039-D5260DA5C75C}" type="pres">
      <dgm:prSet presAssocID="{9C1D3862-3CA5-4127-833F-CCB3E2CC1CF4}" presName="textRect" presStyleLbl="revTx" presStyleIdx="2" presStyleCnt="6">
        <dgm:presLayoutVars>
          <dgm:chMax val="1"/>
          <dgm:chPref val="1"/>
        </dgm:presLayoutVars>
      </dgm:prSet>
      <dgm:spPr/>
    </dgm:pt>
    <dgm:pt modelId="{4E9E3F70-5CE5-4926-8C67-7F357423F570}" type="pres">
      <dgm:prSet presAssocID="{543DBA65-2F8D-4824-BD83-12B6FDEC7338}" presName="sibTrans" presStyleLbl="sibTrans2D1" presStyleIdx="0" presStyleCnt="0"/>
      <dgm:spPr/>
    </dgm:pt>
    <dgm:pt modelId="{7463317C-DB05-453A-B9EB-C262054EE5CA}" type="pres">
      <dgm:prSet presAssocID="{C80D6986-7314-43D7-87E3-9208783F85EE}" presName="compNode" presStyleCnt="0"/>
      <dgm:spPr/>
    </dgm:pt>
    <dgm:pt modelId="{2F5E13CF-7CA5-4153-BBA4-755D6330F2DF}" type="pres">
      <dgm:prSet presAssocID="{C80D6986-7314-43D7-87E3-9208783F85EE}" presName="iconBgRect" presStyleLbl="bgShp" presStyleIdx="3" presStyleCnt="6"/>
      <dgm:spPr/>
    </dgm:pt>
    <dgm:pt modelId="{DACB1EA6-3CAE-458B-A66C-C32FA39E3B82}" type="pres">
      <dgm:prSet presAssocID="{C80D6986-7314-43D7-87E3-9208783F85E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2C0EC7A2-6CB4-4E8B-8F8F-DDF5B7B01D16}" type="pres">
      <dgm:prSet presAssocID="{C80D6986-7314-43D7-87E3-9208783F85EE}" presName="spaceRect" presStyleCnt="0"/>
      <dgm:spPr/>
    </dgm:pt>
    <dgm:pt modelId="{5E70D80C-31EF-4D76-821D-A1F0A6D74D2F}" type="pres">
      <dgm:prSet presAssocID="{C80D6986-7314-43D7-87E3-9208783F85EE}" presName="textRect" presStyleLbl="revTx" presStyleIdx="3" presStyleCnt="6">
        <dgm:presLayoutVars>
          <dgm:chMax val="1"/>
          <dgm:chPref val="1"/>
        </dgm:presLayoutVars>
      </dgm:prSet>
      <dgm:spPr/>
    </dgm:pt>
    <dgm:pt modelId="{1FDB6DBD-D311-4394-BE85-C9D95F312BAE}" type="pres">
      <dgm:prSet presAssocID="{6D4DD46A-F4DB-44E4-9735-2629A9E2B960}" presName="sibTrans" presStyleLbl="sibTrans2D1" presStyleIdx="0" presStyleCnt="0"/>
      <dgm:spPr/>
    </dgm:pt>
    <dgm:pt modelId="{58ACB112-6FF7-4922-ACCF-2BD9BA7F1743}" type="pres">
      <dgm:prSet presAssocID="{7F3DFF45-716F-4D19-AEB9-12424B51CDB4}" presName="compNode" presStyleCnt="0"/>
      <dgm:spPr/>
    </dgm:pt>
    <dgm:pt modelId="{821D979B-1459-45E4-B2DC-20F08808F134}" type="pres">
      <dgm:prSet presAssocID="{7F3DFF45-716F-4D19-AEB9-12424B51CDB4}" presName="iconBgRect" presStyleLbl="bgShp" presStyleIdx="4" presStyleCnt="6"/>
      <dgm:spPr/>
    </dgm:pt>
    <dgm:pt modelId="{5AECE908-8F8F-44BD-809D-13F60C5F6109}" type="pres">
      <dgm:prSet presAssocID="{7F3DFF45-716F-4D19-AEB9-12424B51CDB4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0716DECB-B840-479A-982D-4F2F27937814}" type="pres">
      <dgm:prSet presAssocID="{7F3DFF45-716F-4D19-AEB9-12424B51CDB4}" presName="spaceRect" presStyleCnt="0"/>
      <dgm:spPr/>
    </dgm:pt>
    <dgm:pt modelId="{BD4FE1F3-0034-45B4-808C-15A5D6D18250}" type="pres">
      <dgm:prSet presAssocID="{7F3DFF45-716F-4D19-AEB9-12424B51CDB4}" presName="textRect" presStyleLbl="revTx" presStyleIdx="4" presStyleCnt="6">
        <dgm:presLayoutVars>
          <dgm:chMax val="1"/>
          <dgm:chPref val="1"/>
        </dgm:presLayoutVars>
      </dgm:prSet>
      <dgm:spPr/>
    </dgm:pt>
    <dgm:pt modelId="{76FEF256-88F4-4C34-A71D-28EA0D7D05E3}" type="pres">
      <dgm:prSet presAssocID="{231579B4-6BB2-40C9-AB63-780DF4E5A590}" presName="sibTrans" presStyleLbl="sibTrans2D1" presStyleIdx="0" presStyleCnt="0"/>
      <dgm:spPr/>
    </dgm:pt>
    <dgm:pt modelId="{1FF5DFE2-0894-464A-8F00-ECE93A8DAD8E}" type="pres">
      <dgm:prSet presAssocID="{D00F0297-E131-45BD-952A-A5C8E17F2685}" presName="compNode" presStyleCnt="0"/>
      <dgm:spPr/>
    </dgm:pt>
    <dgm:pt modelId="{9022D6A4-A72C-4820-AF80-096F78B32685}" type="pres">
      <dgm:prSet presAssocID="{D00F0297-E131-45BD-952A-A5C8E17F2685}" presName="iconBgRect" presStyleLbl="bgShp" presStyleIdx="5" presStyleCnt="6"/>
      <dgm:spPr/>
    </dgm:pt>
    <dgm:pt modelId="{B85BE08A-359B-44BA-BFD1-85299851F48A}" type="pres">
      <dgm:prSet presAssocID="{D00F0297-E131-45BD-952A-A5C8E17F268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E5A927C5-DC27-46EF-A4C7-8E5FD2E4BF63}" type="pres">
      <dgm:prSet presAssocID="{D00F0297-E131-45BD-952A-A5C8E17F2685}" presName="spaceRect" presStyleCnt="0"/>
      <dgm:spPr/>
    </dgm:pt>
    <dgm:pt modelId="{93583B23-6257-4DC4-B85A-0C4543324AFB}" type="pres">
      <dgm:prSet presAssocID="{D00F0297-E131-45BD-952A-A5C8E17F268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57939205-6DEB-403B-9F0B-ABF857945545}" type="presOf" srcId="{9C1D3862-3CA5-4127-833F-CCB3E2CC1CF4}" destId="{C4145A60-79F5-4E12-9039-D5260DA5C75C}" srcOrd="0" destOrd="0" presId="urn:microsoft.com/office/officeart/2018/2/layout/IconCircleList"/>
    <dgm:cxn modelId="{B0F71D18-3380-467C-9786-AFC6049AB2EB}" type="presOf" srcId="{6188BDD4-7A55-401A-A8A4-744011052BE7}" destId="{C43CC2F0-EF5C-4464-9B77-493F26E56CD4}" srcOrd="0" destOrd="0" presId="urn:microsoft.com/office/officeart/2018/2/layout/IconCircleList"/>
    <dgm:cxn modelId="{E0B61F1F-867A-4503-AC33-8DD7FFFB9CE7}" type="presOf" srcId="{D00F0297-E131-45BD-952A-A5C8E17F2685}" destId="{93583B23-6257-4DC4-B85A-0C4543324AFB}" srcOrd="0" destOrd="0" presId="urn:microsoft.com/office/officeart/2018/2/layout/IconCircleList"/>
    <dgm:cxn modelId="{DB51845D-EFFE-4D23-B006-E4A2341366BF}" type="presOf" srcId="{6D4DD46A-F4DB-44E4-9735-2629A9E2B960}" destId="{1FDB6DBD-D311-4394-BE85-C9D95F312BAE}" srcOrd="0" destOrd="0" presId="urn:microsoft.com/office/officeart/2018/2/layout/IconCircleList"/>
    <dgm:cxn modelId="{23BC8A60-658A-40E2-A3B5-AAD22403B31E}" srcId="{14A84F83-F47C-4421-BC9A-121D19E0003B}" destId="{6188BDD4-7A55-401A-A8A4-744011052BE7}" srcOrd="1" destOrd="0" parTransId="{B85A509C-2BE6-47BD-A2B8-F505CF53BB73}" sibTransId="{22740F62-BF0A-4CD9-922B-8E05048A2E1B}"/>
    <dgm:cxn modelId="{8C352647-BFB0-455E-B791-C7C7822BF8A6}" srcId="{14A84F83-F47C-4421-BC9A-121D19E0003B}" destId="{7F3DFF45-716F-4D19-AEB9-12424B51CDB4}" srcOrd="4" destOrd="0" parTransId="{086423FB-48D2-41D2-ADEA-D96A2D7123A2}" sibTransId="{231579B4-6BB2-40C9-AB63-780DF4E5A590}"/>
    <dgm:cxn modelId="{02A34A47-B027-48FE-B02B-C08462AEC96C}" type="presOf" srcId="{C80D6986-7314-43D7-87E3-9208783F85EE}" destId="{5E70D80C-31EF-4D76-821D-A1F0A6D74D2F}" srcOrd="0" destOrd="0" presId="urn:microsoft.com/office/officeart/2018/2/layout/IconCircleList"/>
    <dgm:cxn modelId="{6A30FE78-A327-40D3-AF15-FA77B7360B91}" type="presOf" srcId="{22740F62-BF0A-4CD9-922B-8E05048A2E1B}" destId="{9B3CAF0C-4741-46A5-9228-E0201A5C9BAF}" srcOrd="0" destOrd="0" presId="urn:microsoft.com/office/officeart/2018/2/layout/IconCircleList"/>
    <dgm:cxn modelId="{9B60FD7F-852B-485E-B0F4-05887A34C116}" type="presOf" srcId="{D657CC0A-2136-45CA-A91D-3EC20AE262AA}" destId="{0BFEE481-5730-4992-9A48-32C0AA7811DF}" srcOrd="0" destOrd="0" presId="urn:microsoft.com/office/officeart/2018/2/layout/IconCircleList"/>
    <dgm:cxn modelId="{1AA88484-9BAD-41CB-8FA1-3462C1D77414}" type="presOf" srcId="{14A84F83-F47C-4421-BC9A-121D19E0003B}" destId="{81E6B579-E56B-4094-9D49-02B3C4071D41}" srcOrd="0" destOrd="0" presId="urn:microsoft.com/office/officeart/2018/2/layout/IconCircleList"/>
    <dgm:cxn modelId="{5FF0668C-BC80-4EEF-A213-11345C44817C}" srcId="{14A84F83-F47C-4421-BC9A-121D19E0003B}" destId="{D00F0297-E131-45BD-952A-A5C8E17F2685}" srcOrd="5" destOrd="0" parTransId="{5BFAC76B-1A3F-4717-B567-70AC20789D0B}" sibTransId="{3E95CBC8-E3D8-44C0-92D8-036C5BC4EAEA}"/>
    <dgm:cxn modelId="{F5D49A92-06CB-4C45-9373-3958D90A74A9}" type="presOf" srcId="{7F3DFF45-716F-4D19-AEB9-12424B51CDB4}" destId="{BD4FE1F3-0034-45B4-808C-15A5D6D18250}" srcOrd="0" destOrd="0" presId="urn:microsoft.com/office/officeart/2018/2/layout/IconCircleList"/>
    <dgm:cxn modelId="{6D6DF9C5-381C-464C-A590-14C1EA0EC230}" type="presOf" srcId="{3C7496BD-C3FF-4916-82AC-0750B34DE31C}" destId="{EED6FEE5-4C93-4D3F-9141-E14B2128E75A}" srcOrd="0" destOrd="0" presId="urn:microsoft.com/office/officeart/2018/2/layout/IconCircleList"/>
    <dgm:cxn modelId="{FD5BF8D6-D6E0-4CC2-A7BD-0AE924D31813}" type="presOf" srcId="{543DBA65-2F8D-4824-BD83-12B6FDEC7338}" destId="{4E9E3F70-5CE5-4926-8C67-7F357423F570}" srcOrd="0" destOrd="0" presId="urn:microsoft.com/office/officeart/2018/2/layout/IconCircleList"/>
    <dgm:cxn modelId="{9A8A8ADC-C41D-4D9E-B127-C825BF0F6BB7}" srcId="{14A84F83-F47C-4421-BC9A-121D19E0003B}" destId="{9C1D3862-3CA5-4127-833F-CCB3E2CC1CF4}" srcOrd="2" destOrd="0" parTransId="{98BE8AB5-11F9-4AA7-BF2D-54DE79AFC543}" sibTransId="{543DBA65-2F8D-4824-BD83-12B6FDEC7338}"/>
    <dgm:cxn modelId="{E18620E2-9F9F-4968-9B47-AD54333EDC61}" type="presOf" srcId="{231579B4-6BB2-40C9-AB63-780DF4E5A590}" destId="{76FEF256-88F4-4C34-A71D-28EA0D7D05E3}" srcOrd="0" destOrd="0" presId="urn:microsoft.com/office/officeart/2018/2/layout/IconCircleList"/>
    <dgm:cxn modelId="{9C505DF2-39FC-4922-80A6-FF20B1FC5DAB}" srcId="{14A84F83-F47C-4421-BC9A-121D19E0003B}" destId="{D657CC0A-2136-45CA-A91D-3EC20AE262AA}" srcOrd="0" destOrd="0" parTransId="{40464671-D492-4AB2-BD39-2AE46FF957CF}" sibTransId="{3C7496BD-C3FF-4916-82AC-0750B34DE31C}"/>
    <dgm:cxn modelId="{459CE2F2-4633-4846-ADB6-EA7279ED97FC}" srcId="{14A84F83-F47C-4421-BC9A-121D19E0003B}" destId="{C80D6986-7314-43D7-87E3-9208783F85EE}" srcOrd="3" destOrd="0" parTransId="{DDF87E9F-E32D-43D9-ABDC-DA495E0CE686}" sibTransId="{6D4DD46A-F4DB-44E4-9735-2629A9E2B960}"/>
    <dgm:cxn modelId="{78263306-1E71-49CE-A8E0-E7EAA2AD79E8}" type="presParOf" srcId="{81E6B579-E56B-4094-9D49-02B3C4071D41}" destId="{7A8FFBE6-F337-429B-BB5D-9B250FB10689}" srcOrd="0" destOrd="0" presId="urn:microsoft.com/office/officeart/2018/2/layout/IconCircleList"/>
    <dgm:cxn modelId="{DA6BDF3D-575B-4AC2-A00D-89496F637635}" type="presParOf" srcId="{7A8FFBE6-F337-429B-BB5D-9B250FB10689}" destId="{CDD8E834-15B8-4579-9ACE-9A6DA4D68371}" srcOrd="0" destOrd="0" presId="urn:microsoft.com/office/officeart/2018/2/layout/IconCircleList"/>
    <dgm:cxn modelId="{D6B179A5-8F0E-4AAB-BFF7-015F001D9286}" type="presParOf" srcId="{CDD8E834-15B8-4579-9ACE-9A6DA4D68371}" destId="{AC41E890-BAE6-47C6-8607-1581A7A4B5C1}" srcOrd="0" destOrd="0" presId="urn:microsoft.com/office/officeart/2018/2/layout/IconCircleList"/>
    <dgm:cxn modelId="{1F672CF1-CA65-49F4-A922-4045849854AB}" type="presParOf" srcId="{CDD8E834-15B8-4579-9ACE-9A6DA4D68371}" destId="{0B9AE0A2-0ADA-47EE-AC4D-3CCC91FB0B4A}" srcOrd="1" destOrd="0" presId="urn:microsoft.com/office/officeart/2018/2/layout/IconCircleList"/>
    <dgm:cxn modelId="{3A4EA55E-9619-4B99-A8D0-BB147E94F3AB}" type="presParOf" srcId="{CDD8E834-15B8-4579-9ACE-9A6DA4D68371}" destId="{18F66908-47E6-436F-8293-9FC4C885633A}" srcOrd="2" destOrd="0" presId="urn:microsoft.com/office/officeart/2018/2/layout/IconCircleList"/>
    <dgm:cxn modelId="{15B5EDAD-80F2-4903-9082-2AE3DCA807C1}" type="presParOf" srcId="{CDD8E834-15B8-4579-9ACE-9A6DA4D68371}" destId="{0BFEE481-5730-4992-9A48-32C0AA7811DF}" srcOrd="3" destOrd="0" presId="urn:microsoft.com/office/officeart/2018/2/layout/IconCircleList"/>
    <dgm:cxn modelId="{E29D54A1-C463-4F6A-9BA6-29F19FA55776}" type="presParOf" srcId="{7A8FFBE6-F337-429B-BB5D-9B250FB10689}" destId="{EED6FEE5-4C93-4D3F-9141-E14B2128E75A}" srcOrd="1" destOrd="0" presId="urn:microsoft.com/office/officeart/2018/2/layout/IconCircleList"/>
    <dgm:cxn modelId="{A3AC5C61-2016-47F9-9881-47C3BCB7F05E}" type="presParOf" srcId="{7A8FFBE6-F337-429B-BB5D-9B250FB10689}" destId="{43176998-C174-4BD7-8D80-B9FA90642CD6}" srcOrd="2" destOrd="0" presId="urn:microsoft.com/office/officeart/2018/2/layout/IconCircleList"/>
    <dgm:cxn modelId="{4E0B7C97-C580-4B2C-A2EF-33FBFBB072F4}" type="presParOf" srcId="{43176998-C174-4BD7-8D80-B9FA90642CD6}" destId="{28CAECEC-101B-4C8A-8BA9-E70D99C3426F}" srcOrd="0" destOrd="0" presId="urn:microsoft.com/office/officeart/2018/2/layout/IconCircleList"/>
    <dgm:cxn modelId="{20340D46-451A-4C7A-ACD6-EF32DEBA887E}" type="presParOf" srcId="{43176998-C174-4BD7-8D80-B9FA90642CD6}" destId="{4D1D88A4-5395-4072-8F8F-E6342C08BBC9}" srcOrd="1" destOrd="0" presId="urn:microsoft.com/office/officeart/2018/2/layout/IconCircleList"/>
    <dgm:cxn modelId="{DB04D126-D540-49AD-8AA4-F2F7550D2B8B}" type="presParOf" srcId="{43176998-C174-4BD7-8D80-B9FA90642CD6}" destId="{017516D3-7CE8-4B9C-AFF5-D13B97886907}" srcOrd="2" destOrd="0" presId="urn:microsoft.com/office/officeart/2018/2/layout/IconCircleList"/>
    <dgm:cxn modelId="{52FADF1B-3F7A-4DAA-B92F-BD4242780856}" type="presParOf" srcId="{43176998-C174-4BD7-8D80-B9FA90642CD6}" destId="{C43CC2F0-EF5C-4464-9B77-493F26E56CD4}" srcOrd="3" destOrd="0" presId="urn:microsoft.com/office/officeart/2018/2/layout/IconCircleList"/>
    <dgm:cxn modelId="{DD8C302D-A846-45F0-B5CB-7BECA7CF5C9F}" type="presParOf" srcId="{7A8FFBE6-F337-429B-BB5D-9B250FB10689}" destId="{9B3CAF0C-4741-46A5-9228-E0201A5C9BAF}" srcOrd="3" destOrd="0" presId="urn:microsoft.com/office/officeart/2018/2/layout/IconCircleList"/>
    <dgm:cxn modelId="{2E3BB3CB-D03B-4824-9393-0956D509B82F}" type="presParOf" srcId="{7A8FFBE6-F337-429B-BB5D-9B250FB10689}" destId="{30C51D81-DF5A-43B8-B9B1-9B766D01B11B}" srcOrd="4" destOrd="0" presId="urn:microsoft.com/office/officeart/2018/2/layout/IconCircleList"/>
    <dgm:cxn modelId="{57FBC00D-EFCF-4124-9E89-28EE102F4B48}" type="presParOf" srcId="{30C51D81-DF5A-43B8-B9B1-9B766D01B11B}" destId="{AA10742F-4406-4322-971C-D5BBDC72F5A3}" srcOrd="0" destOrd="0" presId="urn:microsoft.com/office/officeart/2018/2/layout/IconCircleList"/>
    <dgm:cxn modelId="{064FDAC5-24AF-4AB0-9409-770E8DFDF9A2}" type="presParOf" srcId="{30C51D81-DF5A-43B8-B9B1-9B766D01B11B}" destId="{57ACF450-0F50-4588-A582-7AE8DC420504}" srcOrd="1" destOrd="0" presId="urn:microsoft.com/office/officeart/2018/2/layout/IconCircleList"/>
    <dgm:cxn modelId="{307BCB7D-93AC-48DD-9E9E-8051EC35EC91}" type="presParOf" srcId="{30C51D81-DF5A-43B8-B9B1-9B766D01B11B}" destId="{9FCB8C58-75CE-498C-86A6-D4DFE6FB8643}" srcOrd="2" destOrd="0" presId="urn:microsoft.com/office/officeart/2018/2/layout/IconCircleList"/>
    <dgm:cxn modelId="{EDBD07B2-00B5-4A0D-8E78-C33C39108001}" type="presParOf" srcId="{30C51D81-DF5A-43B8-B9B1-9B766D01B11B}" destId="{C4145A60-79F5-4E12-9039-D5260DA5C75C}" srcOrd="3" destOrd="0" presId="urn:microsoft.com/office/officeart/2018/2/layout/IconCircleList"/>
    <dgm:cxn modelId="{DB53AEE5-1CA7-4008-AA2F-F3AC9FE3DDFE}" type="presParOf" srcId="{7A8FFBE6-F337-429B-BB5D-9B250FB10689}" destId="{4E9E3F70-5CE5-4926-8C67-7F357423F570}" srcOrd="5" destOrd="0" presId="urn:microsoft.com/office/officeart/2018/2/layout/IconCircleList"/>
    <dgm:cxn modelId="{0F59A9D2-85F1-4E9D-9CE2-D2360984E802}" type="presParOf" srcId="{7A8FFBE6-F337-429B-BB5D-9B250FB10689}" destId="{7463317C-DB05-453A-B9EB-C262054EE5CA}" srcOrd="6" destOrd="0" presId="urn:microsoft.com/office/officeart/2018/2/layout/IconCircleList"/>
    <dgm:cxn modelId="{E7516979-F862-4D87-8305-4DE1B03E527D}" type="presParOf" srcId="{7463317C-DB05-453A-B9EB-C262054EE5CA}" destId="{2F5E13CF-7CA5-4153-BBA4-755D6330F2DF}" srcOrd="0" destOrd="0" presId="urn:microsoft.com/office/officeart/2018/2/layout/IconCircleList"/>
    <dgm:cxn modelId="{AFB519BB-CEC3-460A-9594-C874F78EA244}" type="presParOf" srcId="{7463317C-DB05-453A-B9EB-C262054EE5CA}" destId="{DACB1EA6-3CAE-458B-A66C-C32FA39E3B82}" srcOrd="1" destOrd="0" presId="urn:microsoft.com/office/officeart/2018/2/layout/IconCircleList"/>
    <dgm:cxn modelId="{733E9E33-BB94-4B8D-8E4E-9E80ADEB4D25}" type="presParOf" srcId="{7463317C-DB05-453A-B9EB-C262054EE5CA}" destId="{2C0EC7A2-6CB4-4E8B-8F8F-DDF5B7B01D16}" srcOrd="2" destOrd="0" presId="urn:microsoft.com/office/officeart/2018/2/layout/IconCircleList"/>
    <dgm:cxn modelId="{6CFD6F0E-16A9-4A12-B493-0CD6A9E84F62}" type="presParOf" srcId="{7463317C-DB05-453A-B9EB-C262054EE5CA}" destId="{5E70D80C-31EF-4D76-821D-A1F0A6D74D2F}" srcOrd="3" destOrd="0" presId="urn:microsoft.com/office/officeart/2018/2/layout/IconCircleList"/>
    <dgm:cxn modelId="{2A8506E4-6D10-4655-85B0-9A40F6A9D7EA}" type="presParOf" srcId="{7A8FFBE6-F337-429B-BB5D-9B250FB10689}" destId="{1FDB6DBD-D311-4394-BE85-C9D95F312BAE}" srcOrd="7" destOrd="0" presId="urn:microsoft.com/office/officeart/2018/2/layout/IconCircleList"/>
    <dgm:cxn modelId="{4C1E1BA6-9CAA-4355-9F4F-F83F41C9CAFB}" type="presParOf" srcId="{7A8FFBE6-F337-429B-BB5D-9B250FB10689}" destId="{58ACB112-6FF7-4922-ACCF-2BD9BA7F1743}" srcOrd="8" destOrd="0" presId="urn:microsoft.com/office/officeart/2018/2/layout/IconCircleList"/>
    <dgm:cxn modelId="{39A0CC3E-A27B-4CBF-BC00-551FF24EF239}" type="presParOf" srcId="{58ACB112-6FF7-4922-ACCF-2BD9BA7F1743}" destId="{821D979B-1459-45E4-B2DC-20F08808F134}" srcOrd="0" destOrd="0" presId="urn:microsoft.com/office/officeart/2018/2/layout/IconCircleList"/>
    <dgm:cxn modelId="{948E376D-1B05-460A-ACFE-52FE378B38AD}" type="presParOf" srcId="{58ACB112-6FF7-4922-ACCF-2BD9BA7F1743}" destId="{5AECE908-8F8F-44BD-809D-13F60C5F6109}" srcOrd="1" destOrd="0" presId="urn:microsoft.com/office/officeart/2018/2/layout/IconCircleList"/>
    <dgm:cxn modelId="{39011AF9-A404-48FE-9607-ACDC89EB922D}" type="presParOf" srcId="{58ACB112-6FF7-4922-ACCF-2BD9BA7F1743}" destId="{0716DECB-B840-479A-982D-4F2F27937814}" srcOrd="2" destOrd="0" presId="urn:microsoft.com/office/officeart/2018/2/layout/IconCircleList"/>
    <dgm:cxn modelId="{94C21B55-9C31-44EE-A836-6E82EDDF2D32}" type="presParOf" srcId="{58ACB112-6FF7-4922-ACCF-2BD9BA7F1743}" destId="{BD4FE1F3-0034-45B4-808C-15A5D6D18250}" srcOrd="3" destOrd="0" presId="urn:microsoft.com/office/officeart/2018/2/layout/IconCircleList"/>
    <dgm:cxn modelId="{ADBC067D-8ABA-4052-B2BD-991F7B18C77A}" type="presParOf" srcId="{7A8FFBE6-F337-429B-BB5D-9B250FB10689}" destId="{76FEF256-88F4-4C34-A71D-28EA0D7D05E3}" srcOrd="9" destOrd="0" presId="urn:microsoft.com/office/officeart/2018/2/layout/IconCircleList"/>
    <dgm:cxn modelId="{3C79CA28-DABD-42C9-B9EC-6BB0053C860B}" type="presParOf" srcId="{7A8FFBE6-F337-429B-BB5D-9B250FB10689}" destId="{1FF5DFE2-0894-464A-8F00-ECE93A8DAD8E}" srcOrd="10" destOrd="0" presId="urn:microsoft.com/office/officeart/2018/2/layout/IconCircleList"/>
    <dgm:cxn modelId="{81BE4728-99F6-4EE6-96A8-375004B67652}" type="presParOf" srcId="{1FF5DFE2-0894-464A-8F00-ECE93A8DAD8E}" destId="{9022D6A4-A72C-4820-AF80-096F78B32685}" srcOrd="0" destOrd="0" presId="urn:microsoft.com/office/officeart/2018/2/layout/IconCircleList"/>
    <dgm:cxn modelId="{B5FD5D27-92A2-45F4-98F8-EEC58771CBA4}" type="presParOf" srcId="{1FF5DFE2-0894-464A-8F00-ECE93A8DAD8E}" destId="{B85BE08A-359B-44BA-BFD1-85299851F48A}" srcOrd="1" destOrd="0" presId="urn:microsoft.com/office/officeart/2018/2/layout/IconCircleList"/>
    <dgm:cxn modelId="{533A7121-3BEB-407F-B5D6-43F8D3A6100E}" type="presParOf" srcId="{1FF5DFE2-0894-464A-8F00-ECE93A8DAD8E}" destId="{E5A927C5-DC27-46EF-A4C7-8E5FD2E4BF63}" srcOrd="2" destOrd="0" presId="urn:microsoft.com/office/officeart/2018/2/layout/IconCircleList"/>
    <dgm:cxn modelId="{55F26B1A-E693-41FD-A7D4-ABC6325C3C25}" type="presParOf" srcId="{1FF5DFE2-0894-464A-8F00-ECE93A8DAD8E}" destId="{93583B23-6257-4DC4-B85A-0C4543324AF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1E890-BAE6-47C6-8607-1581A7A4B5C1}">
      <dsp:nvSpPr>
        <dsp:cNvPr id="0" name=""/>
        <dsp:cNvSpPr/>
      </dsp:nvSpPr>
      <dsp:spPr>
        <a:xfrm>
          <a:off x="94232" y="610541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9AE0A2-0ADA-47EE-AC4D-3CCC91FB0B4A}">
      <dsp:nvSpPr>
        <dsp:cNvPr id="0" name=""/>
        <dsp:cNvSpPr/>
      </dsp:nvSpPr>
      <dsp:spPr>
        <a:xfrm>
          <a:off x="282940" y="799250"/>
          <a:ext cx="521193" cy="5211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EE481-5730-4992-9A48-32C0AA7811DF}">
      <dsp:nvSpPr>
        <dsp:cNvPr id="0" name=""/>
        <dsp:cNvSpPr/>
      </dsp:nvSpPr>
      <dsp:spPr>
        <a:xfrm>
          <a:off x="1185401" y="610541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Well rounded student</a:t>
          </a:r>
        </a:p>
      </dsp:txBody>
      <dsp:txXfrm>
        <a:off x="1185401" y="610541"/>
        <a:ext cx="2118152" cy="898610"/>
      </dsp:txXfrm>
    </dsp:sp>
    <dsp:sp modelId="{28CAECEC-101B-4C8A-8BA9-E70D99C3426F}">
      <dsp:nvSpPr>
        <dsp:cNvPr id="0" name=""/>
        <dsp:cNvSpPr/>
      </dsp:nvSpPr>
      <dsp:spPr>
        <a:xfrm>
          <a:off x="3672626" y="610541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D88A4-5395-4072-8F8F-E6342C08BBC9}">
      <dsp:nvSpPr>
        <dsp:cNvPr id="0" name=""/>
        <dsp:cNvSpPr/>
      </dsp:nvSpPr>
      <dsp:spPr>
        <a:xfrm>
          <a:off x="3861334" y="799250"/>
          <a:ext cx="521193" cy="5211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CC2F0-EF5C-4464-9B77-493F26E56CD4}">
      <dsp:nvSpPr>
        <dsp:cNvPr id="0" name=""/>
        <dsp:cNvSpPr/>
      </dsp:nvSpPr>
      <dsp:spPr>
        <a:xfrm>
          <a:off x="4763795" y="610541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GPA (grade point average)</a:t>
          </a:r>
        </a:p>
      </dsp:txBody>
      <dsp:txXfrm>
        <a:off x="4763795" y="610541"/>
        <a:ext cx="2118152" cy="898610"/>
      </dsp:txXfrm>
    </dsp:sp>
    <dsp:sp modelId="{AA10742F-4406-4322-971C-D5BBDC72F5A3}">
      <dsp:nvSpPr>
        <dsp:cNvPr id="0" name=""/>
        <dsp:cNvSpPr/>
      </dsp:nvSpPr>
      <dsp:spPr>
        <a:xfrm>
          <a:off x="7251019" y="610541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ACF450-0F50-4588-A582-7AE8DC420504}">
      <dsp:nvSpPr>
        <dsp:cNvPr id="0" name=""/>
        <dsp:cNvSpPr/>
      </dsp:nvSpPr>
      <dsp:spPr>
        <a:xfrm>
          <a:off x="7439727" y="799250"/>
          <a:ext cx="521193" cy="5211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45A60-79F5-4E12-9039-D5260DA5C75C}">
      <dsp:nvSpPr>
        <dsp:cNvPr id="0" name=""/>
        <dsp:cNvSpPr/>
      </dsp:nvSpPr>
      <dsp:spPr>
        <a:xfrm>
          <a:off x="8342189" y="610541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Test scores (ACT and SAT)</a:t>
          </a:r>
        </a:p>
      </dsp:txBody>
      <dsp:txXfrm>
        <a:off x="8342189" y="610541"/>
        <a:ext cx="2118152" cy="898610"/>
      </dsp:txXfrm>
    </dsp:sp>
    <dsp:sp modelId="{2F5E13CF-7CA5-4153-BBA4-755D6330F2DF}">
      <dsp:nvSpPr>
        <dsp:cNvPr id="0" name=""/>
        <dsp:cNvSpPr/>
      </dsp:nvSpPr>
      <dsp:spPr>
        <a:xfrm>
          <a:off x="94232" y="2127358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B1EA6-3CAE-458B-A66C-C32FA39E3B82}">
      <dsp:nvSpPr>
        <dsp:cNvPr id="0" name=""/>
        <dsp:cNvSpPr/>
      </dsp:nvSpPr>
      <dsp:spPr>
        <a:xfrm>
          <a:off x="282940" y="2316067"/>
          <a:ext cx="521193" cy="52119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0D80C-31EF-4D76-821D-A1F0A6D74D2F}">
      <dsp:nvSpPr>
        <dsp:cNvPr id="0" name=""/>
        <dsp:cNvSpPr/>
      </dsp:nvSpPr>
      <dsp:spPr>
        <a:xfrm>
          <a:off x="1185401" y="2127358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Community service hours</a:t>
          </a:r>
        </a:p>
      </dsp:txBody>
      <dsp:txXfrm>
        <a:off x="1185401" y="2127358"/>
        <a:ext cx="2118152" cy="898610"/>
      </dsp:txXfrm>
    </dsp:sp>
    <dsp:sp modelId="{821D979B-1459-45E4-B2DC-20F08808F134}">
      <dsp:nvSpPr>
        <dsp:cNvPr id="0" name=""/>
        <dsp:cNvSpPr/>
      </dsp:nvSpPr>
      <dsp:spPr>
        <a:xfrm>
          <a:off x="3672626" y="2127358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ECE908-8F8F-44BD-809D-13F60C5F6109}">
      <dsp:nvSpPr>
        <dsp:cNvPr id="0" name=""/>
        <dsp:cNvSpPr/>
      </dsp:nvSpPr>
      <dsp:spPr>
        <a:xfrm>
          <a:off x="3861334" y="2316067"/>
          <a:ext cx="521193" cy="52119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E1F3-0034-45B4-808C-15A5D6D18250}">
      <dsp:nvSpPr>
        <dsp:cNvPr id="0" name=""/>
        <dsp:cNvSpPr/>
      </dsp:nvSpPr>
      <dsp:spPr>
        <a:xfrm>
          <a:off x="4763795" y="2127358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Rigorous courses taken (Dual Enrollment, AICE,  AP, Honors)</a:t>
          </a:r>
        </a:p>
      </dsp:txBody>
      <dsp:txXfrm>
        <a:off x="4763795" y="2127358"/>
        <a:ext cx="2118152" cy="898610"/>
      </dsp:txXfrm>
    </dsp:sp>
    <dsp:sp modelId="{9022D6A4-A72C-4820-AF80-096F78B32685}">
      <dsp:nvSpPr>
        <dsp:cNvPr id="0" name=""/>
        <dsp:cNvSpPr/>
      </dsp:nvSpPr>
      <dsp:spPr>
        <a:xfrm>
          <a:off x="7251019" y="2127358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BE08A-359B-44BA-BFD1-85299851F48A}">
      <dsp:nvSpPr>
        <dsp:cNvPr id="0" name=""/>
        <dsp:cNvSpPr/>
      </dsp:nvSpPr>
      <dsp:spPr>
        <a:xfrm>
          <a:off x="7439727" y="2316067"/>
          <a:ext cx="521193" cy="52119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83B23-6257-4DC4-B85A-0C4543324AFB}">
      <dsp:nvSpPr>
        <dsp:cNvPr id="0" name=""/>
        <dsp:cNvSpPr/>
      </dsp:nvSpPr>
      <dsp:spPr>
        <a:xfrm>
          <a:off x="8342189" y="2127358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Extra-curricular and leadership activities – Quality, not Quantity</a:t>
          </a:r>
        </a:p>
      </dsp:txBody>
      <dsp:txXfrm>
        <a:off x="8342189" y="2127358"/>
        <a:ext cx="2118152" cy="898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8937D01-3C1D-4F97-AFB4-26BADDCE8B07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3AA321-CBC0-41E4-AAD8-B3A847D1F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70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94E79-0B02-49E7-83F9-555DF2D4D9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81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 to Tab 3 – see Year by Year checklist.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71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to Tab 4 in packet.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95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5449" indent="-2895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2222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8109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3996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9882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5769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1656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523FB0-228B-4CEA-90EA-5B3A5178720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389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</a:t>
            </a:r>
            <a:r>
              <a:rPr lang="en-US" baseline="0" dirty="0"/>
              <a:t> students how they would find the average age of everyone in the room. Relate GPA to the same averaging concept – add up all the grade points and divide by the number of classes.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16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Tell</a:t>
            </a:r>
            <a:r>
              <a:rPr lang="en-US" baseline="0" dirty="0"/>
              <a:t> students to take out scratch sheet of paper. Ask them what they think of Joe’s report card – how’s he doing? Is he passing? Work through the example out loud with them. 1.83 is not high enough for graduation!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08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Tell</a:t>
            </a:r>
            <a:r>
              <a:rPr lang="en-US" baseline="0" dirty="0"/>
              <a:t> students to take out scratch sheet of paper. Ask them what they think of Joe’s report card – how’s he doing? Is he passing? Work through the example out loud with them. 1.83 is not high enough for graduation!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10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semester, he focuses and brings</a:t>
            </a:r>
            <a:r>
              <a:rPr lang="en-US" baseline="0" dirty="0"/>
              <a:t> up his grades a bit. What happens to his GPA? We use ALL grades (cumulative) and divide by 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91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semester, he focuses and brings</a:t>
            </a:r>
            <a:r>
              <a:rPr lang="en-US" baseline="0" dirty="0"/>
              <a:t> up his grades a bit. What happens to his GPA? We use ALL grades (cumulative) and divide by 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71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weighting. It pays to take challenging courses.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50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can acces</a:t>
            </a:r>
            <a:r>
              <a:rPr lang="en-US" baseline="0" dirty="0"/>
              <a:t>s HAC on phones to check current grades and calculate. If they don’t know their HAC access- today is the day to find out! Their teacher can access it for them. Give only a few minutes for this activity.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93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to Tab 3 in the info packet.</a:t>
            </a:r>
            <a:r>
              <a:rPr lang="en-US" baseline="0" dirty="0"/>
              <a:t> Talk through steps.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0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7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27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882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62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32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07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— 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3478" y="555809"/>
            <a:ext cx="6960030" cy="5372292"/>
          </a:xfrm>
          <a:prstGeom prst="rect">
            <a:avLst/>
          </a:prstGeom>
        </p:spPr>
        <p:txBody>
          <a:bodyPr lIns="0" tIns="228600" rIns="0" bIns="0"/>
          <a:lstStyle>
            <a:lvl1pPr marL="285750" indent="-285750">
              <a:buClr>
                <a:schemeClr val="accent2"/>
              </a:buClr>
              <a:buFont typeface="Arial" charset="0"/>
              <a:buChar char="•"/>
              <a:defRPr sz="1600">
                <a:latin typeface="Roboto" charset="0"/>
                <a:ea typeface="Roboto" charset="0"/>
                <a:cs typeface="Roboto" charset="0"/>
              </a:defRPr>
            </a:lvl1pPr>
            <a:lvl2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2pPr>
            <a:lvl3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3pPr>
            <a:lvl4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4pPr>
            <a:lvl5pPr>
              <a:buClr>
                <a:schemeClr val="accent2"/>
              </a:buClr>
              <a:defRPr sz="16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ED8CA-143E-8B40-B3C8-0174DDF149EE}" type="slidenum">
              <a:rPr lang="en-US" smtClean="0">
                <a:solidFill>
                  <a:srgbClr val="1E1E1E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E1E1E">
                  <a:tint val="75000"/>
                </a:srgb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6611" y="555809"/>
            <a:ext cx="3741179" cy="1135696"/>
          </a:xfrm>
          <a:prstGeom prst="rect">
            <a:avLst/>
          </a:prstGeom>
        </p:spPr>
        <p:txBody>
          <a:bodyPr lIns="0" tIns="137160" rIns="0" bIns="0">
            <a:spAutoFit/>
          </a:bodyPr>
          <a:lstStyle>
            <a:lvl1pPr>
              <a:defRPr sz="3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r>
              <a:rPr lang="en-US" sz="3600" dirty="0">
                <a:latin typeface="Roboto Slab" charset="0"/>
                <a:ea typeface="Roboto Slab" charset="0"/>
                <a:cs typeface="Roboto Slab" charset="0"/>
              </a:rPr>
              <a:t>Title of slide goes here.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466725" y="1692275"/>
            <a:ext cx="3741738" cy="674031"/>
          </a:xfrm>
          <a:prstGeom prst="rect">
            <a:avLst/>
          </a:prstGeom>
        </p:spPr>
        <p:txBody>
          <a:bodyPr lIns="0" tIns="228600" rIns="0" bIns="0">
            <a:sp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Roboto Slab" charset="0"/>
                <a:ea typeface="Roboto Slab" charset="0"/>
                <a:cs typeface="Roboto Slab" charset="0"/>
              </a:defRPr>
            </a:lvl1pPr>
          </a:lstStyle>
          <a:p>
            <a:pPr lvl="0"/>
            <a:r>
              <a:rPr lang="en-US" dirty="0"/>
              <a:t>Subtitle goes here — align top of subtitle box with bottom of title box.</a:t>
            </a:r>
          </a:p>
        </p:txBody>
      </p:sp>
    </p:spTree>
    <p:extLst>
      <p:ext uri="{BB962C8B-B14F-4D97-AF65-F5344CB8AC3E}">
        <p14:creationId xmlns:p14="http://schemas.microsoft.com/office/powerpoint/2010/main" val="292044494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0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9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4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9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97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6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7616CA0-919D-4A49-9C8A-62FDFB3A5183}" type="datetimeFigureOut">
              <a:rPr lang="en-US" smtClean="0"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5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3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9/29/2022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73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nacademy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-sahs.stjohns.k12.fl.us/guidanc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9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3591" y="1588745"/>
            <a:ext cx="9964818" cy="4625788"/>
          </a:xfrm>
          <a:effectLst/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7200" dirty="0">
                <a:latin typeface="Century Gothic" panose="020B0502020202020204" pitchFamily="34" charset="0"/>
              </a:rPr>
              <a:t>Class of 2025 &amp; 2026</a:t>
            </a:r>
            <a:br>
              <a:rPr lang="en-US" sz="6600" dirty="0"/>
            </a:br>
            <a:br>
              <a:rPr lang="en-US" sz="6600" dirty="0"/>
            </a:br>
            <a:r>
              <a:rPr lang="en-US" sz="4800" dirty="0"/>
              <a:t>What you need to know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24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151" y="285824"/>
            <a:ext cx="10571998" cy="970450"/>
          </a:xfrm>
        </p:spPr>
        <p:txBody>
          <a:bodyPr/>
          <a:lstStyle/>
          <a:p>
            <a:pPr algn="ctr"/>
            <a:r>
              <a:rPr lang="en-US" sz="4800" dirty="0"/>
              <a:t>How do we calculate GPA?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8795" y="2302135"/>
            <a:ext cx="10391887" cy="44106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Add the “grade points” you have earned, and divide by the number of grades.</a:t>
            </a:r>
          </a:p>
          <a:p>
            <a:pPr marL="0" indent="0">
              <a:buNone/>
            </a:pPr>
            <a:r>
              <a:rPr lang="en-US" sz="2800" dirty="0"/>
              <a:t>A = 4</a:t>
            </a:r>
            <a:r>
              <a:rPr lang="en-US" sz="2000" dirty="0"/>
              <a:t>		</a:t>
            </a:r>
          </a:p>
          <a:p>
            <a:pPr marL="0" indent="0">
              <a:buNone/>
            </a:pPr>
            <a:r>
              <a:rPr lang="en-US" sz="2800" dirty="0"/>
              <a:t>B = 3		</a:t>
            </a:r>
          </a:p>
          <a:p>
            <a:pPr marL="0" indent="0">
              <a:buNone/>
            </a:pPr>
            <a:r>
              <a:rPr lang="en-US" sz="2800" dirty="0"/>
              <a:t>C = 2 		</a:t>
            </a:r>
          </a:p>
          <a:p>
            <a:pPr marL="0" indent="0">
              <a:buNone/>
            </a:pPr>
            <a:r>
              <a:rPr lang="en-US" sz="2800" dirty="0"/>
              <a:t>D = 1		</a:t>
            </a:r>
          </a:p>
          <a:p>
            <a:pPr marL="0" indent="0">
              <a:buNone/>
            </a:pPr>
            <a:r>
              <a:rPr lang="en-US" sz="2800" dirty="0"/>
              <a:t>F = 0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4426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Let’s try an example…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5999"/>
            <a:ext cx="5430462" cy="4340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Joe’s 1</a:t>
            </a:r>
            <a:r>
              <a:rPr lang="en-US" sz="3200" baseline="30000" dirty="0"/>
              <a:t>st</a:t>
            </a:r>
            <a:r>
              <a:rPr lang="en-US" sz="3200" dirty="0"/>
              <a:t> semester grades:</a:t>
            </a:r>
            <a:br>
              <a:rPr lang="en-US" sz="3200" dirty="0"/>
            </a:br>
            <a:endParaRPr lang="en-US" sz="3200" dirty="0"/>
          </a:p>
          <a:p>
            <a:pPr lvl="1"/>
            <a:r>
              <a:rPr lang="en-US" sz="2000" dirty="0"/>
              <a:t> Earth/Space Science		D</a:t>
            </a:r>
          </a:p>
          <a:p>
            <a:pPr lvl="1"/>
            <a:r>
              <a:rPr lang="en-US" sz="2000" dirty="0"/>
              <a:t> Algebra 1					C</a:t>
            </a:r>
          </a:p>
          <a:p>
            <a:pPr lvl="1"/>
            <a:r>
              <a:rPr lang="en-US" sz="2000" dirty="0"/>
              <a:t> English 1					D </a:t>
            </a:r>
          </a:p>
          <a:p>
            <a:pPr lvl="1"/>
            <a:r>
              <a:rPr lang="en-US" sz="2000" dirty="0"/>
              <a:t> HOPE						C</a:t>
            </a:r>
          </a:p>
          <a:p>
            <a:pPr lvl="1"/>
            <a:r>
              <a:rPr lang="en-US" sz="2000" dirty="0"/>
              <a:t> Peer Counseling			B</a:t>
            </a:r>
          </a:p>
          <a:p>
            <a:pPr lvl="1"/>
            <a:r>
              <a:rPr lang="en-US" sz="2000" dirty="0"/>
              <a:t> Digital Art					B</a:t>
            </a:r>
          </a:p>
          <a:p>
            <a:pPr lvl="1"/>
            <a:r>
              <a:rPr lang="en-US" sz="2000" dirty="0"/>
              <a:t> Weight Training				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19257" y="3697515"/>
            <a:ext cx="3799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is Joe’s 1</a:t>
            </a:r>
            <a:r>
              <a:rPr lang="en-US" sz="3600" baseline="30000" dirty="0"/>
              <a:t>st</a:t>
            </a:r>
            <a:r>
              <a:rPr lang="en-US" sz="3600" dirty="0"/>
              <a:t> semester GPA?</a:t>
            </a:r>
          </a:p>
        </p:txBody>
      </p:sp>
    </p:spTree>
    <p:extLst>
      <p:ext uri="{BB962C8B-B14F-4D97-AF65-F5344CB8AC3E}">
        <p14:creationId xmlns:p14="http://schemas.microsoft.com/office/powerpoint/2010/main" val="4049242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Let’s try an example…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95999" y="3407297"/>
            <a:ext cx="5712310" cy="24986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B0F0"/>
                </a:solidFill>
              </a:rPr>
              <a:t>1 + 2 + 1 + 2 + 3 + 3 + 1 = 13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00B0F0"/>
                </a:solidFill>
              </a:rPr>
              <a:t>13/7 = 1.86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5999"/>
            <a:ext cx="5430462" cy="4340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Joe’s 1</a:t>
            </a:r>
            <a:r>
              <a:rPr lang="en-US" sz="3200" baseline="30000" dirty="0"/>
              <a:t>st</a:t>
            </a:r>
            <a:r>
              <a:rPr lang="en-US" sz="3200" dirty="0"/>
              <a:t> semester grades:</a:t>
            </a:r>
            <a:br>
              <a:rPr lang="en-US" sz="3200" dirty="0"/>
            </a:br>
            <a:endParaRPr lang="en-US" sz="3200" dirty="0"/>
          </a:p>
          <a:p>
            <a:pPr lvl="1"/>
            <a:r>
              <a:rPr lang="en-US" sz="2000" dirty="0"/>
              <a:t> Earth/Space Science		D</a:t>
            </a:r>
          </a:p>
          <a:p>
            <a:pPr lvl="1"/>
            <a:r>
              <a:rPr lang="en-US" sz="2000" dirty="0"/>
              <a:t> Algebra 1					C</a:t>
            </a:r>
          </a:p>
          <a:p>
            <a:pPr lvl="1"/>
            <a:r>
              <a:rPr lang="en-US" sz="2000" dirty="0"/>
              <a:t> English 1					D </a:t>
            </a:r>
          </a:p>
          <a:p>
            <a:pPr lvl="1"/>
            <a:r>
              <a:rPr lang="en-US" sz="2000" dirty="0"/>
              <a:t> HOPE						C</a:t>
            </a:r>
          </a:p>
          <a:p>
            <a:pPr lvl="1"/>
            <a:r>
              <a:rPr lang="en-US" sz="2000" dirty="0"/>
              <a:t> Peer Counseling			B</a:t>
            </a:r>
          </a:p>
          <a:p>
            <a:pPr lvl="1"/>
            <a:r>
              <a:rPr lang="en-US" sz="2000" dirty="0"/>
              <a:t> Digital Art					B</a:t>
            </a:r>
          </a:p>
          <a:p>
            <a:pPr lvl="1"/>
            <a:r>
              <a:rPr lang="en-US" sz="2000" dirty="0"/>
              <a:t> Weight Training				D</a:t>
            </a:r>
          </a:p>
        </p:txBody>
      </p:sp>
    </p:spTree>
    <p:extLst>
      <p:ext uri="{BB962C8B-B14F-4D97-AF65-F5344CB8AC3E}">
        <p14:creationId xmlns:p14="http://schemas.microsoft.com/office/powerpoint/2010/main" val="183916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Let’s try another…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05008" y="3664532"/>
            <a:ext cx="3624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is </a:t>
            </a:r>
            <a:r>
              <a:rPr lang="en-US" sz="3600"/>
              <a:t>Joe’s 2</a:t>
            </a:r>
            <a:r>
              <a:rPr lang="en-US" sz="3600" baseline="30000"/>
              <a:t>nd</a:t>
            </a:r>
            <a:r>
              <a:rPr lang="en-US" sz="3600"/>
              <a:t> </a:t>
            </a:r>
            <a:r>
              <a:rPr lang="en-US" sz="3600" dirty="0"/>
              <a:t>semester GPA?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1024125" y="2285999"/>
            <a:ext cx="6086679" cy="4340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Joe’s 2</a:t>
            </a:r>
            <a:r>
              <a:rPr lang="en-US" sz="3200" baseline="30000" dirty="0"/>
              <a:t>nd</a:t>
            </a:r>
            <a:r>
              <a:rPr lang="en-US" sz="3200" dirty="0"/>
              <a:t> semester grades:</a:t>
            </a:r>
            <a:br>
              <a:rPr lang="en-US" sz="3200" dirty="0"/>
            </a:br>
            <a:endParaRPr lang="en-US" sz="3200" dirty="0"/>
          </a:p>
          <a:p>
            <a:pPr lvl="1"/>
            <a:r>
              <a:rPr lang="en-US" sz="2000" dirty="0"/>
              <a:t> Earth/Space Science		D		C</a:t>
            </a:r>
          </a:p>
          <a:p>
            <a:pPr lvl="1"/>
            <a:r>
              <a:rPr lang="en-US" sz="2000" dirty="0"/>
              <a:t> Algebra 1					C		A</a:t>
            </a:r>
          </a:p>
          <a:p>
            <a:pPr lvl="1"/>
            <a:r>
              <a:rPr lang="en-US" sz="2000" dirty="0"/>
              <a:t> English 1					D 		C</a:t>
            </a:r>
          </a:p>
          <a:p>
            <a:pPr lvl="1"/>
            <a:r>
              <a:rPr lang="en-US" sz="2000" dirty="0"/>
              <a:t> HOPE						C		B</a:t>
            </a:r>
          </a:p>
          <a:p>
            <a:pPr lvl="1"/>
            <a:r>
              <a:rPr lang="en-US" sz="2000" dirty="0"/>
              <a:t> Peer Counseling			B		A</a:t>
            </a:r>
          </a:p>
          <a:p>
            <a:pPr lvl="1"/>
            <a:r>
              <a:rPr lang="en-US" sz="2000" dirty="0"/>
              <a:t> Digital Art					B		A</a:t>
            </a:r>
          </a:p>
          <a:p>
            <a:pPr lvl="1"/>
            <a:r>
              <a:rPr lang="en-US" sz="2000" dirty="0"/>
              <a:t> Weight Training				D		B</a:t>
            </a:r>
          </a:p>
        </p:txBody>
      </p:sp>
    </p:spTree>
    <p:extLst>
      <p:ext uri="{BB962C8B-B14F-4D97-AF65-F5344CB8AC3E}">
        <p14:creationId xmlns:p14="http://schemas.microsoft.com/office/powerpoint/2010/main" val="381488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Let’s try another…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250194" y="4432534"/>
            <a:ext cx="5805570" cy="17325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B0F0"/>
                </a:solidFill>
              </a:rPr>
              <a:t>1 + 2 + 1 + 2 + 3 + 3 + 1 + 2 + 4 + 2 + 3 + 4 + 4 + 3 = 35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B0F0"/>
                </a:solidFill>
              </a:rPr>
              <a:t>	35/14 = 2.5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0591" y="2199850"/>
            <a:ext cx="41535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is Joe’s cumulative GPA for 9</a:t>
            </a:r>
            <a:r>
              <a:rPr lang="en-US" sz="3600" baseline="30000" dirty="0"/>
              <a:t>th</a:t>
            </a:r>
            <a:r>
              <a:rPr lang="en-US" sz="3600" dirty="0"/>
              <a:t> grade?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21697" y="2339787"/>
            <a:ext cx="6086679" cy="4340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Joe’s 2</a:t>
            </a:r>
            <a:r>
              <a:rPr lang="en-US" sz="3200" baseline="30000" dirty="0"/>
              <a:t>nd</a:t>
            </a:r>
            <a:r>
              <a:rPr lang="en-US" sz="3200" dirty="0"/>
              <a:t> semester grades:</a:t>
            </a:r>
            <a:br>
              <a:rPr lang="en-US" sz="3200" dirty="0"/>
            </a:br>
            <a:endParaRPr lang="en-US" sz="3200" dirty="0"/>
          </a:p>
          <a:p>
            <a:pPr lvl="1"/>
            <a:r>
              <a:rPr lang="en-US" sz="2000" dirty="0"/>
              <a:t> Earth/Space Science		D		C</a:t>
            </a:r>
          </a:p>
          <a:p>
            <a:pPr lvl="1"/>
            <a:r>
              <a:rPr lang="en-US" sz="2000" dirty="0"/>
              <a:t> Algebra 1					C		A</a:t>
            </a:r>
          </a:p>
          <a:p>
            <a:pPr lvl="1"/>
            <a:r>
              <a:rPr lang="en-US" sz="2000" dirty="0"/>
              <a:t> English 1					D 		C</a:t>
            </a:r>
          </a:p>
          <a:p>
            <a:pPr lvl="1"/>
            <a:r>
              <a:rPr lang="en-US" sz="2000" dirty="0"/>
              <a:t> HOPE						C		B</a:t>
            </a:r>
          </a:p>
          <a:p>
            <a:pPr lvl="1"/>
            <a:r>
              <a:rPr lang="en-US" sz="2000" dirty="0"/>
              <a:t> Peer Counseling			B		A</a:t>
            </a:r>
          </a:p>
          <a:p>
            <a:pPr lvl="1"/>
            <a:r>
              <a:rPr lang="en-US" sz="2000" dirty="0"/>
              <a:t> Digital Art					B		A</a:t>
            </a:r>
          </a:p>
          <a:p>
            <a:pPr lvl="1"/>
            <a:r>
              <a:rPr lang="en-US" sz="2000" dirty="0"/>
              <a:t> Weight Training				D		B</a:t>
            </a:r>
          </a:p>
        </p:txBody>
      </p:sp>
    </p:spTree>
    <p:extLst>
      <p:ext uri="{BB962C8B-B14F-4D97-AF65-F5344CB8AC3E}">
        <p14:creationId xmlns:p14="http://schemas.microsoft.com/office/powerpoint/2010/main" val="970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88" y="275065"/>
            <a:ext cx="10571998" cy="970450"/>
          </a:xfrm>
        </p:spPr>
        <p:txBody>
          <a:bodyPr/>
          <a:lstStyle/>
          <a:p>
            <a:pPr algn="ctr"/>
            <a:r>
              <a:rPr lang="en-US" sz="4800" dirty="0"/>
              <a:t>What about “advanced” classes?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For Honors/Pre-AICE level classes, add .5 points.</a:t>
            </a:r>
          </a:p>
          <a:p>
            <a:pPr marL="128016" lvl="1" indent="0">
              <a:buNone/>
            </a:pPr>
            <a:r>
              <a:rPr lang="en-US" sz="3200" dirty="0"/>
              <a:t>A = 4.5, B = 3.5, C = 2.5, D = 1.5, F = 0</a:t>
            </a:r>
          </a:p>
          <a:p>
            <a:pPr lvl="1"/>
            <a:endParaRPr lang="en-US" sz="3200" dirty="0"/>
          </a:p>
          <a:p>
            <a:pPr marL="0" indent="0">
              <a:buNone/>
            </a:pPr>
            <a:r>
              <a:rPr lang="en-US" sz="3600" dirty="0"/>
              <a:t>For AICE/AP/Dual Enrollment classes, add 1</a:t>
            </a:r>
          </a:p>
          <a:p>
            <a:pPr marL="128016" lvl="1" indent="0">
              <a:buNone/>
            </a:pPr>
            <a:r>
              <a:rPr lang="en-US" sz="3200" dirty="0"/>
              <a:t>A = 5, B = 4, C = 3, D = 2, F = 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01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10001" y="5485241"/>
            <a:ext cx="10572000" cy="807981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Is it where you want it to be?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8142" y="817581"/>
            <a:ext cx="107038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Now, calculate your GPA using your Q1 grades</a:t>
            </a:r>
          </a:p>
        </p:txBody>
      </p:sp>
    </p:spTree>
    <p:extLst>
      <p:ext uri="{BB962C8B-B14F-4D97-AF65-F5344CB8AC3E}">
        <p14:creationId xmlns:p14="http://schemas.microsoft.com/office/powerpoint/2010/main" val="216861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141" y="393401"/>
            <a:ext cx="9929716" cy="970450"/>
          </a:xfrm>
        </p:spPr>
        <p:txBody>
          <a:bodyPr/>
          <a:lstStyle/>
          <a:p>
            <a:pPr algn="ctr"/>
            <a:r>
              <a:rPr lang="en-US" sz="4800" dirty="0"/>
              <a:t>Why aren’t D’s </a:t>
            </a:r>
            <a:r>
              <a:rPr lang="en-US" sz="4800" i="1" dirty="0"/>
              <a:t>really </a:t>
            </a:r>
            <a:r>
              <a:rPr lang="en-US" sz="4800" dirty="0"/>
              <a:t>Passing?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141" y="2555774"/>
            <a:ext cx="10035754" cy="3636511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They may earn you credit for the course, but they won’t get you to a 2.0 GPA!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84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290547"/>
            <a:ext cx="9720072" cy="1032644"/>
          </a:xfrm>
        </p:spPr>
        <p:txBody>
          <a:bodyPr/>
          <a:lstStyle/>
          <a:p>
            <a:pPr algn="ctr"/>
            <a:r>
              <a:rPr lang="en-US" sz="4800" dirty="0"/>
              <a:t>What if I’m struggling?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191" y="2237590"/>
            <a:ext cx="9673852" cy="451093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Track your assignments on HAC.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Communicate with your teachers.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Take advantage of retake opportunities.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Meet with your teacher for extra help before school.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Student tutors are available; ask your counselor for more information.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Use online resources like </a:t>
            </a:r>
            <a:r>
              <a:rPr lang="en-US" sz="2000" dirty="0">
                <a:hlinkClick r:id="rId3"/>
              </a:rPr>
              <a:t>www.khanacademy.org</a:t>
            </a:r>
            <a:r>
              <a:rPr lang="en-US" sz="2000" dirty="0"/>
              <a:t>, and Algebra Nation.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Make an appointment with your counselor. </a:t>
            </a:r>
          </a:p>
        </p:txBody>
      </p:sp>
    </p:spTree>
    <p:extLst>
      <p:ext uri="{BB962C8B-B14F-4D97-AF65-F5344CB8AC3E}">
        <p14:creationId xmlns:p14="http://schemas.microsoft.com/office/powerpoint/2010/main" val="896570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002" y="75303"/>
            <a:ext cx="11704320" cy="1613647"/>
          </a:xfrm>
        </p:spPr>
        <p:txBody>
          <a:bodyPr/>
          <a:lstStyle/>
          <a:p>
            <a:pPr algn="ctr"/>
            <a:r>
              <a:rPr lang="en-US" dirty="0"/>
              <a:t>It’s not too soon to be thinking about your post-secondary plans!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885608" cy="44151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Look at the checklist of what you should be doing each year of high school to get ready for college.</a:t>
            </a:r>
          </a:p>
          <a:p>
            <a:pPr marL="0" indent="0">
              <a:buNone/>
            </a:pPr>
            <a:endParaRPr 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 The SUS (State University System) chart shows you information for universities in Florida.</a:t>
            </a:r>
          </a:p>
        </p:txBody>
      </p:sp>
    </p:spTree>
    <p:extLst>
      <p:ext uri="{BB962C8B-B14F-4D97-AF65-F5344CB8AC3E}">
        <p14:creationId xmlns:p14="http://schemas.microsoft.com/office/powerpoint/2010/main" val="401776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416" y="434126"/>
            <a:ext cx="10571998" cy="970450"/>
          </a:xfrm>
        </p:spPr>
        <p:txBody>
          <a:bodyPr/>
          <a:lstStyle/>
          <a:p>
            <a:r>
              <a:rPr lang="en-US" dirty="0"/>
              <a:t>SAHS School Counseling Department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63787" y="2186995"/>
            <a:ext cx="5189857" cy="576262"/>
          </a:xfrm>
        </p:spPr>
        <p:txBody>
          <a:bodyPr/>
          <a:lstStyle/>
          <a:p>
            <a:r>
              <a:rPr lang="en-US" sz="3200" u="sng" dirty="0"/>
              <a:t>Who is my Counselor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1663" y="2806810"/>
            <a:ext cx="5441144" cy="3054241"/>
          </a:xfrm>
        </p:spPr>
        <p:txBody>
          <a:bodyPr>
            <a:normAutofit fontScale="77500" lnSpcReduction="20000"/>
          </a:bodyPr>
          <a:lstStyle/>
          <a:p>
            <a:pPr marL="310896" lvl="2" indent="0">
              <a:buNone/>
            </a:pPr>
            <a:endParaRPr lang="en-US" sz="1000" dirty="0"/>
          </a:p>
          <a:p>
            <a:pPr marL="914400" lvl="2" indent="0">
              <a:buNone/>
            </a:pPr>
            <a:r>
              <a:rPr lang="en-US" sz="2900" dirty="0"/>
              <a:t>Last Names A-G: Mrs. Cashwell</a:t>
            </a:r>
          </a:p>
          <a:p>
            <a:pPr marL="914400" lvl="2" indent="0">
              <a:buNone/>
            </a:pPr>
            <a:r>
              <a:rPr lang="en-US" sz="2900" dirty="0"/>
              <a:t>Last Names H-P: 	Mrs. Barber</a:t>
            </a:r>
          </a:p>
          <a:p>
            <a:pPr marL="914400" lvl="2" indent="0">
              <a:buNone/>
            </a:pPr>
            <a:r>
              <a:rPr lang="en-US" sz="2900" dirty="0"/>
              <a:t>Last Names Q-Z: 	Mrs. Rollins</a:t>
            </a:r>
          </a:p>
          <a:p>
            <a:pPr marL="914400" lvl="2" indent="0">
              <a:buNone/>
            </a:pPr>
            <a:r>
              <a:rPr lang="en-US" sz="2900" dirty="0"/>
              <a:t>AICE Program: 	Mrs. Bechtle</a:t>
            </a:r>
          </a:p>
          <a:p>
            <a:pPr marL="914400" lvl="2" indent="0">
              <a:buNone/>
            </a:pPr>
            <a:r>
              <a:rPr lang="en-US" sz="2900" dirty="0"/>
              <a:t>College/Career: Mrs. Eakins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sz="32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10000" y="5861051"/>
            <a:ext cx="10254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****Open door policy during your lunch****</a:t>
            </a:r>
          </a:p>
        </p:txBody>
      </p:sp>
      <p:pic>
        <p:nvPicPr>
          <p:cNvPr id="15" name="Picture 14" descr="A group of people posing for a photo in front of a sign&#10;&#10;Description automatically generated">
            <a:extLst>
              <a:ext uri="{FF2B5EF4-FFF2-40B4-BE49-F238E27FC236}">
                <a16:creationId xmlns:a16="http://schemas.microsoft.com/office/drawing/2014/main" id="{BCA4AD1C-0137-4FFA-A183-7D4773504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6405" y="2097674"/>
            <a:ext cx="5281808" cy="3763377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2544BCAF-AA30-458F-89CA-3933DF2C430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26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068" y="447188"/>
            <a:ext cx="9682290" cy="970450"/>
          </a:xfrm>
        </p:spPr>
        <p:txBody>
          <a:bodyPr/>
          <a:lstStyle/>
          <a:p>
            <a:pPr algn="ctr"/>
            <a:r>
              <a:rPr lang="en-US" sz="4800" dirty="0"/>
              <a:t>What do colleges look for?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72A84F7F-E29C-4536-BFB0-53D24E0304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873200"/>
              </p:ext>
            </p:extLst>
          </p:nvPr>
        </p:nvGraphicFramePr>
        <p:xfrm>
          <a:off x="818712" y="2222287"/>
          <a:ext cx="10554574" cy="3636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4207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78286" y="555809"/>
            <a:ext cx="6022562" cy="5812334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Test length: 2 hours 45 minutes 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No points deducted for incorrect answers or unanswered questions, </a:t>
            </a:r>
            <a:r>
              <a:rPr lang="en-US" sz="2400" i="1" dirty="0"/>
              <a:t>also known as “rights-only scoring”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Personalized SAT</a:t>
            </a:r>
            <a:r>
              <a:rPr lang="en-US" sz="2400" baseline="30000" dirty="0"/>
              <a:t> </a:t>
            </a:r>
            <a:r>
              <a:rPr lang="en-US" sz="2400" dirty="0"/>
              <a:t>practice through </a:t>
            </a:r>
            <a:br>
              <a:rPr lang="en-US" sz="2400" dirty="0"/>
            </a:br>
            <a:r>
              <a:rPr lang="en-US" sz="2400" dirty="0"/>
              <a:t>Khan Academy</a:t>
            </a:r>
            <a:r>
              <a:rPr lang="en-US" sz="2400" baseline="30000" dirty="0"/>
              <a:t>® </a:t>
            </a:r>
            <a:r>
              <a:rPr lang="en-US" sz="2400" dirty="0"/>
              <a:t>with students' own </a:t>
            </a:r>
            <a:br>
              <a:rPr lang="en-US" sz="2400" dirty="0"/>
            </a:br>
            <a:r>
              <a:rPr lang="en-US" sz="2400" dirty="0"/>
              <a:t>PSAT/NMSQT scores  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/>
              <a:t>Scale ranges for the scores are </a:t>
            </a:r>
            <a:br>
              <a:rPr lang="en-US" sz="2400" dirty="0"/>
            </a:br>
            <a:r>
              <a:rPr lang="en-US" sz="2400" dirty="0"/>
              <a:t>320</a:t>
            </a:r>
            <a:r>
              <a:rPr lang="en-US" sz="1000" dirty="0"/>
              <a:t> </a:t>
            </a:r>
            <a:r>
              <a:rPr lang="en-US" sz="2400" dirty="0"/>
              <a:t>–</a:t>
            </a:r>
            <a:r>
              <a:rPr lang="en-US" sz="1000" dirty="0"/>
              <a:t> </a:t>
            </a:r>
            <a:r>
              <a:rPr lang="en-US" sz="2400" dirty="0"/>
              <a:t>1520 for the total score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6611" y="952841"/>
            <a:ext cx="3741179" cy="1246495"/>
          </a:xfrm>
        </p:spPr>
        <p:txBody>
          <a:bodyPr/>
          <a:lstStyle/>
          <a:p>
            <a:r>
              <a:rPr lang="en-US" sz="3600" dirty="0"/>
              <a:t>Review of the </a:t>
            </a:r>
            <a:br>
              <a:rPr lang="en-US" sz="3600" dirty="0"/>
            </a:br>
            <a:r>
              <a:rPr lang="en-US" sz="3600" dirty="0"/>
              <a:t>PSAT/NMSQT</a:t>
            </a:r>
          </a:p>
        </p:txBody>
      </p:sp>
      <p:pic>
        <p:nvPicPr>
          <p:cNvPr id="11" name="Picture 10" descr="Icon of a cl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865" y="555809"/>
            <a:ext cx="784478" cy="784478"/>
          </a:xfrm>
          <a:prstGeom prst="rect">
            <a:avLst/>
          </a:prstGeom>
        </p:spPr>
      </p:pic>
      <p:pic>
        <p:nvPicPr>
          <p:cNvPr id="12" name="Picture 11" descr="Icon of a happy fac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818" y="1743117"/>
            <a:ext cx="784478" cy="784478"/>
          </a:xfrm>
          <a:prstGeom prst="rect">
            <a:avLst/>
          </a:prstGeom>
        </p:spPr>
      </p:pic>
      <p:pic>
        <p:nvPicPr>
          <p:cNvPr id="13" name="Picture 12" descr="Icon of a computer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1066" y="3617475"/>
            <a:ext cx="784478" cy="784478"/>
          </a:xfrm>
          <a:prstGeom prst="rect">
            <a:avLst/>
          </a:prstGeom>
        </p:spPr>
      </p:pic>
      <p:pic>
        <p:nvPicPr>
          <p:cNvPr id="14" name="Picture 13" descr="Icon of bar graph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6818" y="5266079"/>
            <a:ext cx="784478" cy="784478"/>
          </a:xfrm>
          <a:prstGeom prst="rect">
            <a:avLst/>
          </a:prstGeom>
        </p:spPr>
      </p:pic>
      <p:sp>
        <p:nvSpPr>
          <p:cNvPr id="9" name="Title 3"/>
          <p:cNvSpPr txBox="1">
            <a:spLocks/>
          </p:cNvSpPr>
          <p:nvPr/>
        </p:nvSpPr>
        <p:spPr>
          <a:xfrm>
            <a:off x="335981" y="2542953"/>
            <a:ext cx="3741179" cy="1246495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0" tIns="137160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/>
              <a:t>Test Date: Wed., October 12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466610" y="3876384"/>
            <a:ext cx="3741179" cy="2108269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0" tIns="137160" rIns="0" bIns="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chemeClr val="tx1"/>
                </a:solidFill>
                <a:latin typeface="Roboto Slab" charset="0"/>
                <a:ea typeface="Roboto Slab" charset="0"/>
                <a:cs typeface="Roboto Slab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600" dirty="0"/>
              <a:t>PSAT can help you qualify you for scholarships and other honors as well as a concordant score for the Algebra 1 EOC. It can also help you start thinking about and planning for college, see which academic skills you need to work on, and get ready for the SAT.</a:t>
            </a:r>
          </a:p>
        </p:txBody>
      </p:sp>
    </p:spTree>
    <p:extLst>
      <p:ext uri="{BB962C8B-B14F-4D97-AF65-F5344CB8AC3E}">
        <p14:creationId xmlns:p14="http://schemas.microsoft.com/office/powerpoint/2010/main" val="19070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65" y="247425"/>
            <a:ext cx="11779623" cy="1484555"/>
          </a:xfrm>
        </p:spPr>
        <p:txBody>
          <a:bodyPr/>
          <a:lstStyle/>
          <a:p>
            <a:pPr algn="ctr"/>
            <a:r>
              <a:rPr lang="en-US" sz="4800" dirty="0"/>
              <a:t>What is Bright Futures?</a:t>
            </a:r>
            <a:br>
              <a:rPr lang="en-US" sz="4800" dirty="0"/>
            </a:br>
            <a:r>
              <a:rPr lang="en-US" sz="3200" dirty="0"/>
              <a:t>(look at chart)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48772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A scholarship program that can help pay for you to go to college!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Check out the Bright Futures chart with the criteria.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Start working hard now for a big payoff $$$.</a:t>
            </a:r>
          </a:p>
        </p:txBody>
      </p:sp>
    </p:spTree>
    <p:extLst>
      <p:ext uri="{BB962C8B-B14F-4D97-AF65-F5344CB8AC3E}">
        <p14:creationId xmlns:p14="http://schemas.microsoft.com/office/powerpoint/2010/main" val="910088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en-US" dirty="0"/>
              <a:t>Volunteer Hours/Paid Work Hours for Bright Futures	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r>
              <a:rPr lang="en-US" sz="1700" dirty="0"/>
              <a:t>Not needed for graduation</a:t>
            </a:r>
          </a:p>
          <a:p>
            <a:r>
              <a:rPr lang="en-US" sz="1700" dirty="0"/>
              <a:t>Needed for Bright Futures</a:t>
            </a:r>
          </a:p>
          <a:p>
            <a:r>
              <a:rPr lang="en-US" sz="1700" dirty="0"/>
              <a:t>Forms turned into your counselor</a:t>
            </a:r>
          </a:p>
          <a:p>
            <a:r>
              <a:rPr lang="en-US" sz="1700" dirty="0"/>
              <a:t>Goal should be to complete 100 hours</a:t>
            </a:r>
          </a:p>
          <a:p>
            <a:r>
              <a:rPr lang="en-US" sz="1700" dirty="0"/>
              <a:t>Two forms required for all activities:</a:t>
            </a:r>
          </a:p>
          <a:p>
            <a:pPr>
              <a:buAutoNum type="arabicPeriod"/>
            </a:pPr>
            <a:r>
              <a:rPr lang="en-US" sz="1700" dirty="0"/>
              <a:t>Service Plan</a:t>
            </a:r>
          </a:p>
          <a:p>
            <a:pPr>
              <a:buAutoNum type="arabicPeriod"/>
            </a:pPr>
            <a:r>
              <a:rPr lang="en-US" sz="1700" dirty="0"/>
              <a:t>Service Log </a:t>
            </a:r>
          </a:p>
          <a:p>
            <a:r>
              <a:rPr lang="en-US" sz="1700" dirty="0"/>
              <a:t>Signed letter on the organization’s letterhead </a:t>
            </a:r>
            <a:r>
              <a:rPr lang="en-US" sz="1700" b="1" dirty="0"/>
              <a:t>required</a:t>
            </a:r>
            <a:r>
              <a:rPr lang="en-US" sz="1700" dirty="0"/>
              <a:t>  for any activities </a:t>
            </a:r>
            <a:r>
              <a:rPr lang="en-US" sz="1700" b="1" dirty="0"/>
              <a:t>outside</a:t>
            </a:r>
            <a:r>
              <a:rPr lang="en-US" sz="1700" dirty="0"/>
              <a:t> of the school describing type of service, who in the community the service benefited and a description of the service event.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777757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D0E50-CC2A-4B2D-830D-95964AFA4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Service Forms </a:t>
            </a:r>
            <a:br>
              <a:rPr lang="en-US" dirty="0"/>
            </a:br>
            <a:r>
              <a:rPr lang="en-US" sz="2800" dirty="0"/>
              <a:t>Pick up in School Counseling Office</a:t>
            </a:r>
          </a:p>
        </p:txBody>
      </p:sp>
      <p:pic>
        <p:nvPicPr>
          <p:cNvPr id="6" name="Content Placeholder 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2ADB21DF-AC8D-42FD-B022-B41E8A7342C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78357" y="2222500"/>
            <a:ext cx="4066360" cy="3638550"/>
          </a:xfrm>
        </p:spPr>
      </p:pic>
      <p:pic>
        <p:nvPicPr>
          <p:cNvPr id="8" name="Content Placeholder 7" descr="Table&#10;&#10;Description automatically generated">
            <a:extLst>
              <a:ext uri="{FF2B5EF4-FFF2-40B4-BE49-F238E27FC236}">
                <a16:creationId xmlns:a16="http://schemas.microsoft.com/office/drawing/2014/main" id="{A929E34C-D90E-402E-946D-A4F577E63DD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88075" y="2404301"/>
            <a:ext cx="5194300" cy="3274948"/>
          </a:xfrm>
        </p:spPr>
      </p:pic>
    </p:spTree>
    <p:extLst>
      <p:ext uri="{BB962C8B-B14F-4D97-AF65-F5344CB8AC3E}">
        <p14:creationId xmlns:p14="http://schemas.microsoft.com/office/powerpoint/2010/main" val="2608404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256" y="353051"/>
            <a:ext cx="11187729" cy="970450"/>
          </a:xfrm>
        </p:spPr>
        <p:txBody>
          <a:bodyPr/>
          <a:lstStyle/>
          <a:p>
            <a:pPr algn="ctr"/>
            <a:r>
              <a:rPr lang="en-US" sz="4800" dirty="0"/>
              <a:t>Need to see your school counselor?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7186108" y="2460681"/>
            <a:ext cx="4910742" cy="3692636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Info - School Counseling Website</a:t>
            </a:r>
          </a:p>
          <a:p>
            <a:pPr marL="0" indent="0">
              <a:buNone/>
            </a:pPr>
            <a:r>
              <a:rPr lang="en-US" sz="1700" dirty="0">
                <a:hlinkClick r:id="rId3"/>
              </a:rPr>
              <a:t>https://www-sahs.stjohns.k12.fl.us/guidance/</a:t>
            </a:r>
            <a:endParaRPr lang="en-US" sz="17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Appointments - School Counselor Connect Form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Schoology - Yellow Jacket School Counseling Group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Instagram - @</a:t>
            </a:r>
            <a:r>
              <a:rPr lang="en-US" sz="2000" dirty="0" err="1"/>
              <a:t>jacketschoolcounseling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43" y="2170225"/>
            <a:ext cx="6950885" cy="4273549"/>
          </a:xfrm>
          <a:prstGeom prst="rect">
            <a:avLst/>
          </a:prstGeom>
        </p:spPr>
      </p:pic>
      <p:sp>
        <p:nvSpPr>
          <p:cNvPr id="10" name="Arrow: Left 5">
            <a:extLst>
              <a:ext uri="{FF2B5EF4-FFF2-40B4-BE49-F238E27FC236}">
                <a16:creationId xmlns:a16="http://schemas.microsoft.com/office/drawing/2014/main" id="{321CEB06-FD97-45DD-ABC1-B819CD1A092B}"/>
              </a:ext>
            </a:extLst>
          </p:cNvPr>
          <p:cNvSpPr/>
          <p:nvPr/>
        </p:nvSpPr>
        <p:spPr>
          <a:xfrm rot="17320910">
            <a:off x="5763218" y="4890188"/>
            <a:ext cx="1215602" cy="832868"/>
          </a:xfrm>
          <a:prstGeom prst="leftArrow">
            <a:avLst/>
          </a:prstGeom>
          <a:solidFill>
            <a:srgbClr val="13F5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8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779184"/>
          </a:xfrm>
        </p:spPr>
        <p:txBody>
          <a:bodyPr/>
          <a:lstStyle/>
          <a:p>
            <a:pPr algn="ctr"/>
            <a:r>
              <a:rPr lang="en-US" sz="4800" dirty="0"/>
              <a:t>How can my counselor help me?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013" y="2460681"/>
            <a:ext cx="10964487" cy="411224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 We work together with students, families, teachers and other school staff to help you achieve.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	We assist with:</a:t>
            </a:r>
            <a:endParaRPr lang="en-US" sz="2400" dirty="0"/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 Academic planning</a:t>
            </a:r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 Personal/social challenges</a:t>
            </a:r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 Planning future education and career choices</a:t>
            </a:r>
            <a:br>
              <a:rPr lang="en-US" sz="3200" dirty="0"/>
            </a:br>
            <a:endParaRPr lang="en-US" sz="32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 Students may request an appointment with their counselor online.  A pass will be sent for you on the day of the appointment.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7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66" y="296581"/>
            <a:ext cx="9283849" cy="970450"/>
          </a:xfrm>
        </p:spPr>
        <p:txBody>
          <a:bodyPr/>
          <a:lstStyle/>
          <a:p>
            <a:pPr algn="ctr"/>
            <a:r>
              <a:rPr lang="en-US" sz="4800" dirty="0"/>
              <a:t>Graduation Requirements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1831" y="2409712"/>
            <a:ext cx="9391424" cy="40018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6000" b="1" dirty="0"/>
              <a:t>3 basic requirements:</a:t>
            </a:r>
            <a:br>
              <a:rPr lang="en-US" sz="6000" dirty="0"/>
            </a:br>
            <a:endParaRPr lang="en-US" sz="6000" dirty="0"/>
          </a:p>
          <a:p>
            <a:pPr lvl="2"/>
            <a:r>
              <a:rPr lang="en-US" sz="5000" dirty="0"/>
              <a:t> Earn 24 Credits</a:t>
            </a:r>
            <a:br>
              <a:rPr lang="en-US" sz="5000" dirty="0"/>
            </a:br>
            <a:endParaRPr lang="en-US" sz="5000" dirty="0"/>
          </a:p>
          <a:p>
            <a:pPr lvl="2"/>
            <a:r>
              <a:rPr lang="en-US" sz="5000" dirty="0"/>
              <a:t> Earn a 2.0 GPA</a:t>
            </a:r>
            <a:br>
              <a:rPr lang="en-US" sz="5000" dirty="0"/>
            </a:br>
            <a:endParaRPr lang="en-US" sz="5000" dirty="0"/>
          </a:p>
          <a:p>
            <a:pPr lvl="2"/>
            <a:r>
              <a:rPr lang="en-US" sz="5000" dirty="0"/>
              <a:t> Pass 2 state assessments (tests)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5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362" y="1551977"/>
            <a:ext cx="4410941" cy="3388287"/>
          </a:xfrm>
        </p:spPr>
        <p:txBody>
          <a:bodyPr anchor="ctr">
            <a:normAutofit/>
          </a:bodyPr>
          <a:lstStyle/>
          <a:p>
            <a:r>
              <a:rPr lang="en-US" sz="5400" dirty="0"/>
              <a:t>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3826" y="247426"/>
            <a:ext cx="6228678" cy="6497619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MUST pass these two assessments to earn a diploma</a:t>
            </a:r>
            <a:br>
              <a:rPr lang="en-US" sz="2800" b="1" dirty="0"/>
            </a:br>
            <a:endParaRPr lang="en-US" sz="2800" dirty="0"/>
          </a:p>
          <a:p>
            <a:pPr lvl="1"/>
            <a:r>
              <a:rPr lang="en-US" dirty="0"/>
              <a:t>State Math Assessment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State Reading/Writing Assessment</a:t>
            </a:r>
          </a:p>
          <a:p>
            <a:pPr marL="914400" lvl="2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earn a Certificate of Completion that means you did not graduate from high school and your post-secondary options are limited</a:t>
            </a:r>
          </a:p>
        </p:txBody>
      </p:sp>
    </p:spTree>
    <p:extLst>
      <p:ext uri="{BB962C8B-B14F-4D97-AF65-F5344CB8AC3E}">
        <p14:creationId xmlns:p14="http://schemas.microsoft.com/office/powerpoint/2010/main" val="75415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3953" y="447188"/>
            <a:ext cx="5870499" cy="970450"/>
          </a:xfrm>
        </p:spPr>
        <p:txBody>
          <a:bodyPr/>
          <a:lstStyle/>
          <a:p>
            <a:pPr algn="ctr"/>
            <a:r>
              <a:rPr lang="en-US" sz="5400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22204"/>
          </a:xfrm>
        </p:spPr>
        <p:txBody>
          <a:bodyPr/>
          <a:lstStyle/>
          <a:p>
            <a:r>
              <a:rPr lang="en-US" sz="2000" dirty="0"/>
              <a:t>24 credits must be earned in all of the following:</a:t>
            </a:r>
          </a:p>
          <a:p>
            <a:pPr lvl="1"/>
            <a:r>
              <a:rPr lang="en-US" sz="1800" dirty="0"/>
              <a:t>English 1, 2, 3, and 4</a:t>
            </a:r>
          </a:p>
          <a:p>
            <a:pPr lvl="1"/>
            <a:r>
              <a:rPr lang="en-US" sz="1800" dirty="0"/>
              <a:t>Algebra, Geometry, and two additional math courses</a:t>
            </a:r>
          </a:p>
          <a:p>
            <a:pPr lvl="1"/>
            <a:r>
              <a:rPr lang="en-US" sz="1800" dirty="0"/>
              <a:t>Biology and two additional sciences</a:t>
            </a:r>
          </a:p>
          <a:p>
            <a:pPr lvl="1"/>
            <a:r>
              <a:rPr lang="en-US" sz="1800" dirty="0"/>
              <a:t>World History, US History, Government, and Economics</a:t>
            </a:r>
          </a:p>
          <a:p>
            <a:pPr lvl="1"/>
            <a:r>
              <a:rPr lang="en-US" sz="1800" dirty="0"/>
              <a:t>Practical/performing/fine arts</a:t>
            </a:r>
          </a:p>
          <a:p>
            <a:pPr lvl="1"/>
            <a:r>
              <a:rPr lang="en-US" sz="1800" dirty="0"/>
              <a:t>HOPE</a:t>
            </a:r>
          </a:p>
          <a:p>
            <a:pPr lvl="1"/>
            <a:r>
              <a:rPr lang="en-US" sz="1800" dirty="0"/>
              <a:t>8 elective credits</a:t>
            </a:r>
          </a:p>
          <a:p>
            <a:pPr lvl="2"/>
            <a:r>
              <a:rPr lang="en-US" sz="1600" dirty="0"/>
              <a:t>If you’re planning to attend college, you will need two credits in the SAME world language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8262" y="425673"/>
            <a:ext cx="4464423" cy="970450"/>
          </a:xfrm>
        </p:spPr>
        <p:txBody>
          <a:bodyPr/>
          <a:lstStyle/>
          <a:p>
            <a:pPr algn="ctr"/>
            <a:r>
              <a:rPr lang="en-US" sz="5400" dirty="0"/>
              <a:t>Credits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0255" y="2329732"/>
            <a:ext cx="6780439" cy="419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5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C4E86D9-FC25-4C5B-B73F-77B0D9D11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2662237" y="-2662237"/>
            <a:ext cx="6867526" cy="12192000"/>
          </a:xfrm>
          <a:custGeom>
            <a:avLst/>
            <a:gdLst>
              <a:gd name="connsiteX0" fmla="*/ 0 w 6867526"/>
              <a:gd name="connsiteY0" fmla="*/ 11723012 h 12192000"/>
              <a:gd name="connsiteX1" fmla="*/ 0 w 6867526"/>
              <a:gd name="connsiteY1" fmla="*/ 4448765 h 12192000"/>
              <a:gd name="connsiteX2" fmla="*/ 0 w 6867526"/>
              <a:gd name="connsiteY2" fmla="*/ 0 h 12192000"/>
              <a:gd name="connsiteX3" fmla="*/ 6867524 w 6867526"/>
              <a:gd name="connsiteY3" fmla="*/ 0 h 12192000"/>
              <a:gd name="connsiteX4" fmla="*/ 6867524 w 6867526"/>
              <a:gd name="connsiteY4" fmla="*/ 4089952 h 12192000"/>
              <a:gd name="connsiteX5" fmla="*/ 6867524 w 6867526"/>
              <a:gd name="connsiteY5" fmla="*/ 10933355 h 12192000"/>
              <a:gd name="connsiteX6" fmla="*/ 6867526 w 6867526"/>
              <a:gd name="connsiteY6" fmla="*/ 10933355 h 12192000"/>
              <a:gd name="connsiteX7" fmla="*/ 6867526 w 6867526"/>
              <a:gd name="connsiteY7" fmla="*/ 12192000 h 12192000"/>
              <a:gd name="connsiteX8" fmla="*/ 9525 w 6867526"/>
              <a:gd name="connsiteY8" fmla="*/ 12192000 h 12192000"/>
              <a:gd name="connsiteX9" fmla="*/ 9525 w 6867526"/>
              <a:gd name="connsiteY9" fmla="*/ 11726716 h 12192000"/>
              <a:gd name="connsiteX10" fmla="*/ 4761 w 6867526"/>
              <a:gd name="connsiteY10" fmla="*/ 11726716 h 12192000"/>
              <a:gd name="connsiteX11" fmla="*/ 4761 w 6867526"/>
              <a:gd name="connsiteY11" fmla="*/ 11723012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67526" h="12192000">
                <a:moveTo>
                  <a:pt x="0" y="11723012"/>
                </a:moveTo>
                <a:lnTo>
                  <a:pt x="0" y="4448765"/>
                </a:lnTo>
                <a:lnTo>
                  <a:pt x="0" y="0"/>
                </a:lnTo>
                <a:lnTo>
                  <a:pt x="6867524" y="0"/>
                </a:lnTo>
                <a:lnTo>
                  <a:pt x="6867524" y="4089952"/>
                </a:lnTo>
                <a:lnTo>
                  <a:pt x="6867524" y="10933355"/>
                </a:lnTo>
                <a:lnTo>
                  <a:pt x="6867526" y="10933355"/>
                </a:lnTo>
                <a:lnTo>
                  <a:pt x="6867526" y="12192000"/>
                </a:lnTo>
                <a:lnTo>
                  <a:pt x="9525" y="12192000"/>
                </a:lnTo>
                <a:lnTo>
                  <a:pt x="9525" y="11726716"/>
                </a:lnTo>
                <a:lnTo>
                  <a:pt x="4761" y="11726716"/>
                </a:lnTo>
                <a:lnTo>
                  <a:pt x="4761" y="11723012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8955" y="870740"/>
            <a:ext cx="6399577" cy="5116520"/>
          </a:xfrm>
        </p:spPr>
        <p:txBody>
          <a:bodyPr anchor="ctr">
            <a:normAutofit/>
          </a:bodyPr>
          <a:lstStyle/>
          <a:p>
            <a:r>
              <a:rPr lang="en-US" sz="6000" dirty="0"/>
              <a:t>Promotion Requirements</a:t>
            </a:r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44AF92AB-F4DD-4C5A-BC11-E1D33AFC0C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1034751" y="1034752"/>
            <a:ext cx="6858000" cy="4788497"/>
          </a:xfrm>
          <a:custGeom>
            <a:avLst/>
            <a:gdLst>
              <a:gd name="connsiteX0" fmla="*/ 6858000 w 6858000"/>
              <a:gd name="connsiteY0" fmla="*/ 468988 h 4788497"/>
              <a:gd name="connsiteX1" fmla="*/ 6858000 w 6858000"/>
              <a:gd name="connsiteY1" fmla="*/ 4490047 h 4788497"/>
              <a:gd name="connsiteX2" fmla="*/ 3859631 w 6858000"/>
              <a:gd name="connsiteY2" fmla="*/ 4490047 h 4788497"/>
              <a:gd name="connsiteX3" fmla="*/ 3478631 w 6858000"/>
              <a:gd name="connsiteY3" fmla="*/ 4775798 h 4788497"/>
              <a:gd name="connsiteX4" fmla="*/ 3470164 w 6858000"/>
              <a:gd name="connsiteY4" fmla="*/ 4778972 h 4788497"/>
              <a:gd name="connsiteX5" fmla="*/ 3457464 w 6858000"/>
              <a:gd name="connsiteY5" fmla="*/ 4783735 h 4788497"/>
              <a:gd name="connsiteX6" fmla="*/ 3446881 w 6858000"/>
              <a:gd name="connsiteY6" fmla="*/ 4788497 h 4788497"/>
              <a:gd name="connsiteX7" fmla="*/ 3434181 w 6858000"/>
              <a:gd name="connsiteY7" fmla="*/ 4788497 h 4788497"/>
              <a:gd name="connsiteX8" fmla="*/ 3423598 w 6858000"/>
              <a:gd name="connsiteY8" fmla="*/ 4788497 h 4788497"/>
              <a:gd name="connsiteX9" fmla="*/ 3410897 w 6858000"/>
              <a:gd name="connsiteY9" fmla="*/ 4783735 h 4788497"/>
              <a:gd name="connsiteX10" fmla="*/ 3398198 w 6858000"/>
              <a:gd name="connsiteY10" fmla="*/ 4778972 h 4788497"/>
              <a:gd name="connsiteX11" fmla="*/ 3389731 w 6858000"/>
              <a:gd name="connsiteY11" fmla="*/ 4775798 h 4788497"/>
              <a:gd name="connsiteX12" fmla="*/ 3008731 w 6858000"/>
              <a:gd name="connsiteY12" fmla="*/ 4490047 h 4788497"/>
              <a:gd name="connsiteX13" fmla="*/ 1012714 w 6858000"/>
              <a:gd name="connsiteY13" fmla="*/ 4490047 h 4788497"/>
              <a:gd name="connsiteX14" fmla="*/ 1012714 w 6858000"/>
              <a:gd name="connsiteY14" fmla="*/ 4489653 h 4788497"/>
              <a:gd name="connsiteX15" fmla="*/ 4761 w 6858000"/>
              <a:gd name="connsiteY15" fmla="*/ 4489653 h 4788497"/>
              <a:gd name="connsiteX16" fmla="*/ 4761 w 6858000"/>
              <a:gd name="connsiteY16" fmla="*/ 4487273 h 4788497"/>
              <a:gd name="connsiteX17" fmla="*/ 0 w 6858000"/>
              <a:gd name="connsiteY17" fmla="*/ 4487273 h 4788497"/>
              <a:gd name="connsiteX18" fmla="*/ 0 w 6858000"/>
              <a:gd name="connsiteY18" fmla="*/ 0 h 4788497"/>
              <a:gd name="connsiteX19" fmla="*/ 6848476 w 6858000"/>
              <a:gd name="connsiteY19" fmla="*/ 0 h 4788497"/>
              <a:gd name="connsiteX20" fmla="*/ 6848476 w 6858000"/>
              <a:gd name="connsiteY20" fmla="*/ 465284 h 4788497"/>
              <a:gd name="connsiteX21" fmla="*/ 6853240 w 6858000"/>
              <a:gd name="connsiteY21" fmla="*/ 465284 h 4788497"/>
              <a:gd name="connsiteX22" fmla="*/ 6853240 w 6858000"/>
              <a:gd name="connsiteY22" fmla="*/ 468988 h 4788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0" h="4788497">
                <a:moveTo>
                  <a:pt x="6858000" y="468988"/>
                </a:moveTo>
                <a:lnTo>
                  <a:pt x="6858000" y="4490047"/>
                </a:lnTo>
                <a:lnTo>
                  <a:pt x="3859631" y="4490047"/>
                </a:lnTo>
                <a:lnTo>
                  <a:pt x="3478631" y="4775798"/>
                </a:lnTo>
                <a:lnTo>
                  <a:pt x="3470164" y="4778972"/>
                </a:lnTo>
                <a:lnTo>
                  <a:pt x="3457464" y="4783735"/>
                </a:lnTo>
                <a:lnTo>
                  <a:pt x="3446881" y="4788497"/>
                </a:lnTo>
                <a:lnTo>
                  <a:pt x="3434181" y="4788497"/>
                </a:lnTo>
                <a:lnTo>
                  <a:pt x="3423598" y="4788497"/>
                </a:lnTo>
                <a:lnTo>
                  <a:pt x="3410897" y="4783735"/>
                </a:lnTo>
                <a:lnTo>
                  <a:pt x="3398198" y="4778972"/>
                </a:lnTo>
                <a:lnTo>
                  <a:pt x="3389731" y="4775798"/>
                </a:lnTo>
                <a:lnTo>
                  <a:pt x="3008731" y="4490047"/>
                </a:lnTo>
                <a:lnTo>
                  <a:pt x="1012714" y="4490047"/>
                </a:lnTo>
                <a:lnTo>
                  <a:pt x="1012714" y="4489653"/>
                </a:lnTo>
                <a:lnTo>
                  <a:pt x="4761" y="4489653"/>
                </a:lnTo>
                <a:lnTo>
                  <a:pt x="4761" y="4487273"/>
                </a:lnTo>
                <a:lnTo>
                  <a:pt x="0" y="4487273"/>
                </a:lnTo>
                <a:lnTo>
                  <a:pt x="0" y="0"/>
                </a:lnTo>
                <a:lnTo>
                  <a:pt x="6848476" y="0"/>
                </a:lnTo>
                <a:lnTo>
                  <a:pt x="6848476" y="465284"/>
                </a:lnTo>
                <a:lnTo>
                  <a:pt x="6853240" y="465284"/>
                </a:lnTo>
                <a:lnTo>
                  <a:pt x="6853240" y="468988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0740"/>
            <a:ext cx="4410635" cy="5116520"/>
          </a:xfrm>
          <a:effectLst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9th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/>
              <a:t>10th Grade = </a:t>
            </a:r>
            <a:r>
              <a:rPr lang="en-US" dirty="0"/>
              <a:t>5 credits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10th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/>
              <a:t>11th Grade = </a:t>
            </a:r>
            <a:r>
              <a:rPr lang="en-US" dirty="0"/>
              <a:t>11 credits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11th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12th Grade = </a:t>
            </a:r>
            <a:r>
              <a:rPr lang="en-US" dirty="0"/>
              <a:t>17 credits</a:t>
            </a:r>
          </a:p>
        </p:txBody>
      </p:sp>
    </p:spTree>
    <p:extLst>
      <p:ext uri="{BB962C8B-B14F-4D97-AF65-F5344CB8AC3E}">
        <p14:creationId xmlns:p14="http://schemas.microsoft.com/office/powerpoint/2010/main" val="3254603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317381-A800-4397-B01D-FCE2E4450B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2437663-CF21-48CD-B0CA-FEA2E2D7A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6276366" y="942367"/>
            <a:ext cx="6858000" cy="4973267"/>
          </a:xfrm>
          <a:custGeom>
            <a:avLst/>
            <a:gdLst>
              <a:gd name="connsiteX0" fmla="*/ 0 w 6858000"/>
              <a:gd name="connsiteY0" fmla="*/ 4674422 h 4973267"/>
              <a:gd name="connsiteX1" fmla="*/ 0 w 6858000"/>
              <a:gd name="connsiteY1" fmla="*/ 0 h 4973267"/>
              <a:gd name="connsiteX2" fmla="*/ 6858000 w 6858000"/>
              <a:gd name="connsiteY2" fmla="*/ 0 h 4973267"/>
              <a:gd name="connsiteX3" fmla="*/ 6858000 w 6858000"/>
              <a:gd name="connsiteY3" fmla="*/ 4674817 h 4973267"/>
              <a:gd name="connsiteX4" fmla="*/ 3850107 w 6858000"/>
              <a:gd name="connsiteY4" fmla="*/ 4674817 h 4973267"/>
              <a:gd name="connsiteX5" fmla="*/ 3469107 w 6858000"/>
              <a:gd name="connsiteY5" fmla="*/ 4960567 h 4973267"/>
              <a:gd name="connsiteX6" fmla="*/ 3460640 w 6858000"/>
              <a:gd name="connsiteY6" fmla="*/ 4963742 h 4973267"/>
              <a:gd name="connsiteX7" fmla="*/ 3447940 w 6858000"/>
              <a:gd name="connsiteY7" fmla="*/ 4968505 h 4973267"/>
              <a:gd name="connsiteX8" fmla="*/ 3437357 w 6858000"/>
              <a:gd name="connsiteY8" fmla="*/ 4973267 h 4973267"/>
              <a:gd name="connsiteX9" fmla="*/ 3424657 w 6858000"/>
              <a:gd name="connsiteY9" fmla="*/ 4973267 h 4973267"/>
              <a:gd name="connsiteX10" fmla="*/ 3414074 w 6858000"/>
              <a:gd name="connsiteY10" fmla="*/ 4973267 h 4973267"/>
              <a:gd name="connsiteX11" fmla="*/ 3401373 w 6858000"/>
              <a:gd name="connsiteY11" fmla="*/ 4968505 h 4973267"/>
              <a:gd name="connsiteX12" fmla="*/ 3388674 w 6858000"/>
              <a:gd name="connsiteY12" fmla="*/ 4963742 h 4973267"/>
              <a:gd name="connsiteX13" fmla="*/ 3380207 w 6858000"/>
              <a:gd name="connsiteY13" fmla="*/ 4960567 h 4973267"/>
              <a:gd name="connsiteX14" fmla="*/ 2999207 w 6858000"/>
              <a:gd name="connsiteY14" fmla="*/ 4674817 h 4973267"/>
              <a:gd name="connsiteX15" fmla="*/ 1003190 w 6858000"/>
              <a:gd name="connsiteY15" fmla="*/ 4674817 h 4973267"/>
              <a:gd name="connsiteX16" fmla="*/ 1003190 w 6858000"/>
              <a:gd name="connsiteY16" fmla="*/ 4674422 h 497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858000" h="4973267">
                <a:moveTo>
                  <a:pt x="0" y="4674422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4674817"/>
                </a:lnTo>
                <a:lnTo>
                  <a:pt x="3850107" y="4674817"/>
                </a:lnTo>
                <a:lnTo>
                  <a:pt x="3469107" y="4960567"/>
                </a:lnTo>
                <a:lnTo>
                  <a:pt x="3460640" y="4963742"/>
                </a:lnTo>
                <a:lnTo>
                  <a:pt x="3447940" y="4968505"/>
                </a:lnTo>
                <a:lnTo>
                  <a:pt x="3437357" y="4973267"/>
                </a:lnTo>
                <a:lnTo>
                  <a:pt x="3424657" y="4973267"/>
                </a:lnTo>
                <a:lnTo>
                  <a:pt x="3414074" y="4973267"/>
                </a:lnTo>
                <a:lnTo>
                  <a:pt x="3401373" y="4968505"/>
                </a:lnTo>
                <a:lnTo>
                  <a:pt x="3388674" y="4963742"/>
                </a:lnTo>
                <a:lnTo>
                  <a:pt x="3380207" y="4960567"/>
                </a:lnTo>
                <a:lnTo>
                  <a:pt x="2999207" y="4674817"/>
                </a:lnTo>
                <a:lnTo>
                  <a:pt x="1003190" y="4674817"/>
                </a:lnTo>
                <a:lnTo>
                  <a:pt x="1003190" y="4674422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4057" y="1026726"/>
            <a:ext cx="3217940" cy="4804549"/>
          </a:xfrm>
        </p:spPr>
        <p:txBody>
          <a:bodyPr anchor="ctr">
            <a:normAutofit/>
          </a:bodyPr>
          <a:lstStyle/>
          <a:p>
            <a:r>
              <a:rPr lang="en-US" sz="5400" dirty="0"/>
              <a:t>GPA and Online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49" y="1026726"/>
            <a:ext cx="7347473" cy="4804549"/>
          </a:xfrm>
          <a:effectLst/>
        </p:spPr>
        <p:txBody>
          <a:bodyPr>
            <a:normAutofit/>
          </a:bodyPr>
          <a:lstStyle/>
          <a:p>
            <a:r>
              <a:rPr lang="en-US" sz="2000" dirty="0"/>
              <a:t>Required GPA = 2.0 cumulative unweighted or higher</a:t>
            </a:r>
          </a:p>
          <a:p>
            <a:pPr lvl="1"/>
            <a:r>
              <a:rPr lang="en-US" sz="1800" dirty="0"/>
              <a:t>2.0  is a “C” average</a:t>
            </a:r>
          </a:p>
          <a:p>
            <a:pPr lvl="1"/>
            <a:r>
              <a:rPr lang="en-US" sz="1800" dirty="0"/>
              <a:t>Check HAC regularly to keep track of grades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Must complete one full length online course</a:t>
            </a:r>
          </a:p>
          <a:p>
            <a:pPr lvl="1"/>
            <a:r>
              <a:rPr lang="en-US" sz="1800" dirty="0"/>
              <a:t>Right now at SAHS, the required Government course will count for the online course</a:t>
            </a:r>
          </a:p>
        </p:txBody>
      </p:sp>
    </p:spTree>
    <p:extLst>
      <p:ext uri="{BB962C8B-B14F-4D97-AF65-F5344CB8AC3E}">
        <p14:creationId xmlns:p14="http://schemas.microsoft.com/office/powerpoint/2010/main" val="2333068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7C4260E8F6B84A8491EB04ED35E7C5" ma:contentTypeVersion="15" ma:contentTypeDescription="Create a new document." ma:contentTypeScope="" ma:versionID="2f65c0ee6c3f3f7de6b7b6066abb3cd7">
  <xsd:schema xmlns:xsd="http://www.w3.org/2001/XMLSchema" xmlns:xs="http://www.w3.org/2001/XMLSchema" xmlns:p="http://schemas.microsoft.com/office/2006/metadata/properties" xmlns:ns1="http://schemas.microsoft.com/sharepoint/v3" xmlns:ns3="17d919a8-eed9-4573-b04b-a477aa529e5e" xmlns:ns4="3996d5e2-603a-42cf-83d9-5dddf376ed73" targetNamespace="http://schemas.microsoft.com/office/2006/metadata/properties" ma:root="true" ma:fieldsID="763c9c2ed220389be66f2088b4fe9aa6" ns1:_="" ns3:_="" ns4:_="">
    <xsd:import namespace="http://schemas.microsoft.com/sharepoint/v3"/>
    <xsd:import namespace="17d919a8-eed9-4573-b04b-a477aa529e5e"/>
    <xsd:import namespace="3996d5e2-603a-42cf-83d9-5dddf376ed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919a8-eed9-4573-b04b-a477aa529e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96d5e2-603a-42cf-83d9-5dddf376ed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70A82E-E779-485A-9078-A7D7C55B6608}">
  <ds:schemaRefs>
    <ds:schemaRef ds:uri="http://schemas.openxmlformats.org/package/2006/metadata/core-properties"/>
    <ds:schemaRef ds:uri="17d919a8-eed9-4573-b04b-a477aa529e5e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3996d5e2-603a-42cf-83d9-5dddf376ed73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B816FD4-5B70-4872-AB25-FF09E2FFAD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F1ECF7-4AF2-421C-BA12-0C8CC9151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7d919a8-eed9-4573-b04b-a477aa529e5e"/>
    <ds:schemaRef ds:uri="3996d5e2-603a-42cf-83d9-5dddf376ed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7267</TotalTime>
  <Words>1666</Words>
  <Application>Microsoft Office PowerPoint</Application>
  <PresentationFormat>Widescreen</PresentationFormat>
  <Paragraphs>188</Paragraphs>
  <Slides>25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Century Gothic</vt:lpstr>
      <vt:lpstr>Roboto</vt:lpstr>
      <vt:lpstr>Roboto Slab</vt:lpstr>
      <vt:lpstr>Wingdings</vt:lpstr>
      <vt:lpstr>Wingdings 2</vt:lpstr>
      <vt:lpstr>Quotable</vt:lpstr>
      <vt:lpstr>Class of 2025 &amp; 2026  What you need to know </vt:lpstr>
      <vt:lpstr>SAHS School Counseling Department</vt:lpstr>
      <vt:lpstr>How can my counselor help me?</vt:lpstr>
      <vt:lpstr>Graduation Requirements</vt:lpstr>
      <vt:lpstr>Assessments</vt:lpstr>
      <vt:lpstr>Credits</vt:lpstr>
      <vt:lpstr>Credits</vt:lpstr>
      <vt:lpstr>Promotion Requirements</vt:lpstr>
      <vt:lpstr>GPA and Online Credit</vt:lpstr>
      <vt:lpstr>How do we calculate GPA?</vt:lpstr>
      <vt:lpstr>Let’s try an example…</vt:lpstr>
      <vt:lpstr>Let’s try an example…</vt:lpstr>
      <vt:lpstr>Let’s try another…</vt:lpstr>
      <vt:lpstr>Let’s try another…</vt:lpstr>
      <vt:lpstr>What about “advanced” classes?</vt:lpstr>
      <vt:lpstr>PowerPoint Presentation</vt:lpstr>
      <vt:lpstr>Why aren’t D’s really Passing?</vt:lpstr>
      <vt:lpstr>What if I’m struggling?</vt:lpstr>
      <vt:lpstr>It’s not too soon to be thinking about your post-secondary plans! </vt:lpstr>
      <vt:lpstr>What do colleges look for?</vt:lpstr>
      <vt:lpstr>Review of the  PSAT/NMSQT</vt:lpstr>
      <vt:lpstr>What is Bright Futures? (look at chart) </vt:lpstr>
      <vt:lpstr>Volunteer Hours/Paid Work Hours for Bright Futures   </vt:lpstr>
      <vt:lpstr>Community Service Forms  Pick up in School Counseling Office</vt:lpstr>
      <vt:lpstr>Need to see your school counselor?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10th Grade –  One Year Completed Toward Graduation, What to Consider for Year Two!</dc:title>
  <dc:creator>Suzanne Patterson</dc:creator>
  <cp:lastModifiedBy>Melody Cashwell</cp:lastModifiedBy>
  <cp:revision>54</cp:revision>
  <dcterms:created xsi:type="dcterms:W3CDTF">2020-09-28T19:43:03Z</dcterms:created>
  <dcterms:modified xsi:type="dcterms:W3CDTF">2022-09-29T19:02:55Z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0x010100BB7C4260E8F6B84A8491EB04ED35E7C5</vt:lpwstr>
  </property>
</Properties>
</file>