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20"/>
  </p:notesMasterIdLst>
  <p:sldIdLst>
    <p:sldId id="282" r:id="rId2"/>
    <p:sldId id="322" r:id="rId3"/>
    <p:sldId id="262" r:id="rId4"/>
    <p:sldId id="291" r:id="rId5"/>
    <p:sldId id="281" r:id="rId6"/>
    <p:sldId id="302" r:id="rId7"/>
    <p:sldId id="315" r:id="rId8"/>
    <p:sldId id="314" r:id="rId9"/>
    <p:sldId id="316" r:id="rId10"/>
    <p:sldId id="317" r:id="rId11"/>
    <p:sldId id="298" r:id="rId12"/>
    <p:sldId id="269" r:id="rId13"/>
    <p:sldId id="318" r:id="rId14"/>
    <p:sldId id="310" r:id="rId15"/>
    <p:sldId id="319" r:id="rId16"/>
    <p:sldId id="274" r:id="rId17"/>
    <p:sldId id="292" r:id="rId18"/>
    <p:sldId id="321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F529"/>
    <a:srgbClr val="6C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55715-1E91-4694-8B8B-04C78D3813FD}" v="40" dt="2020-09-28T19:35:21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84F83-F47C-4421-BC9A-121D19E0003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57CC0A-2136-45CA-A91D-3EC20AE262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Well rounded student</a:t>
          </a:r>
        </a:p>
      </dgm:t>
    </dgm:pt>
    <dgm:pt modelId="{40464671-D492-4AB2-BD39-2AE46FF957CF}" type="parTrans" cxnId="{9C505DF2-39FC-4922-80A6-FF20B1FC5DAB}">
      <dgm:prSet/>
      <dgm:spPr/>
      <dgm:t>
        <a:bodyPr/>
        <a:lstStyle/>
        <a:p>
          <a:endParaRPr lang="en-US"/>
        </a:p>
      </dgm:t>
    </dgm:pt>
    <dgm:pt modelId="{3C7496BD-C3FF-4916-82AC-0750B34DE31C}" type="sibTrans" cxnId="{9C505DF2-39FC-4922-80A6-FF20B1FC5D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188BDD4-7A55-401A-A8A4-744011052B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GPA (grade point average)</a:t>
          </a:r>
        </a:p>
      </dgm:t>
    </dgm:pt>
    <dgm:pt modelId="{B85A509C-2BE6-47BD-A2B8-F505CF53BB73}" type="parTrans" cxnId="{23BC8A60-658A-40E2-A3B5-AAD22403B31E}">
      <dgm:prSet/>
      <dgm:spPr/>
      <dgm:t>
        <a:bodyPr/>
        <a:lstStyle/>
        <a:p>
          <a:endParaRPr lang="en-US"/>
        </a:p>
      </dgm:t>
    </dgm:pt>
    <dgm:pt modelId="{22740F62-BF0A-4CD9-922B-8E05048A2E1B}" type="sibTrans" cxnId="{23BC8A60-658A-40E2-A3B5-AAD22403B3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C1D3862-3CA5-4127-833F-CCB3E2CC1C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Test scores (ACT and SAT)</a:t>
          </a:r>
        </a:p>
      </dgm:t>
    </dgm:pt>
    <dgm:pt modelId="{98BE8AB5-11F9-4AA7-BF2D-54DE79AFC543}" type="parTrans" cxnId="{9A8A8ADC-C41D-4D9E-B127-C825BF0F6BB7}">
      <dgm:prSet/>
      <dgm:spPr/>
      <dgm:t>
        <a:bodyPr/>
        <a:lstStyle/>
        <a:p>
          <a:endParaRPr lang="en-US"/>
        </a:p>
      </dgm:t>
    </dgm:pt>
    <dgm:pt modelId="{543DBA65-2F8D-4824-BD83-12B6FDEC7338}" type="sibTrans" cxnId="{9A8A8ADC-C41D-4D9E-B127-C825BF0F6B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0D6986-7314-43D7-87E3-9208783F85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Community service hours</a:t>
          </a:r>
        </a:p>
      </dgm:t>
    </dgm:pt>
    <dgm:pt modelId="{DDF87E9F-E32D-43D9-ABDC-DA495E0CE686}" type="parTrans" cxnId="{459CE2F2-4633-4846-ADB6-EA7279ED97FC}">
      <dgm:prSet/>
      <dgm:spPr/>
      <dgm:t>
        <a:bodyPr/>
        <a:lstStyle/>
        <a:p>
          <a:endParaRPr lang="en-US"/>
        </a:p>
      </dgm:t>
    </dgm:pt>
    <dgm:pt modelId="{6D4DD46A-F4DB-44E4-9735-2629A9E2B960}" type="sibTrans" cxnId="{459CE2F2-4633-4846-ADB6-EA7279ED97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3DFF45-716F-4D19-AEB9-12424B51CD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Rigorous courses taken (Dual Enrollment, AICE,  AP, Honors)</a:t>
          </a:r>
        </a:p>
      </dgm:t>
    </dgm:pt>
    <dgm:pt modelId="{086423FB-48D2-41D2-ADEA-D96A2D7123A2}" type="parTrans" cxnId="{8C352647-BFB0-455E-B791-C7C7822BF8A6}">
      <dgm:prSet/>
      <dgm:spPr/>
      <dgm:t>
        <a:bodyPr/>
        <a:lstStyle/>
        <a:p>
          <a:endParaRPr lang="en-US"/>
        </a:p>
      </dgm:t>
    </dgm:pt>
    <dgm:pt modelId="{231579B4-6BB2-40C9-AB63-780DF4E5A590}" type="sibTrans" cxnId="{8C352647-BFB0-455E-B791-C7C7822BF8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0F0297-E131-45BD-952A-A5C8E17F26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Extra-curricular and leadership activities – Quality, not Quantity</a:t>
          </a:r>
        </a:p>
      </dgm:t>
    </dgm:pt>
    <dgm:pt modelId="{5BFAC76B-1A3F-4717-B567-70AC20789D0B}" type="parTrans" cxnId="{5FF0668C-BC80-4EEF-A213-11345C44817C}">
      <dgm:prSet/>
      <dgm:spPr/>
      <dgm:t>
        <a:bodyPr/>
        <a:lstStyle/>
        <a:p>
          <a:endParaRPr lang="en-US"/>
        </a:p>
      </dgm:t>
    </dgm:pt>
    <dgm:pt modelId="{3E95CBC8-E3D8-44C0-92D8-036C5BC4EAEA}" type="sibTrans" cxnId="{5FF0668C-BC80-4EEF-A213-11345C44817C}">
      <dgm:prSet/>
      <dgm:spPr/>
      <dgm:t>
        <a:bodyPr/>
        <a:lstStyle/>
        <a:p>
          <a:endParaRPr lang="en-US"/>
        </a:p>
      </dgm:t>
    </dgm:pt>
    <dgm:pt modelId="{81E6B579-E56B-4094-9D49-02B3C4071D41}" type="pres">
      <dgm:prSet presAssocID="{14A84F83-F47C-4421-BC9A-121D19E0003B}" presName="root" presStyleCnt="0">
        <dgm:presLayoutVars>
          <dgm:dir/>
          <dgm:resizeHandles val="exact"/>
        </dgm:presLayoutVars>
      </dgm:prSet>
      <dgm:spPr/>
    </dgm:pt>
    <dgm:pt modelId="{7A8FFBE6-F337-429B-BB5D-9B250FB10689}" type="pres">
      <dgm:prSet presAssocID="{14A84F83-F47C-4421-BC9A-121D19E0003B}" presName="container" presStyleCnt="0">
        <dgm:presLayoutVars>
          <dgm:dir/>
          <dgm:resizeHandles val="exact"/>
        </dgm:presLayoutVars>
      </dgm:prSet>
      <dgm:spPr/>
    </dgm:pt>
    <dgm:pt modelId="{CDD8E834-15B8-4579-9ACE-9A6DA4D68371}" type="pres">
      <dgm:prSet presAssocID="{D657CC0A-2136-45CA-A91D-3EC20AE262AA}" presName="compNode" presStyleCnt="0"/>
      <dgm:spPr/>
    </dgm:pt>
    <dgm:pt modelId="{AC41E890-BAE6-47C6-8607-1581A7A4B5C1}" type="pres">
      <dgm:prSet presAssocID="{D657CC0A-2136-45CA-A91D-3EC20AE262AA}" presName="iconBgRect" presStyleLbl="bgShp" presStyleIdx="0" presStyleCnt="6"/>
      <dgm:spPr/>
    </dgm:pt>
    <dgm:pt modelId="{0B9AE0A2-0ADA-47EE-AC4D-3CCC91FB0B4A}" type="pres">
      <dgm:prSet presAssocID="{D657CC0A-2136-45CA-A91D-3EC20AE262A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8F66908-47E6-436F-8293-9FC4C885633A}" type="pres">
      <dgm:prSet presAssocID="{D657CC0A-2136-45CA-A91D-3EC20AE262AA}" presName="spaceRect" presStyleCnt="0"/>
      <dgm:spPr/>
    </dgm:pt>
    <dgm:pt modelId="{0BFEE481-5730-4992-9A48-32C0AA7811DF}" type="pres">
      <dgm:prSet presAssocID="{D657CC0A-2136-45CA-A91D-3EC20AE262AA}" presName="textRect" presStyleLbl="revTx" presStyleIdx="0" presStyleCnt="6">
        <dgm:presLayoutVars>
          <dgm:chMax val="1"/>
          <dgm:chPref val="1"/>
        </dgm:presLayoutVars>
      </dgm:prSet>
      <dgm:spPr/>
    </dgm:pt>
    <dgm:pt modelId="{EED6FEE5-4C93-4D3F-9141-E14B2128E75A}" type="pres">
      <dgm:prSet presAssocID="{3C7496BD-C3FF-4916-82AC-0750B34DE31C}" presName="sibTrans" presStyleLbl="sibTrans2D1" presStyleIdx="0" presStyleCnt="0"/>
      <dgm:spPr/>
    </dgm:pt>
    <dgm:pt modelId="{43176998-C174-4BD7-8D80-B9FA90642CD6}" type="pres">
      <dgm:prSet presAssocID="{6188BDD4-7A55-401A-A8A4-744011052BE7}" presName="compNode" presStyleCnt="0"/>
      <dgm:spPr/>
    </dgm:pt>
    <dgm:pt modelId="{28CAECEC-101B-4C8A-8BA9-E70D99C3426F}" type="pres">
      <dgm:prSet presAssocID="{6188BDD4-7A55-401A-A8A4-744011052BE7}" presName="iconBgRect" presStyleLbl="bgShp" presStyleIdx="1" presStyleCnt="6"/>
      <dgm:spPr/>
    </dgm:pt>
    <dgm:pt modelId="{4D1D88A4-5395-4072-8F8F-E6342C08BBC9}" type="pres">
      <dgm:prSet presAssocID="{6188BDD4-7A55-401A-A8A4-744011052BE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017516D3-7CE8-4B9C-AFF5-D13B97886907}" type="pres">
      <dgm:prSet presAssocID="{6188BDD4-7A55-401A-A8A4-744011052BE7}" presName="spaceRect" presStyleCnt="0"/>
      <dgm:spPr/>
    </dgm:pt>
    <dgm:pt modelId="{C43CC2F0-EF5C-4464-9B77-493F26E56CD4}" type="pres">
      <dgm:prSet presAssocID="{6188BDD4-7A55-401A-A8A4-744011052BE7}" presName="textRect" presStyleLbl="revTx" presStyleIdx="1" presStyleCnt="6">
        <dgm:presLayoutVars>
          <dgm:chMax val="1"/>
          <dgm:chPref val="1"/>
        </dgm:presLayoutVars>
      </dgm:prSet>
      <dgm:spPr/>
    </dgm:pt>
    <dgm:pt modelId="{9B3CAF0C-4741-46A5-9228-E0201A5C9BAF}" type="pres">
      <dgm:prSet presAssocID="{22740F62-BF0A-4CD9-922B-8E05048A2E1B}" presName="sibTrans" presStyleLbl="sibTrans2D1" presStyleIdx="0" presStyleCnt="0"/>
      <dgm:spPr/>
    </dgm:pt>
    <dgm:pt modelId="{30C51D81-DF5A-43B8-B9B1-9B766D01B11B}" type="pres">
      <dgm:prSet presAssocID="{9C1D3862-3CA5-4127-833F-CCB3E2CC1CF4}" presName="compNode" presStyleCnt="0"/>
      <dgm:spPr/>
    </dgm:pt>
    <dgm:pt modelId="{AA10742F-4406-4322-971C-D5BBDC72F5A3}" type="pres">
      <dgm:prSet presAssocID="{9C1D3862-3CA5-4127-833F-CCB3E2CC1CF4}" presName="iconBgRect" presStyleLbl="bgShp" presStyleIdx="2" presStyleCnt="6"/>
      <dgm:spPr/>
    </dgm:pt>
    <dgm:pt modelId="{57ACF450-0F50-4588-A582-7AE8DC420504}" type="pres">
      <dgm:prSet presAssocID="{9C1D3862-3CA5-4127-833F-CCB3E2CC1CF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9FCB8C58-75CE-498C-86A6-D4DFE6FB8643}" type="pres">
      <dgm:prSet presAssocID="{9C1D3862-3CA5-4127-833F-CCB3E2CC1CF4}" presName="spaceRect" presStyleCnt="0"/>
      <dgm:spPr/>
    </dgm:pt>
    <dgm:pt modelId="{C4145A60-79F5-4E12-9039-D5260DA5C75C}" type="pres">
      <dgm:prSet presAssocID="{9C1D3862-3CA5-4127-833F-CCB3E2CC1CF4}" presName="textRect" presStyleLbl="revTx" presStyleIdx="2" presStyleCnt="6">
        <dgm:presLayoutVars>
          <dgm:chMax val="1"/>
          <dgm:chPref val="1"/>
        </dgm:presLayoutVars>
      </dgm:prSet>
      <dgm:spPr/>
    </dgm:pt>
    <dgm:pt modelId="{4E9E3F70-5CE5-4926-8C67-7F357423F570}" type="pres">
      <dgm:prSet presAssocID="{543DBA65-2F8D-4824-BD83-12B6FDEC7338}" presName="sibTrans" presStyleLbl="sibTrans2D1" presStyleIdx="0" presStyleCnt="0"/>
      <dgm:spPr/>
    </dgm:pt>
    <dgm:pt modelId="{7463317C-DB05-453A-B9EB-C262054EE5CA}" type="pres">
      <dgm:prSet presAssocID="{C80D6986-7314-43D7-87E3-9208783F85EE}" presName="compNode" presStyleCnt="0"/>
      <dgm:spPr/>
    </dgm:pt>
    <dgm:pt modelId="{2F5E13CF-7CA5-4153-BBA4-755D6330F2DF}" type="pres">
      <dgm:prSet presAssocID="{C80D6986-7314-43D7-87E3-9208783F85EE}" presName="iconBgRect" presStyleLbl="bgShp" presStyleIdx="3" presStyleCnt="6"/>
      <dgm:spPr/>
    </dgm:pt>
    <dgm:pt modelId="{DACB1EA6-3CAE-458B-A66C-C32FA39E3B82}" type="pres">
      <dgm:prSet presAssocID="{C80D6986-7314-43D7-87E3-9208783F85E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C0EC7A2-6CB4-4E8B-8F8F-DDF5B7B01D16}" type="pres">
      <dgm:prSet presAssocID="{C80D6986-7314-43D7-87E3-9208783F85EE}" presName="spaceRect" presStyleCnt="0"/>
      <dgm:spPr/>
    </dgm:pt>
    <dgm:pt modelId="{5E70D80C-31EF-4D76-821D-A1F0A6D74D2F}" type="pres">
      <dgm:prSet presAssocID="{C80D6986-7314-43D7-87E3-9208783F85EE}" presName="textRect" presStyleLbl="revTx" presStyleIdx="3" presStyleCnt="6">
        <dgm:presLayoutVars>
          <dgm:chMax val="1"/>
          <dgm:chPref val="1"/>
        </dgm:presLayoutVars>
      </dgm:prSet>
      <dgm:spPr/>
    </dgm:pt>
    <dgm:pt modelId="{1FDB6DBD-D311-4394-BE85-C9D95F312BAE}" type="pres">
      <dgm:prSet presAssocID="{6D4DD46A-F4DB-44E4-9735-2629A9E2B960}" presName="sibTrans" presStyleLbl="sibTrans2D1" presStyleIdx="0" presStyleCnt="0"/>
      <dgm:spPr/>
    </dgm:pt>
    <dgm:pt modelId="{58ACB112-6FF7-4922-ACCF-2BD9BA7F1743}" type="pres">
      <dgm:prSet presAssocID="{7F3DFF45-716F-4D19-AEB9-12424B51CDB4}" presName="compNode" presStyleCnt="0"/>
      <dgm:spPr/>
    </dgm:pt>
    <dgm:pt modelId="{821D979B-1459-45E4-B2DC-20F08808F134}" type="pres">
      <dgm:prSet presAssocID="{7F3DFF45-716F-4D19-AEB9-12424B51CDB4}" presName="iconBgRect" presStyleLbl="bgShp" presStyleIdx="4" presStyleCnt="6"/>
      <dgm:spPr/>
    </dgm:pt>
    <dgm:pt modelId="{5AECE908-8F8F-44BD-809D-13F60C5F6109}" type="pres">
      <dgm:prSet presAssocID="{7F3DFF45-716F-4D19-AEB9-12424B51CDB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716DECB-B840-479A-982D-4F2F27937814}" type="pres">
      <dgm:prSet presAssocID="{7F3DFF45-716F-4D19-AEB9-12424B51CDB4}" presName="spaceRect" presStyleCnt="0"/>
      <dgm:spPr/>
    </dgm:pt>
    <dgm:pt modelId="{BD4FE1F3-0034-45B4-808C-15A5D6D18250}" type="pres">
      <dgm:prSet presAssocID="{7F3DFF45-716F-4D19-AEB9-12424B51CDB4}" presName="textRect" presStyleLbl="revTx" presStyleIdx="4" presStyleCnt="6">
        <dgm:presLayoutVars>
          <dgm:chMax val="1"/>
          <dgm:chPref val="1"/>
        </dgm:presLayoutVars>
      </dgm:prSet>
      <dgm:spPr/>
    </dgm:pt>
    <dgm:pt modelId="{76FEF256-88F4-4C34-A71D-28EA0D7D05E3}" type="pres">
      <dgm:prSet presAssocID="{231579B4-6BB2-40C9-AB63-780DF4E5A590}" presName="sibTrans" presStyleLbl="sibTrans2D1" presStyleIdx="0" presStyleCnt="0"/>
      <dgm:spPr/>
    </dgm:pt>
    <dgm:pt modelId="{1FF5DFE2-0894-464A-8F00-ECE93A8DAD8E}" type="pres">
      <dgm:prSet presAssocID="{D00F0297-E131-45BD-952A-A5C8E17F2685}" presName="compNode" presStyleCnt="0"/>
      <dgm:spPr/>
    </dgm:pt>
    <dgm:pt modelId="{9022D6A4-A72C-4820-AF80-096F78B32685}" type="pres">
      <dgm:prSet presAssocID="{D00F0297-E131-45BD-952A-A5C8E17F2685}" presName="iconBgRect" presStyleLbl="bgShp" presStyleIdx="5" presStyleCnt="6"/>
      <dgm:spPr/>
    </dgm:pt>
    <dgm:pt modelId="{B85BE08A-359B-44BA-BFD1-85299851F48A}" type="pres">
      <dgm:prSet presAssocID="{D00F0297-E131-45BD-952A-A5C8E17F268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E5A927C5-DC27-46EF-A4C7-8E5FD2E4BF63}" type="pres">
      <dgm:prSet presAssocID="{D00F0297-E131-45BD-952A-A5C8E17F2685}" presName="spaceRect" presStyleCnt="0"/>
      <dgm:spPr/>
    </dgm:pt>
    <dgm:pt modelId="{93583B23-6257-4DC4-B85A-0C4543324AFB}" type="pres">
      <dgm:prSet presAssocID="{D00F0297-E131-45BD-952A-A5C8E17F268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7939205-6DEB-403B-9F0B-ABF857945545}" type="presOf" srcId="{9C1D3862-3CA5-4127-833F-CCB3E2CC1CF4}" destId="{C4145A60-79F5-4E12-9039-D5260DA5C75C}" srcOrd="0" destOrd="0" presId="urn:microsoft.com/office/officeart/2018/2/layout/IconCircleList"/>
    <dgm:cxn modelId="{B0F71D18-3380-467C-9786-AFC6049AB2EB}" type="presOf" srcId="{6188BDD4-7A55-401A-A8A4-744011052BE7}" destId="{C43CC2F0-EF5C-4464-9B77-493F26E56CD4}" srcOrd="0" destOrd="0" presId="urn:microsoft.com/office/officeart/2018/2/layout/IconCircleList"/>
    <dgm:cxn modelId="{E0B61F1F-867A-4503-AC33-8DD7FFFB9CE7}" type="presOf" srcId="{D00F0297-E131-45BD-952A-A5C8E17F2685}" destId="{93583B23-6257-4DC4-B85A-0C4543324AFB}" srcOrd="0" destOrd="0" presId="urn:microsoft.com/office/officeart/2018/2/layout/IconCircleList"/>
    <dgm:cxn modelId="{DB51845D-EFFE-4D23-B006-E4A2341366BF}" type="presOf" srcId="{6D4DD46A-F4DB-44E4-9735-2629A9E2B960}" destId="{1FDB6DBD-D311-4394-BE85-C9D95F312BAE}" srcOrd="0" destOrd="0" presId="urn:microsoft.com/office/officeart/2018/2/layout/IconCircleList"/>
    <dgm:cxn modelId="{23BC8A60-658A-40E2-A3B5-AAD22403B31E}" srcId="{14A84F83-F47C-4421-BC9A-121D19E0003B}" destId="{6188BDD4-7A55-401A-A8A4-744011052BE7}" srcOrd="1" destOrd="0" parTransId="{B85A509C-2BE6-47BD-A2B8-F505CF53BB73}" sibTransId="{22740F62-BF0A-4CD9-922B-8E05048A2E1B}"/>
    <dgm:cxn modelId="{8C352647-BFB0-455E-B791-C7C7822BF8A6}" srcId="{14A84F83-F47C-4421-BC9A-121D19E0003B}" destId="{7F3DFF45-716F-4D19-AEB9-12424B51CDB4}" srcOrd="4" destOrd="0" parTransId="{086423FB-48D2-41D2-ADEA-D96A2D7123A2}" sibTransId="{231579B4-6BB2-40C9-AB63-780DF4E5A590}"/>
    <dgm:cxn modelId="{02A34A47-B027-48FE-B02B-C08462AEC96C}" type="presOf" srcId="{C80D6986-7314-43D7-87E3-9208783F85EE}" destId="{5E70D80C-31EF-4D76-821D-A1F0A6D74D2F}" srcOrd="0" destOrd="0" presId="urn:microsoft.com/office/officeart/2018/2/layout/IconCircleList"/>
    <dgm:cxn modelId="{6A30FE78-A327-40D3-AF15-FA77B7360B91}" type="presOf" srcId="{22740F62-BF0A-4CD9-922B-8E05048A2E1B}" destId="{9B3CAF0C-4741-46A5-9228-E0201A5C9BAF}" srcOrd="0" destOrd="0" presId="urn:microsoft.com/office/officeart/2018/2/layout/IconCircleList"/>
    <dgm:cxn modelId="{9B60FD7F-852B-485E-B0F4-05887A34C116}" type="presOf" srcId="{D657CC0A-2136-45CA-A91D-3EC20AE262AA}" destId="{0BFEE481-5730-4992-9A48-32C0AA7811DF}" srcOrd="0" destOrd="0" presId="urn:microsoft.com/office/officeart/2018/2/layout/IconCircleList"/>
    <dgm:cxn modelId="{1AA88484-9BAD-41CB-8FA1-3462C1D77414}" type="presOf" srcId="{14A84F83-F47C-4421-BC9A-121D19E0003B}" destId="{81E6B579-E56B-4094-9D49-02B3C4071D41}" srcOrd="0" destOrd="0" presId="urn:microsoft.com/office/officeart/2018/2/layout/IconCircleList"/>
    <dgm:cxn modelId="{5FF0668C-BC80-4EEF-A213-11345C44817C}" srcId="{14A84F83-F47C-4421-BC9A-121D19E0003B}" destId="{D00F0297-E131-45BD-952A-A5C8E17F2685}" srcOrd="5" destOrd="0" parTransId="{5BFAC76B-1A3F-4717-B567-70AC20789D0B}" sibTransId="{3E95CBC8-E3D8-44C0-92D8-036C5BC4EAEA}"/>
    <dgm:cxn modelId="{F5D49A92-06CB-4C45-9373-3958D90A74A9}" type="presOf" srcId="{7F3DFF45-716F-4D19-AEB9-12424B51CDB4}" destId="{BD4FE1F3-0034-45B4-808C-15A5D6D18250}" srcOrd="0" destOrd="0" presId="urn:microsoft.com/office/officeart/2018/2/layout/IconCircleList"/>
    <dgm:cxn modelId="{6D6DF9C5-381C-464C-A590-14C1EA0EC230}" type="presOf" srcId="{3C7496BD-C3FF-4916-82AC-0750B34DE31C}" destId="{EED6FEE5-4C93-4D3F-9141-E14B2128E75A}" srcOrd="0" destOrd="0" presId="urn:microsoft.com/office/officeart/2018/2/layout/IconCircleList"/>
    <dgm:cxn modelId="{FD5BF8D6-D6E0-4CC2-A7BD-0AE924D31813}" type="presOf" srcId="{543DBA65-2F8D-4824-BD83-12B6FDEC7338}" destId="{4E9E3F70-5CE5-4926-8C67-7F357423F570}" srcOrd="0" destOrd="0" presId="urn:microsoft.com/office/officeart/2018/2/layout/IconCircleList"/>
    <dgm:cxn modelId="{9A8A8ADC-C41D-4D9E-B127-C825BF0F6BB7}" srcId="{14A84F83-F47C-4421-BC9A-121D19E0003B}" destId="{9C1D3862-3CA5-4127-833F-CCB3E2CC1CF4}" srcOrd="2" destOrd="0" parTransId="{98BE8AB5-11F9-4AA7-BF2D-54DE79AFC543}" sibTransId="{543DBA65-2F8D-4824-BD83-12B6FDEC7338}"/>
    <dgm:cxn modelId="{E18620E2-9F9F-4968-9B47-AD54333EDC61}" type="presOf" srcId="{231579B4-6BB2-40C9-AB63-780DF4E5A590}" destId="{76FEF256-88F4-4C34-A71D-28EA0D7D05E3}" srcOrd="0" destOrd="0" presId="urn:microsoft.com/office/officeart/2018/2/layout/IconCircleList"/>
    <dgm:cxn modelId="{9C505DF2-39FC-4922-80A6-FF20B1FC5DAB}" srcId="{14A84F83-F47C-4421-BC9A-121D19E0003B}" destId="{D657CC0A-2136-45CA-A91D-3EC20AE262AA}" srcOrd="0" destOrd="0" parTransId="{40464671-D492-4AB2-BD39-2AE46FF957CF}" sibTransId="{3C7496BD-C3FF-4916-82AC-0750B34DE31C}"/>
    <dgm:cxn modelId="{459CE2F2-4633-4846-ADB6-EA7279ED97FC}" srcId="{14A84F83-F47C-4421-BC9A-121D19E0003B}" destId="{C80D6986-7314-43D7-87E3-9208783F85EE}" srcOrd="3" destOrd="0" parTransId="{DDF87E9F-E32D-43D9-ABDC-DA495E0CE686}" sibTransId="{6D4DD46A-F4DB-44E4-9735-2629A9E2B960}"/>
    <dgm:cxn modelId="{78263306-1E71-49CE-A8E0-E7EAA2AD79E8}" type="presParOf" srcId="{81E6B579-E56B-4094-9D49-02B3C4071D41}" destId="{7A8FFBE6-F337-429B-BB5D-9B250FB10689}" srcOrd="0" destOrd="0" presId="urn:microsoft.com/office/officeart/2018/2/layout/IconCircleList"/>
    <dgm:cxn modelId="{DA6BDF3D-575B-4AC2-A00D-89496F637635}" type="presParOf" srcId="{7A8FFBE6-F337-429B-BB5D-9B250FB10689}" destId="{CDD8E834-15B8-4579-9ACE-9A6DA4D68371}" srcOrd="0" destOrd="0" presId="urn:microsoft.com/office/officeart/2018/2/layout/IconCircleList"/>
    <dgm:cxn modelId="{D6B179A5-8F0E-4AAB-BFF7-015F001D9286}" type="presParOf" srcId="{CDD8E834-15B8-4579-9ACE-9A6DA4D68371}" destId="{AC41E890-BAE6-47C6-8607-1581A7A4B5C1}" srcOrd="0" destOrd="0" presId="urn:microsoft.com/office/officeart/2018/2/layout/IconCircleList"/>
    <dgm:cxn modelId="{1F672CF1-CA65-49F4-A922-4045849854AB}" type="presParOf" srcId="{CDD8E834-15B8-4579-9ACE-9A6DA4D68371}" destId="{0B9AE0A2-0ADA-47EE-AC4D-3CCC91FB0B4A}" srcOrd="1" destOrd="0" presId="urn:microsoft.com/office/officeart/2018/2/layout/IconCircleList"/>
    <dgm:cxn modelId="{3A4EA55E-9619-4B99-A8D0-BB147E94F3AB}" type="presParOf" srcId="{CDD8E834-15B8-4579-9ACE-9A6DA4D68371}" destId="{18F66908-47E6-436F-8293-9FC4C885633A}" srcOrd="2" destOrd="0" presId="urn:microsoft.com/office/officeart/2018/2/layout/IconCircleList"/>
    <dgm:cxn modelId="{15B5EDAD-80F2-4903-9082-2AE3DCA807C1}" type="presParOf" srcId="{CDD8E834-15B8-4579-9ACE-9A6DA4D68371}" destId="{0BFEE481-5730-4992-9A48-32C0AA7811DF}" srcOrd="3" destOrd="0" presId="urn:microsoft.com/office/officeart/2018/2/layout/IconCircleList"/>
    <dgm:cxn modelId="{E29D54A1-C463-4F6A-9BA6-29F19FA55776}" type="presParOf" srcId="{7A8FFBE6-F337-429B-BB5D-9B250FB10689}" destId="{EED6FEE5-4C93-4D3F-9141-E14B2128E75A}" srcOrd="1" destOrd="0" presId="urn:microsoft.com/office/officeart/2018/2/layout/IconCircleList"/>
    <dgm:cxn modelId="{A3AC5C61-2016-47F9-9881-47C3BCB7F05E}" type="presParOf" srcId="{7A8FFBE6-F337-429B-BB5D-9B250FB10689}" destId="{43176998-C174-4BD7-8D80-B9FA90642CD6}" srcOrd="2" destOrd="0" presId="urn:microsoft.com/office/officeart/2018/2/layout/IconCircleList"/>
    <dgm:cxn modelId="{4E0B7C97-C580-4B2C-A2EF-33FBFBB072F4}" type="presParOf" srcId="{43176998-C174-4BD7-8D80-B9FA90642CD6}" destId="{28CAECEC-101B-4C8A-8BA9-E70D99C3426F}" srcOrd="0" destOrd="0" presId="urn:microsoft.com/office/officeart/2018/2/layout/IconCircleList"/>
    <dgm:cxn modelId="{20340D46-451A-4C7A-ACD6-EF32DEBA887E}" type="presParOf" srcId="{43176998-C174-4BD7-8D80-B9FA90642CD6}" destId="{4D1D88A4-5395-4072-8F8F-E6342C08BBC9}" srcOrd="1" destOrd="0" presId="urn:microsoft.com/office/officeart/2018/2/layout/IconCircleList"/>
    <dgm:cxn modelId="{DB04D126-D540-49AD-8AA4-F2F7550D2B8B}" type="presParOf" srcId="{43176998-C174-4BD7-8D80-B9FA90642CD6}" destId="{017516D3-7CE8-4B9C-AFF5-D13B97886907}" srcOrd="2" destOrd="0" presId="urn:microsoft.com/office/officeart/2018/2/layout/IconCircleList"/>
    <dgm:cxn modelId="{52FADF1B-3F7A-4DAA-B92F-BD4242780856}" type="presParOf" srcId="{43176998-C174-4BD7-8D80-B9FA90642CD6}" destId="{C43CC2F0-EF5C-4464-9B77-493F26E56CD4}" srcOrd="3" destOrd="0" presId="urn:microsoft.com/office/officeart/2018/2/layout/IconCircleList"/>
    <dgm:cxn modelId="{DD8C302D-A846-45F0-B5CB-7BECA7CF5C9F}" type="presParOf" srcId="{7A8FFBE6-F337-429B-BB5D-9B250FB10689}" destId="{9B3CAF0C-4741-46A5-9228-E0201A5C9BAF}" srcOrd="3" destOrd="0" presId="urn:microsoft.com/office/officeart/2018/2/layout/IconCircleList"/>
    <dgm:cxn modelId="{2E3BB3CB-D03B-4824-9393-0956D509B82F}" type="presParOf" srcId="{7A8FFBE6-F337-429B-BB5D-9B250FB10689}" destId="{30C51D81-DF5A-43B8-B9B1-9B766D01B11B}" srcOrd="4" destOrd="0" presId="urn:microsoft.com/office/officeart/2018/2/layout/IconCircleList"/>
    <dgm:cxn modelId="{57FBC00D-EFCF-4124-9E89-28EE102F4B48}" type="presParOf" srcId="{30C51D81-DF5A-43B8-B9B1-9B766D01B11B}" destId="{AA10742F-4406-4322-971C-D5BBDC72F5A3}" srcOrd="0" destOrd="0" presId="urn:microsoft.com/office/officeart/2018/2/layout/IconCircleList"/>
    <dgm:cxn modelId="{064FDAC5-24AF-4AB0-9409-770E8DFDF9A2}" type="presParOf" srcId="{30C51D81-DF5A-43B8-B9B1-9B766D01B11B}" destId="{57ACF450-0F50-4588-A582-7AE8DC420504}" srcOrd="1" destOrd="0" presId="urn:microsoft.com/office/officeart/2018/2/layout/IconCircleList"/>
    <dgm:cxn modelId="{307BCB7D-93AC-48DD-9E9E-8051EC35EC91}" type="presParOf" srcId="{30C51D81-DF5A-43B8-B9B1-9B766D01B11B}" destId="{9FCB8C58-75CE-498C-86A6-D4DFE6FB8643}" srcOrd="2" destOrd="0" presId="urn:microsoft.com/office/officeart/2018/2/layout/IconCircleList"/>
    <dgm:cxn modelId="{EDBD07B2-00B5-4A0D-8E78-C33C39108001}" type="presParOf" srcId="{30C51D81-DF5A-43B8-B9B1-9B766D01B11B}" destId="{C4145A60-79F5-4E12-9039-D5260DA5C75C}" srcOrd="3" destOrd="0" presId="urn:microsoft.com/office/officeart/2018/2/layout/IconCircleList"/>
    <dgm:cxn modelId="{DB53AEE5-1CA7-4008-AA2F-F3AC9FE3DDFE}" type="presParOf" srcId="{7A8FFBE6-F337-429B-BB5D-9B250FB10689}" destId="{4E9E3F70-5CE5-4926-8C67-7F357423F570}" srcOrd="5" destOrd="0" presId="urn:microsoft.com/office/officeart/2018/2/layout/IconCircleList"/>
    <dgm:cxn modelId="{0F59A9D2-85F1-4E9D-9CE2-D2360984E802}" type="presParOf" srcId="{7A8FFBE6-F337-429B-BB5D-9B250FB10689}" destId="{7463317C-DB05-453A-B9EB-C262054EE5CA}" srcOrd="6" destOrd="0" presId="urn:microsoft.com/office/officeart/2018/2/layout/IconCircleList"/>
    <dgm:cxn modelId="{E7516979-F862-4D87-8305-4DE1B03E527D}" type="presParOf" srcId="{7463317C-DB05-453A-B9EB-C262054EE5CA}" destId="{2F5E13CF-7CA5-4153-BBA4-755D6330F2DF}" srcOrd="0" destOrd="0" presId="urn:microsoft.com/office/officeart/2018/2/layout/IconCircleList"/>
    <dgm:cxn modelId="{AFB519BB-CEC3-460A-9594-C874F78EA244}" type="presParOf" srcId="{7463317C-DB05-453A-B9EB-C262054EE5CA}" destId="{DACB1EA6-3CAE-458B-A66C-C32FA39E3B82}" srcOrd="1" destOrd="0" presId="urn:microsoft.com/office/officeart/2018/2/layout/IconCircleList"/>
    <dgm:cxn modelId="{733E9E33-BB94-4B8D-8E4E-9E80ADEB4D25}" type="presParOf" srcId="{7463317C-DB05-453A-B9EB-C262054EE5CA}" destId="{2C0EC7A2-6CB4-4E8B-8F8F-DDF5B7B01D16}" srcOrd="2" destOrd="0" presId="urn:microsoft.com/office/officeart/2018/2/layout/IconCircleList"/>
    <dgm:cxn modelId="{6CFD6F0E-16A9-4A12-B493-0CD6A9E84F62}" type="presParOf" srcId="{7463317C-DB05-453A-B9EB-C262054EE5CA}" destId="{5E70D80C-31EF-4D76-821D-A1F0A6D74D2F}" srcOrd="3" destOrd="0" presId="urn:microsoft.com/office/officeart/2018/2/layout/IconCircleList"/>
    <dgm:cxn modelId="{2A8506E4-6D10-4655-85B0-9A40F6A9D7EA}" type="presParOf" srcId="{7A8FFBE6-F337-429B-BB5D-9B250FB10689}" destId="{1FDB6DBD-D311-4394-BE85-C9D95F312BAE}" srcOrd="7" destOrd="0" presId="urn:microsoft.com/office/officeart/2018/2/layout/IconCircleList"/>
    <dgm:cxn modelId="{4C1E1BA6-9CAA-4355-9F4F-F83F41C9CAFB}" type="presParOf" srcId="{7A8FFBE6-F337-429B-BB5D-9B250FB10689}" destId="{58ACB112-6FF7-4922-ACCF-2BD9BA7F1743}" srcOrd="8" destOrd="0" presId="urn:microsoft.com/office/officeart/2018/2/layout/IconCircleList"/>
    <dgm:cxn modelId="{39A0CC3E-A27B-4CBF-BC00-551FF24EF239}" type="presParOf" srcId="{58ACB112-6FF7-4922-ACCF-2BD9BA7F1743}" destId="{821D979B-1459-45E4-B2DC-20F08808F134}" srcOrd="0" destOrd="0" presId="urn:microsoft.com/office/officeart/2018/2/layout/IconCircleList"/>
    <dgm:cxn modelId="{948E376D-1B05-460A-ACFE-52FE378B38AD}" type="presParOf" srcId="{58ACB112-6FF7-4922-ACCF-2BD9BA7F1743}" destId="{5AECE908-8F8F-44BD-809D-13F60C5F6109}" srcOrd="1" destOrd="0" presId="urn:microsoft.com/office/officeart/2018/2/layout/IconCircleList"/>
    <dgm:cxn modelId="{39011AF9-A404-48FE-9607-ACDC89EB922D}" type="presParOf" srcId="{58ACB112-6FF7-4922-ACCF-2BD9BA7F1743}" destId="{0716DECB-B840-479A-982D-4F2F27937814}" srcOrd="2" destOrd="0" presId="urn:microsoft.com/office/officeart/2018/2/layout/IconCircleList"/>
    <dgm:cxn modelId="{94C21B55-9C31-44EE-A836-6E82EDDF2D32}" type="presParOf" srcId="{58ACB112-6FF7-4922-ACCF-2BD9BA7F1743}" destId="{BD4FE1F3-0034-45B4-808C-15A5D6D18250}" srcOrd="3" destOrd="0" presId="urn:microsoft.com/office/officeart/2018/2/layout/IconCircleList"/>
    <dgm:cxn modelId="{ADBC067D-8ABA-4052-B2BD-991F7B18C77A}" type="presParOf" srcId="{7A8FFBE6-F337-429B-BB5D-9B250FB10689}" destId="{76FEF256-88F4-4C34-A71D-28EA0D7D05E3}" srcOrd="9" destOrd="0" presId="urn:microsoft.com/office/officeart/2018/2/layout/IconCircleList"/>
    <dgm:cxn modelId="{3C79CA28-DABD-42C9-B9EC-6BB0053C860B}" type="presParOf" srcId="{7A8FFBE6-F337-429B-BB5D-9B250FB10689}" destId="{1FF5DFE2-0894-464A-8F00-ECE93A8DAD8E}" srcOrd="10" destOrd="0" presId="urn:microsoft.com/office/officeart/2018/2/layout/IconCircleList"/>
    <dgm:cxn modelId="{81BE4728-99F6-4EE6-96A8-375004B67652}" type="presParOf" srcId="{1FF5DFE2-0894-464A-8F00-ECE93A8DAD8E}" destId="{9022D6A4-A72C-4820-AF80-096F78B32685}" srcOrd="0" destOrd="0" presId="urn:microsoft.com/office/officeart/2018/2/layout/IconCircleList"/>
    <dgm:cxn modelId="{B5FD5D27-92A2-45F4-98F8-EEC58771CBA4}" type="presParOf" srcId="{1FF5DFE2-0894-464A-8F00-ECE93A8DAD8E}" destId="{B85BE08A-359B-44BA-BFD1-85299851F48A}" srcOrd="1" destOrd="0" presId="urn:microsoft.com/office/officeart/2018/2/layout/IconCircleList"/>
    <dgm:cxn modelId="{533A7121-3BEB-407F-B5D6-43F8D3A6100E}" type="presParOf" srcId="{1FF5DFE2-0894-464A-8F00-ECE93A8DAD8E}" destId="{E5A927C5-DC27-46EF-A4C7-8E5FD2E4BF63}" srcOrd="2" destOrd="0" presId="urn:microsoft.com/office/officeart/2018/2/layout/IconCircleList"/>
    <dgm:cxn modelId="{55F26B1A-E693-41FD-A7D4-ABC6325C3C25}" type="presParOf" srcId="{1FF5DFE2-0894-464A-8F00-ECE93A8DAD8E}" destId="{93583B23-6257-4DC4-B85A-0C4543324AF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1E890-BAE6-47C6-8607-1581A7A4B5C1}">
      <dsp:nvSpPr>
        <dsp:cNvPr id="0" name=""/>
        <dsp:cNvSpPr/>
      </dsp:nvSpPr>
      <dsp:spPr>
        <a:xfrm>
          <a:off x="94232" y="610541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AE0A2-0ADA-47EE-AC4D-3CCC91FB0B4A}">
      <dsp:nvSpPr>
        <dsp:cNvPr id="0" name=""/>
        <dsp:cNvSpPr/>
      </dsp:nvSpPr>
      <dsp:spPr>
        <a:xfrm>
          <a:off x="282940" y="799250"/>
          <a:ext cx="521193" cy="5211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EE481-5730-4992-9A48-32C0AA7811DF}">
      <dsp:nvSpPr>
        <dsp:cNvPr id="0" name=""/>
        <dsp:cNvSpPr/>
      </dsp:nvSpPr>
      <dsp:spPr>
        <a:xfrm>
          <a:off x="1185401" y="610541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Well rounded student</a:t>
          </a:r>
        </a:p>
      </dsp:txBody>
      <dsp:txXfrm>
        <a:off x="1185401" y="610541"/>
        <a:ext cx="2118152" cy="898610"/>
      </dsp:txXfrm>
    </dsp:sp>
    <dsp:sp modelId="{28CAECEC-101B-4C8A-8BA9-E70D99C3426F}">
      <dsp:nvSpPr>
        <dsp:cNvPr id="0" name=""/>
        <dsp:cNvSpPr/>
      </dsp:nvSpPr>
      <dsp:spPr>
        <a:xfrm>
          <a:off x="3672626" y="610541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D88A4-5395-4072-8F8F-E6342C08BBC9}">
      <dsp:nvSpPr>
        <dsp:cNvPr id="0" name=""/>
        <dsp:cNvSpPr/>
      </dsp:nvSpPr>
      <dsp:spPr>
        <a:xfrm>
          <a:off x="3861334" y="799250"/>
          <a:ext cx="521193" cy="5211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CC2F0-EF5C-4464-9B77-493F26E56CD4}">
      <dsp:nvSpPr>
        <dsp:cNvPr id="0" name=""/>
        <dsp:cNvSpPr/>
      </dsp:nvSpPr>
      <dsp:spPr>
        <a:xfrm>
          <a:off x="4763795" y="610541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GPA (grade point average)</a:t>
          </a:r>
        </a:p>
      </dsp:txBody>
      <dsp:txXfrm>
        <a:off x="4763795" y="610541"/>
        <a:ext cx="2118152" cy="898610"/>
      </dsp:txXfrm>
    </dsp:sp>
    <dsp:sp modelId="{AA10742F-4406-4322-971C-D5BBDC72F5A3}">
      <dsp:nvSpPr>
        <dsp:cNvPr id="0" name=""/>
        <dsp:cNvSpPr/>
      </dsp:nvSpPr>
      <dsp:spPr>
        <a:xfrm>
          <a:off x="7251019" y="610541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CF450-0F50-4588-A582-7AE8DC420504}">
      <dsp:nvSpPr>
        <dsp:cNvPr id="0" name=""/>
        <dsp:cNvSpPr/>
      </dsp:nvSpPr>
      <dsp:spPr>
        <a:xfrm>
          <a:off x="7439727" y="799250"/>
          <a:ext cx="521193" cy="5211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45A60-79F5-4E12-9039-D5260DA5C75C}">
      <dsp:nvSpPr>
        <dsp:cNvPr id="0" name=""/>
        <dsp:cNvSpPr/>
      </dsp:nvSpPr>
      <dsp:spPr>
        <a:xfrm>
          <a:off x="8342189" y="610541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Test scores (ACT and SAT)</a:t>
          </a:r>
        </a:p>
      </dsp:txBody>
      <dsp:txXfrm>
        <a:off x="8342189" y="610541"/>
        <a:ext cx="2118152" cy="898610"/>
      </dsp:txXfrm>
    </dsp:sp>
    <dsp:sp modelId="{2F5E13CF-7CA5-4153-BBA4-755D6330F2DF}">
      <dsp:nvSpPr>
        <dsp:cNvPr id="0" name=""/>
        <dsp:cNvSpPr/>
      </dsp:nvSpPr>
      <dsp:spPr>
        <a:xfrm>
          <a:off x="94232" y="2127358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B1EA6-3CAE-458B-A66C-C32FA39E3B82}">
      <dsp:nvSpPr>
        <dsp:cNvPr id="0" name=""/>
        <dsp:cNvSpPr/>
      </dsp:nvSpPr>
      <dsp:spPr>
        <a:xfrm>
          <a:off x="282940" y="2316067"/>
          <a:ext cx="521193" cy="5211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0D80C-31EF-4D76-821D-A1F0A6D74D2F}">
      <dsp:nvSpPr>
        <dsp:cNvPr id="0" name=""/>
        <dsp:cNvSpPr/>
      </dsp:nvSpPr>
      <dsp:spPr>
        <a:xfrm>
          <a:off x="1185401" y="2127358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Community service hours</a:t>
          </a:r>
        </a:p>
      </dsp:txBody>
      <dsp:txXfrm>
        <a:off x="1185401" y="2127358"/>
        <a:ext cx="2118152" cy="898610"/>
      </dsp:txXfrm>
    </dsp:sp>
    <dsp:sp modelId="{821D979B-1459-45E4-B2DC-20F08808F134}">
      <dsp:nvSpPr>
        <dsp:cNvPr id="0" name=""/>
        <dsp:cNvSpPr/>
      </dsp:nvSpPr>
      <dsp:spPr>
        <a:xfrm>
          <a:off x="3672626" y="2127358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CE908-8F8F-44BD-809D-13F60C5F6109}">
      <dsp:nvSpPr>
        <dsp:cNvPr id="0" name=""/>
        <dsp:cNvSpPr/>
      </dsp:nvSpPr>
      <dsp:spPr>
        <a:xfrm>
          <a:off x="3861334" y="2316067"/>
          <a:ext cx="521193" cy="5211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FE1F3-0034-45B4-808C-15A5D6D18250}">
      <dsp:nvSpPr>
        <dsp:cNvPr id="0" name=""/>
        <dsp:cNvSpPr/>
      </dsp:nvSpPr>
      <dsp:spPr>
        <a:xfrm>
          <a:off x="4763795" y="2127358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Rigorous courses taken (Dual Enrollment, AICE,  AP, Honors)</a:t>
          </a:r>
        </a:p>
      </dsp:txBody>
      <dsp:txXfrm>
        <a:off x="4763795" y="2127358"/>
        <a:ext cx="2118152" cy="898610"/>
      </dsp:txXfrm>
    </dsp:sp>
    <dsp:sp modelId="{9022D6A4-A72C-4820-AF80-096F78B32685}">
      <dsp:nvSpPr>
        <dsp:cNvPr id="0" name=""/>
        <dsp:cNvSpPr/>
      </dsp:nvSpPr>
      <dsp:spPr>
        <a:xfrm>
          <a:off x="7251019" y="2127358"/>
          <a:ext cx="898610" cy="89861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BE08A-359B-44BA-BFD1-85299851F48A}">
      <dsp:nvSpPr>
        <dsp:cNvPr id="0" name=""/>
        <dsp:cNvSpPr/>
      </dsp:nvSpPr>
      <dsp:spPr>
        <a:xfrm>
          <a:off x="7439727" y="2316067"/>
          <a:ext cx="521193" cy="5211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83B23-6257-4DC4-B85A-0C4543324AFB}">
      <dsp:nvSpPr>
        <dsp:cNvPr id="0" name=""/>
        <dsp:cNvSpPr/>
      </dsp:nvSpPr>
      <dsp:spPr>
        <a:xfrm>
          <a:off x="8342189" y="2127358"/>
          <a:ext cx="2118152" cy="89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Extra-curricular and leadership activities – Quality, not Quantity</a:t>
          </a:r>
        </a:p>
      </dsp:txBody>
      <dsp:txXfrm>
        <a:off x="8342189" y="2127358"/>
        <a:ext cx="2118152" cy="89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937D01-3C1D-4F97-AFB4-26BADDCE8B0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3AA321-CBC0-41E4-AAD8-B3A847D1F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7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449" indent="-2895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2222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8109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3996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9882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5769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1656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523FB0-228B-4CEA-90EA-5B3A5178720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8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students</a:t>
            </a:r>
            <a:r>
              <a:rPr lang="en-US" baseline="0" dirty="0"/>
              <a:t> that ACT/SAT scores can meet the FSA Reading graduation requirement.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26158-D2C1-405E-83FC-D40A9F0FA3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26158-D2C1-405E-83FC-D40A9F0FA3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7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8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6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3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0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09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750" indent="-285750">
              <a:buClr>
                <a:schemeClr val="accent2"/>
              </a:buClr>
              <a:buFont typeface="Arial" charset="0"/>
              <a:buChar char="•"/>
              <a:defRPr sz="1600">
                <a:latin typeface="Roboto" charset="0"/>
                <a:ea typeface="Roboto" charset="0"/>
                <a:cs typeface="Roboto" charset="0"/>
              </a:defRPr>
            </a:lvl1pPr>
            <a:lvl2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2pPr>
            <a:lvl3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4pPr>
            <a:lvl5pPr>
              <a:buClr>
                <a:schemeClr val="accent2"/>
              </a:buClr>
              <a:defRPr sz="16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D8CA-143E-8B40-B3C8-0174DDF149EE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E1E1E">
                  <a:tint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66611" y="555809"/>
            <a:ext cx="3741179" cy="1135696"/>
          </a:xfrm>
          <a:prstGeom prst="rect">
            <a:avLst/>
          </a:prstGeom>
        </p:spPr>
        <p:txBody>
          <a:bodyPr lIns="0" tIns="137160" rIns="0" bIns="0">
            <a:spAutoFit/>
          </a:bodyPr>
          <a:lstStyle>
            <a:lvl1pPr>
              <a:defRPr sz="3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r>
              <a:rPr lang="en-US" sz="3600" dirty="0">
                <a:latin typeface="Roboto Slab" charset="0"/>
                <a:ea typeface="Roboto Slab" charset="0"/>
                <a:cs typeface="Roboto Slab" charset="0"/>
              </a:rPr>
              <a:t>Title of slide goes here.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692275"/>
            <a:ext cx="3741738" cy="674031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 dirty="0"/>
              <a:t>Subtitle goes here — align top of subtitle box with bottom of title box.</a:t>
            </a:r>
          </a:p>
        </p:txBody>
      </p:sp>
    </p:spTree>
    <p:extLst>
      <p:ext uri="{BB962C8B-B14F-4D97-AF65-F5344CB8AC3E}">
        <p14:creationId xmlns:p14="http://schemas.microsoft.com/office/powerpoint/2010/main" val="24661385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0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9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4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7616CA0-919D-4A49-9C8A-62FDFB3A5183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5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73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chmen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0FmTa3DCKrcEx1Rp9lnMhBCZ1yigCsnu0azTFSKT-Lw/ed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ahs.stjohns.k12.fl.us/guidanc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-sahs.stjohns.k12.fl.us/guidance/scholarships/" TargetMode="External"/><Relationship Id="rId4" Type="http://schemas.openxmlformats.org/officeDocument/2006/relationships/hyperlink" Target="https://www.floridastudentfinancialaidsg.org/SAPHome/SAPHome?url=hom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9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What you need to know in your Junior/Senior Year! </a:t>
            </a:r>
            <a:br>
              <a:rPr lang="en-US" sz="4600" dirty="0">
                <a:solidFill>
                  <a:schemeClr val="tx1"/>
                </a:solidFill>
              </a:rPr>
            </a:br>
            <a:endParaRPr lang="en-US" sz="4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 lnSpcReduction="10000"/>
          </a:bodyPr>
          <a:lstStyle/>
          <a:p>
            <a:pPr algn="ctr"/>
            <a:endParaRPr lang="en-US" sz="4600" b="1" dirty="0"/>
          </a:p>
          <a:p>
            <a:pPr algn="ctr"/>
            <a:r>
              <a:rPr lang="en-US" sz="4600" b="1" dirty="0"/>
              <a:t>Classes of 2023 &amp; 2024</a:t>
            </a:r>
          </a:p>
        </p:txBody>
      </p:sp>
    </p:spTree>
    <p:extLst>
      <p:ext uri="{BB962C8B-B14F-4D97-AF65-F5344CB8AC3E}">
        <p14:creationId xmlns:p14="http://schemas.microsoft.com/office/powerpoint/2010/main" val="39282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/>
              <a:t>Community Service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sz="1700" dirty="0"/>
              <a:t>Not needed for graduation</a:t>
            </a:r>
          </a:p>
          <a:p>
            <a:r>
              <a:rPr lang="en-US" sz="1700" dirty="0"/>
              <a:t>Needed for Bright Futures</a:t>
            </a:r>
          </a:p>
          <a:p>
            <a:r>
              <a:rPr lang="en-US" sz="1700" dirty="0"/>
              <a:t>Forms turned into your counselor</a:t>
            </a:r>
          </a:p>
          <a:p>
            <a:r>
              <a:rPr lang="en-US" sz="1700" dirty="0"/>
              <a:t>Goal should be to complete 100 hours</a:t>
            </a:r>
          </a:p>
          <a:p>
            <a:r>
              <a:rPr lang="en-US" sz="1700" dirty="0"/>
              <a:t>Work hours can </a:t>
            </a:r>
            <a:r>
              <a:rPr lang="en-US" sz="1700"/>
              <a:t>be submitted for BF</a:t>
            </a:r>
            <a:endParaRPr lang="en-US" sz="1700" dirty="0"/>
          </a:p>
          <a:p>
            <a:r>
              <a:rPr lang="en-US" sz="1700" dirty="0"/>
              <a:t>Two forms required for all activities:</a:t>
            </a:r>
          </a:p>
          <a:p>
            <a:pPr>
              <a:buAutoNum type="arabicPeriod"/>
            </a:pPr>
            <a:r>
              <a:rPr lang="en-US" sz="1700" dirty="0"/>
              <a:t>Service Plan</a:t>
            </a:r>
          </a:p>
          <a:p>
            <a:pPr>
              <a:buAutoNum type="arabicPeriod"/>
            </a:pPr>
            <a:r>
              <a:rPr lang="en-US" sz="1700" dirty="0"/>
              <a:t>Service Log </a:t>
            </a:r>
          </a:p>
          <a:p>
            <a:r>
              <a:rPr lang="en-US" sz="1700" dirty="0"/>
              <a:t>Signed letter on the organization’s letterhead </a:t>
            </a:r>
            <a:r>
              <a:rPr lang="en-US" sz="1700" b="1" dirty="0"/>
              <a:t>required</a:t>
            </a:r>
            <a:r>
              <a:rPr lang="en-US" sz="1700" dirty="0"/>
              <a:t>  for any activities </a:t>
            </a:r>
            <a:r>
              <a:rPr lang="en-US" sz="1700" b="1" dirty="0"/>
              <a:t>outside</a:t>
            </a:r>
            <a:r>
              <a:rPr lang="en-US" sz="1700" dirty="0"/>
              <a:t> of the school describing type of service, who in the community the service benefited and a description of the service event.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3918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0E50-CC2A-4B2D-830D-95964AFA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Service Forms </a:t>
            </a:r>
            <a:br>
              <a:rPr lang="en-US" dirty="0"/>
            </a:br>
            <a:r>
              <a:rPr lang="en-US" sz="2800" dirty="0"/>
              <a:t>Pick up in School Counseling Office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DB21DF-AC8D-42FD-B022-B41E8A7342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8357" y="2222500"/>
            <a:ext cx="4066360" cy="3638550"/>
          </a:xfrm>
        </p:spPr>
      </p:pic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A929E34C-D90E-402E-946D-A4F577E63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8075" y="2404301"/>
            <a:ext cx="5194300" cy="3274948"/>
          </a:xfrm>
        </p:spPr>
      </p:pic>
    </p:spTree>
    <p:extLst>
      <p:ext uri="{BB962C8B-B14F-4D97-AF65-F5344CB8AC3E}">
        <p14:creationId xmlns:p14="http://schemas.microsoft.com/office/powerpoint/2010/main" val="260840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colleges look for?</a:t>
            </a:r>
            <a:endParaRPr lang="en-US" dirty="0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72A84F7F-E29C-4536-BFB0-53D24E030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873200"/>
              </p:ext>
            </p:extLst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20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64406"/>
            <a:ext cx="10863072" cy="456019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Many applications are due in the fall (November 1). Go online to look at deadlines. Apply early!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Order your transcripts by submitting a request online through </a:t>
            </a:r>
            <a:r>
              <a:rPr lang="en-US" sz="3200" dirty="0">
                <a:hlinkClick r:id="rId2"/>
              </a:rPr>
              <a:t>www.Parchment.com</a:t>
            </a:r>
            <a:r>
              <a:rPr lang="en-US" sz="3200" dirty="0"/>
              <a:t>. There is a link on the SAHS website.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Order official SAT/ACT score reports online to be sent directly to colleges.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Work on essays; request letters of recommendation.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Fee waivers available for FR/RL.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8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45471"/>
            <a:ext cx="9720072" cy="1499616"/>
          </a:xfrm>
        </p:spPr>
        <p:txBody>
          <a:bodyPr/>
          <a:lstStyle/>
          <a:p>
            <a:r>
              <a:rPr lang="en-US" dirty="0"/>
              <a:t>College Visits at SAHS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87508"/>
            <a:ext cx="10038824" cy="50325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Colleges and University representatives will be visiting the SAHS campus throughout the year.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Pay attention to Schoology and check in the HIVE for dates and locations.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You may sign up in Mrs. Eakins office (the HIVE) to attend the visits.</a:t>
            </a:r>
          </a:p>
        </p:txBody>
      </p:sp>
    </p:spTree>
    <p:extLst>
      <p:ext uri="{BB962C8B-B14F-4D97-AF65-F5344CB8AC3E}">
        <p14:creationId xmlns:p14="http://schemas.microsoft.com/office/powerpoint/2010/main" val="570853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applying to a university?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18952"/>
            <a:ext cx="9720073" cy="46621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State colleges (SRJ, FSJC) require a diploma and college ready test scores on ACT/SAT/CPT</a:t>
            </a:r>
            <a:br>
              <a:rPr lang="en-US" sz="2800" dirty="0"/>
            </a:b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Thinking military? Start talking to a recruiter now.</a:t>
            </a:r>
            <a:br>
              <a:rPr lang="en-US" sz="2800" dirty="0"/>
            </a:b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Research technical schools and their criteria.</a:t>
            </a:r>
          </a:p>
          <a:p>
            <a:pPr marL="128016" lvl="1" indent="0">
              <a:buNone/>
            </a:pPr>
            <a:r>
              <a:rPr lang="en-US" sz="2400" dirty="0"/>
              <a:t>  FCTC has a lot of great career programs!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No idea? Make an appointment with Mrs. Eakins or your counselor so we can help!</a:t>
            </a:r>
          </a:p>
        </p:txBody>
      </p:sp>
    </p:spTree>
    <p:extLst>
      <p:ext uri="{BB962C8B-B14F-4D97-AF65-F5344CB8AC3E}">
        <p14:creationId xmlns:p14="http://schemas.microsoft.com/office/powerpoint/2010/main" val="102311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SJR State Dual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61393"/>
          </a:xfrm>
        </p:spPr>
        <p:txBody>
          <a:bodyPr>
            <a:normAutofit/>
          </a:bodyPr>
          <a:lstStyle/>
          <a:p>
            <a:r>
              <a:rPr lang="en-US" sz="2000" dirty="0"/>
              <a:t>What is it? </a:t>
            </a:r>
          </a:p>
          <a:p>
            <a:pPr lvl="1"/>
            <a:r>
              <a:rPr lang="en-US" sz="1800" dirty="0"/>
              <a:t>Traditional Dual enrollment is a Florida educational program that enables high school students to take a college course and be awarded both college credits and the high school credit for the single course.  </a:t>
            </a:r>
          </a:p>
          <a:p>
            <a:r>
              <a:rPr lang="en-US" sz="2000" dirty="0"/>
              <a:t>St Johns River State College (SJRSC) Advising</a:t>
            </a:r>
          </a:p>
          <a:p>
            <a:pPr lvl="1"/>
            <a:r>
              <a:rPr lang="en-US" sz="1800" b="1" u="sng" dirty="0"/>
              <a:t>High school counselors cannot advise on AA degree requirements or pre-requisites needed for intended majors.  </a:t>
            </a:r>
            <a:r>
              <a:rPr lang="en-US" sz="1800" dirty="0"/>
              <a:t>Students should contact the SJRSC advising office if students need help determining which college classes that should be taken to fulfill AA degree requirements or pre-requisite requirements.</a:t>
            </a:r>
          </a:p>
          <a:p>
            <a:pPr lvl="1"/>
            <a:r>
              <a:rPr lang="en-US" sz="1800" dirty="0"/>
              <a:t>For general questions or to make an appointment call 904-808-7402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1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42C5-061B-4ACD-BE76-AE51DC32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SJR Dual Enrollment – What do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F7A2-5DF5-4904-AEAE-65B91473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122414"/>
            <a:ext cx="10554574" cy="4288397"/>
          </a:xfrm>
        </p:spPr>
        <p:txBody>
          <a:bodyPr>
            <a:normAutofit/>
          </a:bodyPr>
          <a:lstStyle/>
          <a:p>
            <a:r>
              <a:rPr lang="en-US" sz="2000" dirty="0"/>
              <a:t>3.0 unweighted, cumulative GPA and</a:t>
            </a:r>
          </a:p>
          <a:p>
            <a:r>
              <a:rPr lang="en-US" sz="2000" dirty="0"/>
              <a:t>College Ready Math, Reading, and Writing Scores</a:t>
            </a:r>
          </a:p>
          <a:p>
            <a:pPr lvl="1"/>
            <a:r>
              <a:rPr lang="en-US" sz="1800" dirty="0"/>
              <a:t>ACT Reading – 19 or SAT Reading – 24 or CPT Reading – 83 or PERT Reading – 106</a:t>
            </a:r>
          </a:p>
          <a:p>
            <a:pPr lvl="1"/>
            <a:r>
              <a:rPr lang="en-US" sz="1800" dirty="0"/>
              <a:t>ACT English – 17 or SAT Writing and Language – 25 or CPT Sentence Skills – 83 or PERT English – 103</a:t>
            </a:r>
          </a:p>
          <a:p>
            <a:pPr lvl="1"/>
            <a:r>
              <a:rPr lang="en-US" sz="1800" dirty="0"/>
              <a:t>ACT Math – 21 or SAT Math – 25 or CPT Elementary Algebra – 85 or PERT Math - 123</a:t>
            </a:r>
          </a:p>
          <a:p>
            <a:r>
              <a:rPr lang="en-US" dirty="0"/>
              <a:t>Submit a complete and accurate dual enrollment application, registration/approval form, and proof of qualifying placement scores, by the SAHS published deadline</a:t>
            </a:r>
          </a:p>
          <a:p>
            <a:pPr lvl="1"/>
            <a:r>
              <a:rPr lang="en-US" sz="1800" dirty="0"/>
              <a:t>Students will be informed when dual enrollment applications and registration/approval forms are available as well as deadlines using the following:  SJR Schoology Group, and the dual enrollment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3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8152-35B4-4954-BB56-F727E989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FCTC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48BD-2F81-4C6B-A839-EBE8C9E29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FA182-5CDA-4FB0-8DCE-B4F3F43F32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Air Conditioning &amp; Refrigeration </a:t>
            </a:r>
          </a:p>
          <a:p>
            <a:pPr fontAlgn="base"/>
            <a:r>
              <a:rPr lang="en-US" dirty="0"/>
              <a:t>Landscape &amp; Turf Management</a:t>
            </a:r>
          </a:p>
          <a:p>
            <a:pPr fontAlgn="base"/>
            <a:r>
              <a:rPr lang="en-US" dirty="0"/>
              <a:t>Nursery Management</a:t>
            </a:r>
          </a:p>
          <a:p>
            <a:pPr fontAlgn="base"/>
            <a:r>
              <a:rPr lang="en-US" dirty="0"/>
              <a:t>Automotive Service Technology</a:t>
            </a:r>
          </a:p>
          <a:p>
            <a:pPr fontAlgn="base"/>
            <a:r>
              <a:rPr lang="en-US" dirty="0"/>
              <a:t>Culinary Arts</a:t>
            </a:r>
          </a:p>
          <a:p>
            <a:pPr fontAlgn="base"/>
            <a:r>
              <a:rPr lang="en-US" dirty="0"/>
              <a:t>Diesel Technologies</a:t>
            </a:r>
          </a:p>
          <a:p>
            <a:pPr fontAlgn="base"/>
            <a:r>
              <a:rPr lang="en-US" dirty="0"/>
              <a:t>Dental Assisting</a:t>
            </a:r>
          </a:p>
          <a:p>
            <a:pPr fontAlgn="base"/>
            <a:r>
              <a:rPr lang="en-US" dirty="0"/>
              <a:t>Medical Assisting</a:t>
            </a:r>
          </a:p>
          <a:p>
            <a:pPr fontAlgn="base"/>
            <a:r>
              <a:rPr lang="en-US" dirty="0"/>
              <a:t>Welding Technologies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94CD5-EB1C-4434-A62D-7B135F195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22FF-EFC1-4824-80F4-987EA6B7D9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Agriscience</a:t>
            </a:r>
          </a:p>
          <a:p>
            <a:pPr lvl="1" fontAlgn="base"/>
            <a:r>
              <a:rPr lang="en-US" dirty="0"/>
              <a:t>Horticulture Science and Service</a:t>
            </a:r>
          </a:p>
          <a:p>
            <a:pPr fontAlgn="base"/>
            <a:r>
              <a:rPr lang="en-US" dirty="0"/>
              <a:t>Culinary Arts</a:t>
            </a:r>
          </a:p>
          <a:p>
            <a:pPr fontAlgn="base"/>
            <a:r>
              <a:rPr lang="en-US" dirty="0"/>
              <a:t>Cosmetology</a:t>
            </a:r>
          </a:p>
          <a:p>
            <a:pPr lvl="1" fontAlgn="base"/>
            <a:r>
              <a:rPr lang="en-US" dirty="0"/>
              <a:t>Facials Specialty</a:t>
            </a:r>
          </a:p>
          <a:p>
            <a:pPr lvl="1" fontAlgn="base"/>
            <a:r>
              <a:rPr lang="en-US" dirty="0"/>
              <a:t>Nails Specialty</a:t>
            </a:r>
          </a:p>
          <a:p>
            <a:pPr fontAlgn="base"/>
            <a:r>
              <a:rPr lang="en-US" dirty="0"/>
              <a:t>Early Childhood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2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DF12-2D87-4401-B2E2-6CFA58F4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&amp; COLLEGE READINESS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3DD4B-E1AF-40FF-BC96-1EC6F90AD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87" y="2212762"/>
            <a:ext cx="10554574" cy="3636511"/>
          </a:xfrm>
        </p:spPr>
        <p:txBody>
          <a:bodyPr/>
          <a:lstStyle/>
          <a:p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https://docs.google.com/forms/d/10FmTa3DCKrcEx1Rp9lnMhBCZ1yigCsnu0azTFSKT-Lw/edit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2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416" y="434126"/>
            <a:ext cx="10571998" cy="970450"/>
          </a:xfrm>
        </p:spPr>
        <p:txBody>
          <a:bodyPr/>
          <a:lstStyle/>
          <a:p>
            <a:r>
              <a:rPr lang="en-US" dirty="0"/>
              <a:t>SAHS School Counseling Department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63787" y="2186995"/>
            <a:ext cx="5189857" cy="576262"/>
          </a:xfrm>
        </p:spPr>
        <p:txBody>
          <a:bodyPr/>
          <a:lstStyle/>
          <a:p>
            <a:r>
              <a:rPr lang="en-US" sz="3200" u="sng" dirty="0"/>
              <a:t>Who is my Counselor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663" y="2806810"/>
            <a:ext cx="5441144" cy="3054241"/>
          </a:xfrm>
        </p:spPr>
        <p:txBody>
          <a:bodyPr>
            <a:normAutofit fontScale="77500" lnSpcReduction="20000"/>
          </a:bodyPr>
          <a:lstStyle/>
          <a:p>
            <a:pPr marL="310896" lvl="2" indent="0">
              <a:buNone/>
            </a:pPr>
            <a:endParaRPr lang="en-US" sz="1000" dirty="0"/>
          </a:p>
          <a:p>
            <a:pPr marL="914400" lvl="2" indent="0">
              <a:buNone/>
            </a:pPr>
            <a:r>
              <a:rPr lang="en-US" sz="2900" dirty="0"/>
              <a:t>Last Names A-G: Mrs. Cashwell</a:t>
            </a:r>
          </a:p>
          <a:p>
            <a:pPr marL="914400" lvl="2" indent="0">
              <a:buNone/>
            </a:pPr>
            <a:r>
              <a:rPr lang="en-US" sz="2900" dirty="0"/>
              <a:t>Last Names H-P: 	Mrs. Barber</a:t>
            </a:r>
          </a:p>
          <a:p>
            <a:pPr marL="914400" lvl="2" indent="0">
              <a:buNone/>
            </a:pPr>
            <a:r>
              <a:rPr lang="en-US" sz="2900" dirty="0"/>
              <a:t>Last Names Q-Z: 	Ms. Rollins</a:t>
            </a:r>
          </a:p>
          <a:p>
            <a:pPr marL="914400" lvl="2" indent="0">
              <a:buNone/>
            </a:pPr>
            <a:r>
              <a:rPr lang="en-US" sz="2900" dirty="0"/>
              <a:t>AICE Program: 	Mrs. Bechtle</a:t>
            </a:r>
          </a:p>
          <a:p>
            <a:pPr marL="914400" lvl="2" indent="0">
              <a:buNone/>
            </a:pPr>
            <a:r>
              <a:rPr lang="en-US" sz="2900" dirty="0"/>
              <a:t>College/Career: Mrs. Eakins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32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10000" y="5861051"/>
            <a:ext cx="1025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****Open door policy during your lunch****</a:t>
            </a:r>
          </a:p>
        </p:txBody>
      </p:sp>
      <p:pic>
        <p:nvPicPr>
          <p:cNvPr id="15" name="Picture 14" descr="A group of people posing for a photo in front of a sign&#10;&#10;Description automatically generated">
            <a:extLst>
              <a:ext uri="{FF2B5EF4-FFF2-40B4-BE49-F238E27FC236}">
                <a16:creationId xmlns:a16="http://schemas.microsoft.com/office/drawing/2014/main" id="{BCA4AD1C-0137-4FFA-A183-7D4773504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405" y="2097674"/>
            <a:ext cx="5281808" cy="3763377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544BCAF-AA30-458F-89CA-3933DF2C43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5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200" dirty="0"/>
              <a:t>School Counseling Appointments and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10567270" cy="576262"/>
          </a:xfrm>
        </p:spPr>
        <p:txBody>
          <a:bodyPr/>
          <a:lstStyle/>
          <a:p>
            <a:r>
              <a:rPr lang="en-US" sz="3200" dirty="0"/>
              <a:t>Check the SAHS Website and Schoology 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School Counselor Website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https://www-sahs.stjohns.k12.fl.us/guidance/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Schoology Group</a:t>
            </a:r>
          </a:p>
          <a:p>
            <a:pPr marL="0" indent="0">
              <a:buNone/>
            </a:pPr>
            <a:r>
              <a:rPr lang="en-US" sz="2000" dirty="0"/>
              <a:t>Yellow Jackets School Counseling Group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School Counselor Connect 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20" y="2934017"/>
            <a:ext cx="5410745" cy="3109914"/>
          </a:xfrm>
          <a:prstGeom prst="rect">
            <a:avLst/>
          </a:prstGeom>
        </p:spPr>
      </p:pic>
      <p:sp>
        <p:nvSpPr>
          <p:cNvPr id="9" name="Arrow: Left 5">
            <a:extLst>
              <a:ext uri="{FF2B5EF4-FFF2-40B4-BE49-F238E27FC236}">
                <a16:creationId xmlns:a16="http://schemas.microsoft.com/office/drawing/2014/main" id="{321CEB06-FD97-45DD-ABC1-B819CD1A092B}"/>
              </a:ext>
            </a:extLst>
          </p:cNvPr>
          <p:cNvSpPr/>
          <p:nvPr/>
        </p:nvSpPr>
        <p:spPr>
          <a:xfrm rot="17223149">
            <a:off x="4576110" y="4622243"/>
            <a:ext cx="1077453" cy="562837"/>
          </a:xfrm>
          <a:prstGeom prst="leftArrow">
            <a:avLst/>
          </a:prstGeom>
          <a:solidFill>
            <a:srgbClr val="13F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8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78286" y="555809"/>
            <a:ext cx="6022562" cy="581233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Test length: 2 hours 45 minutes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No points deducted for incorrect answers or unanswered questions, </a:t>
            </a:r>
            <a:r>
              <a:rPr lang="en-US" sz="2400" i="1" dirty="0"/>
              <a:t>also known as “rights-only scoring”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Personalized SAT</a:t>
            </a:r>
            <a:r>
              <a:rPr lang="en-US" sz="2400" baseline="30000" dirty="0"/>
              <a:t> </a:t>
            </a:r>
            <a:r>
              <a:rPr lang="en-US" sz="2400" dirty="0"/>
              <a:t>practice through </a:t>
            </a:r>
            <a:br>
              <a:rPr lang="en-US" sz="2400" dirty="0"/>
            </a:br>
            <a:r>
              <a:rPr lang="en-US" sz="2400" dirty="0"/>
              <a:t>Khan Academy</a:t>
            </a:r>
            <a:r>
              <a:rPr lang="en-US" sz="2400" baseline="30000" dirty="0"/>
              <a:t>® </a:t>
            </a:r>
            <a:r>
              <a:rPr lang="en-US" sz="2400" dirty="0"/>
              <a:t>with students' own </a:t>
            </a:r>
            <a:br>
              <a:rPr lang="en-US" sz="2400" dirty="0"/>
            </a:br>
            <a:r>
              <a:rPr lang="en-US" sz="2400" dirty="0"/>
              <a:t>PSAT/NMSQT scores 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Scale ranges for the scores are </a:t>
            </a:r>
            <a:br>
              <a:rPr lang="en-US" sz="2400" dirty="0"/>
            </a:br>
            <a:r>
              <a:rPr lang="en-US" sz="2400" dirty="0"/>
              <a:t>320</a:t>
            </a:r>
            <a:r>
              <a:rPr lang="en-US" sz="1000" dirty="0"/>
              <a:t> </a:t>
            </a:r>
            <a:r>
              <a:rPr lang="en-US" sz="2400" dirty="0"/>
              <a:t>–</a:t>
            </a:r>
            <a:r>
              <a:rPr lang="en-US" sz="1000" dirty="0"/>
              <a:t> </a:t>
            </a:r>
            <a:r>
              <a:rPr lang="en-US" sz="2400" dirty="0"/>
              <a:t>1520 for the total score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611" y="1044823"/>
            <a:ext cx="3741179" cy="692497"/>
          </a:xfrm>
        </p:spPr>
        <p:txBody>
          <a:bodyPr/>
          <a:lstStyle/>
          <a:p>
            <a:r>
              <a:rPr lang="en-US" sz="3600" dirty="0"/>
              <a:t>PSAT </a:t>
            </a:r>
          </a:p>
        </p:txBody>
      </p:sp>
      <p:pic>
        <p:nvPicPr>
          <p:cNvPr id="11" name="Picture 10" descr="Icon of a cloc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65" y="555809"/>
            <a:ext cx="784478" cy="784478"/>
          </a:xfrm>
          <a:prstGeom prst="rect">
            <a:avLst/>
          </a:prstGeom>
        </p:spPr>
      </p:pic>
      <p:pic>
        <p:nvPicPr>
          <p:cNvPr id="12" name="Picture 11" descr="Icon of a happy fa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818" y="1743117"/>
            <a:ext cx="784478" cy="784478"/>
          </a:xfrm>
          <a:prstGeom prst="rect">
            <a:avLst/>
          </a:prstGeom>
        </p:spPr>
      </p:pic>
      <p:pic>
        <p:nvPicPr>
          <p:cNvPr id="13" name="Picture 12" descr="Icon of a compu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066" y="3617475"/>
            <a:ext cx="784478" cy="784478"/>
          </a:xfrm>
          <a:prstGeom prst="rect">
            <a:avLst/>
          </a:prstGeom>
        </p:spPr>
      </p:pic>
      <p:pic>
        <p:nvPicPr>
          <p:cNvPr id="14" name="Picture 13" descr="Icon of bar 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818" y="5266079"/>
            <a:ext cx="784478" cy="784478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35981" y="2542953"/>
            <a:ext cx="3741179" cy="1246495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0" tIns="13716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Test Date: Wed., October 12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66610" y="3876384"/>
            <a:ext cx="3741179" cy="210826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0" tIns="137160" rIns="0" bIns="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dirty="0"/>
              <a:t>PSAT can help you qualify you for scholarships and other honors as well as a concordant score for the Algebra 1 EOC. It can also help you start thinking about and planning for college, see which academic skills you need to work on, and get ready for the SAT.</a:t>
            </a:r>
          </a:p>
        </p:txBody>
      </p:sp>
    </p:spTree>
    <p:extLst>
      <p:ext uri="{BB962C8B-B14F-4D97-AF65-F5344CB8AC3E}">
        <p14:creationId xmlns:p14="http://schemas.microsoft.com/office/powerpoint/2010/main" val="21215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ACT and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44710"/>
            <a:ext cx="10497312" cy="436465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ACT and SAT are college entrance exams.</a:t>
            </a:r>
            <a:br>
              <a:rPr lang="en-US" sz="3200" dirty="0"/>
            </a:b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Ideal time to take these is Spring of 11</a:t>
            </a:r>
            <a:r>
              <a:rPr lang="en-US" sz="3200" baseline="30000" dirty="0"/>
              <a:t>th</a:t>
            </a:r>
            <a:r>
              <a:rPr lang="en-US" sz="3200" dirty="0"/>
              <a:t> grade and again in Fall of 12</a:t>
            </a:r>
            <a:r>
              <a:rPr lang="en-US" sz="3200" baseline="30000" dirty="0"/>
              <a:t>th</a:t>
            </a:r>
            <a:r>
              <a:rPr lang="en-US" sz="3200" dirty="0"/>
              <a:t> grade (after finishing Algebra 2).</a:t>
            </a:r>
            <a:br>
              <a:rPr lang="en-US" sz="3200" dirty="0"/>
            </a:b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Register online and pay attention to deadlines!</a:t>
            </a:r>
            <a:br>
              <a:rPr lang="en-US" sz="3200" dirty="0"/>
            </a:b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Fee waivers available for F/RL from Mrs. Eakins (in the HIVE)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223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1DA7C4-20F4-48A2-9F8F-E56E47F3E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22876"/>
              </p:ext>
            </p:extLst>
          </p:nvPr>
        </p:nvGraphicFramePr>
        <p:xfrm>
          <a:off x="809625" y="243840"/>
          <a:ext cx="10133935" cy="6614160"/>
        </p:xfrm>
        <a:graphic>
          <a:graphicData uri="http://schemas.openxmlformats.org/drawingml/2006/table">
            <a:tbl>
              <a:tblPr/>
              <a:tblGrid>
                <a:gridCol w="2026787">
                  <a:extLst>
                    <a:ext uri="{9D8B030D-6E8A-4147-A177-3AD203B41FA5}">
                      <a16:colId xmlns:a16="http://schemas.microsoft.com/office/drawing/2014/main" val="1424241253"/>
                    </a:ext>
                  </a:extLst>
                </a:gridCol>
                <a:gridCol w="4053574">
                  <a:extLst>
                    <a:ext uri="{9D8B030D-6E8A-4147-A177-3AD203B41FA5}">
                      <a16:colId xmlns:a16="http://schemas.microsoft.com/office/drawing/2014/main" val="1247152804"/>
                    </a:ext>
                  </a:extLst>
                </a:gridCol>
                <a:gridCol w="4053574">
                  <a:extLst>
                    <a:ext uri="{9D8B030D-6E8A-4147-A177-3AD203B41FA5}">
                      <a16:colId xmlns:a16="http://schemas.microsoft.com/office/drawing/2014/main" val="1580861990"/>
                    </a:ext>
                  </a:extLst>
                </a:gridCol>
              </a:tblGrid>
              <a:tr h="4277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SAT</a:t>
                      </a:r>
                      <a:endParaRPr lang="en-US" sz="2000" dirty="0">
                        <a:effectLst/>
                      </a:endParaRP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</a:rPr>
                        <a:t>ACT</a:t>
                      </a:r>
                      <a:endParaRPr lang="en-US" sz="2000">
                        <a:effectLst/>
                      </a:endParaRP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122323"/>
                  </a:ext>
                </a:extLst>
              </a:tr>
              <a:tr h="765066"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effectLst/>
                        </a:rPr>
                        <a:t>Total Time</a:t>
                      </a:r>
                      <a:endParaRPr lang="en-US" sz="2000">
                        <a:effectLst/>
                      </a:endParaRP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 </a:t>
                      </a:r>
                      <a:r>
                        <a:rPr lang="en-US" sz="2000" dirty="0" err="1"/>
                        <a:t>hrs</a:t>
                      </a:r>
                      <a:r>
                        <a:rPr lang="en-US" sz="2000" dirty="0"/>
                        <a:t> (plus 50 min for optional essay)</a:t>
                      </a: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2 hrs 55 min (plus 40 min for optional essay)</a:t>
                      </a: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747055"/>
                  </a:ext>
                </a:extLst>
              </a:tr>
              <a:tr h="765066">
                <a:tc>
                  <a:txBody>
                    <a:bodyPr/>
                    <a:lstStyle/>
                    <a:p>
                      <a:r>
                        <a:rPr lang="en-US" sz="2000" b="1" dirty="0"/>
                        <a:t>Number of sections</a:t>
                      </a:r>
                      <a:endParaRPr lang="en-US" sz="2000" dirty="0"/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 plus optional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essay</a:t>
                      </a: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 plus optional essay</a:t>
                      </a: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670447"/>
                  </a:ext>
                </a:extLst>
              </a:tr>
              <a:tr h="1776948">
                <a:tc>
                  <a:txBody>
                    <a:bodyPr/>
                    <a:lstStyle/>
                    <a:p>
                      <a:r>
                        <a:rPr lang="en-US" sz="2000" b="1"/>
                        <a:t>Sections</a:t>
                      </a:r>
                      <a:endParaRPr lang="en-US" sz="2000"/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Reading:  65 min</a:t>
                      </a:r>
                    </a:p>
                    <a:p>
                      <a:r>
                        <a:rPr lang="en-US" sz="2000" dirty="0"/>
                        <a:t>Writing and Language: 35 min</a:t>
                      </a:r>
                    </a:p>
                    <a:p>
                      <a:r>
                        <a:rPr lang="en-US" sz="2000" dirty="0"/>
                        <a:t>Math (No calculator): 25 min</a:t>
                      </a:r>
                    </a:p>
                    <a:p>
                      <a:r>
                        <a:rPr lang="en-US" sz="2000" dirty="0"/>
                        <a:t>Math (with calculator): 55 min</a:t>
                      </a:r>
                    </a:p>
                    <a:p>
                      <a:r>
                        <a:rPr lang="en-US" sz="2000" dirty="0"/>
                        <a:t>Optional essay: 50 min</a:t>
                      </a: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English: 45 min</a:t>
                      </a:r>
                    </a:p>
                    <a:p>
                      <a:r>
                        <a:rPr lang="en-US" sz="2000"/>
                        <a:t>Math:  60 min</a:t>
                      </a:r>
                    </a:p>
                    <a:p>
                      <a:r>
                        <a:rPr lang="en-US" sz="2000"/>
                        <a:t>Reading: 35 min</a:t>
                      </a:r>
                    </a:p>
                    <a:p>
                      <a:r>
                        <a:rPr lang="en-US" sz="2000"/>
                        <a:t>Science: 35 min</a:t>
                      </a:r>
                    </a:p>
                    <a:p>
                      <a:r>
                        <a:rPr lang="en-US" sz="2000"/>
                        <a:t>Optional essay: 40 min</a:t>
                      </a: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511384"/>
                  </a:ext>
                </a:extLst>
              </a:tr>
              <a:tr h="2114242">
                <a:tc>
                  <a:txBody>
                    <a:bodyPr/>
                    <a:lstStyle/>
                    <a:p>
                      <a:r>
                        <a:rPr lang="en-US" sz="2000" b="1"/>
                        <a:t>Scoring</a:t>
                      </a:r>
                      <a:endParaRPr lang="en-US" sz="2000"/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Two section scores, Evidence-Based Reading and Writing (includes Reading and Writing and Language) and Math, on  a 200-800 scale combined for a total score from 400-1600</a:t>
                      </a: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Four section scores scaled from 1-36 averaged for a composite from 1-36</a:t>
                      </a: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905759"/>
                  </a:ext>
                </a:extLst>
              </a:tr>
              <a:tr h="765066">
                <a:tc>
                  <a:txBody>
                    <a:bodyPr/>
                    <a:lstStyle/>
                    <a:p>
                      <a:r>
                        <a:rPr lang="en-US" sz="2000" b="1"/>
                        <a:t>Wrong answer penalty?</a:t>
                      </a:r>
                      <a:endParaRPr lang="en-US" sz="2000"/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</a:t>
                      </a: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</a:t>
                      </a:r>
                    </a:p>
                  </a:txBody>
                  <a:tcPr marL="40881" marR="40881" marT="40881" marB="408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057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3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and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8320"/>
            <a:ext cx="9720073" cy="473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Seniors should submit their FAFSA and Bright Futures online applications (FFAA) starting October 1</a:t>
            </a:r>
            <a:r>
              <a:rPr lang="en-US" sz="2400" baseline="30000" dirty="0"/>
              <a:t>st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https://studentaid.gov/h/apply-for-aid/fafsa</a:t>
            </a:r>
            <a:r>
              <a:rPr lang="en-US" sz="2400" dirty="0"/>
              <a:t> - FAFSA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https://www.floridastudentfinancialaidsg.org/SAPHome/SAPHome?url=home</a:t>
            </a:r>
            <a:r>
              <a:rPr lang="en-US" sz="2400" dirty="0"/>
              <a:t> – Bright Futures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https://www-sahs.stjohns.k12.fl.us/guidance/scholarships/</a:t>
            </a:r>
            <a:r>
              <a:rPr lang="en-US" sz="2400" dirty="0"/>
              <a:t> - Scholarship page on SAHS website</a:t>
            </a:r>
          </a:p>
        </p:txBody>
      </p:sp>
    </p:spTree>
    <p:extLst>
      <p:ext uri="{BB962C8B-B14F-4D97-AF65-F5344CB8AC3E}">
        <p14:creationId xmlns:p14="http://schemas.microsoft.com/office/powerpoint/2010/main" val="13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FC50-860C-4D3A-99D3-AD331CAF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Bright Futures 2021-2022 Criteria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89A6E6F-B231-48C4-90E1-005C97834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884" y="2368600"/>
            <a:ext cx="9682231" cy="4042212"/>
          </a:xfrm>
        </p:spPr>
      </p:pic>
    </p:spTree>
    <p:extLst>
      <p:ext uri="{BB962C8B-B14F-4D97-AF65-F5344CB8AC3E}">
        <p14:creationId xmlns:p14="http://schemas.microsoft.com/office/powerpoint/2010/main" val="3856552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7507</TotalTime>
  <Words>1178</Words>
  <Application>Microsoft Office PowerPoint</Application>
  <PresentationFormat>Widescreen</PresentationFormat>
  <Paragraphs>145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Roboto</vt:lpstr>
      <vt:lpstr>Roboto Slab</vt:lpstr>
      <vt:lpstr>Wingdings</vt:lpstr>
      <vt:lpstr>Wingdings 2</vt:lpstr>
      <vt:lpstr>Quotable</vt:lpstr>
      <vt:lpstr>What you need to know in your Junior/Senior Year!  </vt:lpstr>
      <vt:lpstr>CAREER &amp; COLLEGE READINESS SURVEY</vt:lpstr>
      <vt:lpstr>SAHS School Counseling Department</vt:lpstr>
      <vt:lpstr> School Counseling Appointments and Information</vt:lpstr>
      <vt:lpstr>PSAT </vt:lpstr>
      <vt:lpstr>ACT and SAT</vt:lpstr>
      <vt:lpstr>PowerPoint Presentation</vt:lpstr>
      <vt:lpstr>Financial Aid and Scholarships</vt:lpstr>
      <vt:lpstr>Bright Futures 2021-2022 Criteria</vt:lpstr>
      <vt:lpstr>Community Service   </vt:lpstr>
      <vt:lpstr>Community Service Forms  Pick up in School Counseling Office</vt:lpstr>
      <vt:lpstr>What do colleges look for?</vt:lpstr>
      <vt:lpstr>College Applications</vt:lpstr>
      <vt:lpstr>College Visits at SAHS</vt:lpstr>
      <vt:lpstr>Not applying to a university?</vt:lpstr>
      <vt:lpstr>SJR State Dual Enrollment</vt:lpstr>
      <vt:lpstr>SJR Dual Enrollment – What do you need?</vt:lpstr>
      <vt:lpstr>FCTC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Grade –  One Year Completed Toward Graduation, What to Consider for Year Two!</dc:title>
  <dc:creator>Suzanne Patterson</dc:creator>
  <cp:lastModifiedBy>Melody Cashwell</cp:lastModifiedBy>
  <cp:revision>29</cp:revision>
  <dcterms:created xsi:type="dcterms:W3CDTF">2020-09-28T19:43:03Z</dcterms:created>
  <dcterms:modified xsi:type="dcterms:W3CDTF">2022-09-29T19:08:30Z</dcterms:modified>
</cp:coreProperties>
</file>