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4"/>
  </p:notesMasterIdLst>
  <p:sldIdLst>
    <p:sldId id="256" r:id="rId5"/>
    <p:sldId id="273" r:id="rId6"/>
    <p:sldId id="260" r:id="rId7"/>
    <p:sldId id="329" r:id="rId8"/>
    <p:sldId id="337" r:id="rId9"/>
    <p:sldId id="326" r:id="rId10"/>
    <p:sldId id="367" r:id="rId11"/>
    <p:sldId id="369" r:id="rId12"/>
    <p:sldId id="351" r:id="rId13"/>
    <p:sldId id="355" r:id="rId14"/>
    <p:sldId id="359" r:id="rId15"/>
    <p:sldId id="371" r:id="rId16"/>
    <p:sldId id="370" r:id="rId17"/>
    <p:sldId id="362" r:id="rId18"/>
    <p:sldId id="363" r:id="rId19"/>
    <p:sldId id="290" r:id="rId20"/>
    <p:sldId id="365" r:id="rId21"/>
    <p:sldId id="368" r:id="rId22"/>
    <p:sldId id="35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7" autoAdjust="0"/>
  </p:normalViewPr>
  <p:slideViewPr>
    <p:cSldViewPr>
      <p:cViewPr varScale="1">
        <p:scale>
          <a:sx n="74" d="100"/>
          <a:sy n="74" d="100"/>
        </p:scale>
        <p:origin x="14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470A0F36-AFB7-4F03-BA63-A9BE7DE7D5A1}" type="datetimeFigureOut">
              <a:rPr lang="en-US" smtClean="0"/>
              <a:t>1/21/2020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F70180B2-14BC-4B74-B2E3-E60ECBD7EAA4}" type="slidenum">
              <a:rPr lang="en-US" smtClean="0"/>
              <a:t>‹#›</a:t>
            </a:fld>
            <a:endParaRPr lang="en-US" dirty="0"/>
          </a:p>
        </p:txBody>
      </p:sp>
    </p:spTree>
    <p:extLst>
      <p:ext uri="{BB962C8B-B14F-4D97-AF65-F5344CB8AC3E}">
        <p14:creationId xmlns:p14="http://schemas.microsoft.com/office/powerpoint/2010/main" val="256459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180B2-14BC-4B74-B2E3-E60ECBD7EAA4}" type="slidenum">
              <a:rPr lang="en-US" smtClean="0"/>
              <a:t>1</a:t>
            </a:fld>
            <a:endParaRPr lang="en-US" dirty="0"/>
          </a:p>
        </p:txBody>
      </p:sp>
    </p:spTree>
    <p:extLst>
      <p:ext uri="{BB962C8B-B14F-4D97-AF65-F5344CB8AC3E}">
        <p14:creationId xmlns:p14="http://schemas.microsoft.com/office/powerpoint/2010/main" val="91348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fld id="{F70180B2-14BC-4B74-B2E3-E60ECBD7EAA4}" type="slidenum">
              <a:rPr lang="en-US" smtClean="0"/>
              <a:t>3</a:t>
            </a:fld>
            <a:endParaRPr lang="en-US" dirty="0"/>
          </a:p>
        </p:txBody>
      </p:sp>
    </p:spTree>
    <p:extLst>
      <p:ext uri="{BB962C8B-B14F-4D97-AF65-F5344CB8AC3E}">
        <p14:creationId xmlns:p14="http://schemas.microsoft.com/office/powerpoint/2010/main" val="166940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As one of 28 colleges within the Florida College System, SJR State’s student population is typical of that attending most state or “community” colleges nationwide in that the majority of students enrolled are part-time students, the average age of both full and part-time students is mid-twenties, and the </a:t>
            </a:r>
            <a:r>
              <a:rPr lang="en-US" dirty="0" smtClean="0"/>
              <a:t>overall ratio </a:t>
            </a:r>
            <a:r>
              <a:rPr lang="en-US" dirty="0"/>
              <a:t>of male to female students is approximately 60% female, 40% male.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180B2-14BC-4B74-B2E3-E60ECBD7EA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68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180B2-14BC-4B74-B2E3-E60ECBD7EAA4}" type="slidenum">
              <a:rPr lang="en-US" smtClean="0"/>
              <a:t>16</a:t>
            </a:fld>
            <a:endParaRPr lang="en-US" dirty="0"/>
          </a:p>
        </p:txBody>
      </p:sp>
    </p:spTree>
    <p:extLst>
      <p:ext uri="{BB962C8B-B14F-4D97-AF65-F5344CB8AC3E}">
        <p14:creationId xmlns:p14="http://schemas.microsoft.com/office/powerpoint/2010/main" val="255574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180B2-14BC-4B74-B2E3-E60ECBD7EA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0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58A05C-5A4C-4BED-8214-95340F812CB7}"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57866-B448-4074-B53F-736C58458848}"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B6FE3-4916-4016-9571-0AC7F2BF95AC}"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52447-A4CC-400F-8096-9CA9A6DA0DCA}"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5867400"/>
            <a:ext cx="3633552" cy="8074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1CE8-9E34-4F7C-B239-62F1BCDC844D}"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C6F2FD-246A-4F3C-BE83-F0EFE8A69AE4}" type="datetime1">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35A9F0-A353-4CBF-891B-C64CD7CCC3BC}" type="datetime1">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260E6-E0B7-42B1-ADBE-05F3C2104074}" type="datetime1">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56BA0-FB75-4DBA-ACA9-4099B9F5FEA8}" type="datetime1">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594C4-9927-4037-82E4-8E054FC2EAEB}" type="datetime1">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AE8C9-DDA5-4C31-9D75-79FC2E63CA78}"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AD4DDE-76A9-47D0-BB41-7DB6E7EB6B4F}" type="datetime1">
              <a:rPr lang="en-US" smtClean="0"/>
              <a:t>1/21/2020</a:t>
            </a:fld>
            <a:endParaRPr lang="en-US" dirty="0"/>
          </a:p>
        </p:txBody>
      </p:sp>
      <p:sp>
        <p:nvSpPr>
          <p:cNvPr id="9" name="Slide Number Placeholder 8"/>
          <p:cNvSpPr>
            <a:spLocks noGrp="1"/>
          </p:cNvSpPr>
          <p:nvPr>
            <p:ph type="sldNum" sz="quarter" idx="11"/>
          </p:nvPr>
        </p:nvSpPr>
        <p:spPr/>
        <p:txBody>
          <a:bodyPr/>
          <a:lstStyle/>
          <a:p>
            <a:fld id="{D41AE8C9-DDA5-4C31-9D75-79FC2E63CA7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1AE8C9-DDA5-4C31-9D75-79FC2E63CA78}"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4A4EBAF-D32C-487D-B5E6-909C45AF47D9}" type="datetime1">
              <a:rPr lang="en-US" smtClean="0"/>
              <a:t>1/21/2020</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jrstate.edu/pdfs/2019_2020_DE_Dates_Deadline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jrstate.edu/dual.html" TargetMode="External"/><Relationship Id="rId2" Type="http://schemas.openxmlformats.org/officeDocument/2006/relationships/hyperlink" Target="http://sjrstate.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it.ly/2APhdp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57400"/>
            <a:ext cx="8229600" cy="1600200"/>
          </a:xfrm>
        </p:spPr>
        <p:txBody>
          <a:bodyPr>
            <a:normAutofit/>
          </a:bodyPr>
          <a:lstStyle/>
          <a:p>
            <a:pPr algn="ctr"/>
            <a:r>
              <a:rPr lang="en-US" sz="4000" b="1" dirty="0" smtClean="0">
                <a:latin typeface="Calibri" panose="020F0502020204030204" pitchFamily="34" charset="0"/>
                <a:cs typeface="Calibri" panose="020F0502020204030204" pitchFamily="34" charset="0"/>
              </a:rPr>
              <a:t>Dual Enrollment </a:t>
            </a:r>
            <a:br>
              <a:rPr lang="en-US" sz="4000" b="1" dirty="0" smtClean="0">
                <a:latin typeface="Calibri" panose="020F0502020204030204" pitchFamily="34" charset="0"/>
                <a:cs typeface="Calibri" panose="020F0502020204030204" pitchFamily="34" charset="0"/>
              </a:rPr>
            </a:br>
            <a:r>
              <a:rPr lang="en-US" sz="4000" b="1" dirty="0" smtClean="0">
                <a:latin typeface="Calibri" panose="020F0502020204030204" pitchFamily="34" charset="0"/>
                <a:cs typeface="Calibri" panose="020F0502020204030204" pitchFamily="34" charset="0"/>
              </a:rPr>
              <a:t>Information Session</a:t>
            </a:r>
            <a:endParaRPr lang="en-US" sz="4000" b="1" dirty="0">
              <a:latin typeface="Calibri" panose="020F0502020204030204" pitchFamily="34" charset="0"/>
              <a:cs typeface="Calibri" panose="020F050202020403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362200" y="609600"/>
            <a:ext cx="3488690" cy="1325564"/>
          </a:xfrm>
          <a:prstGeom prst="rect">
            <a:avLst/>
          </a:prstGeom>
        </p:spPr>
      </p:pic>
      <p:sp>
        <p:nvSpPr>
          <p:cNvPr id="3" name="Slide Number Placeholder 2"/>
          <p:cNvSpPr>
            <a:spLocks noGrp="1"/>
          </p:cNvSpPr>
          <p:nvPr>
            <p:ph type="sldNum" sz="quarter" idx="12"/>
          </p:nvPr>
        </p:nvSpPr>
        <p:spPr/>
        <p:txBody>
          <a:bodyPr/>
          <a:lstStyle/>
          <a:p>
            <a:endParaRPr lang="en-US" dirty="0" smtClean="0"/>
          </a:p>
          <a:p>
            <a:endParaRPr lang="en-US" dirty="0"/>
          </a:p>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99" r="1629"/>
          <a:stretch/>
        </p:blipFill>
        <p:spPr bwMode="auto">
          <a:xfrm>
            <a:off x="1295400" y="4166015"/>
            <a:ext cx="5861958" cy="168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55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8731"/>
            <a:ext cx="7620000" cy="5602069"/>
          </a:xfrm>
        </p:spPr>
        <p:txBody>
          <a:bodyPr>
            <a:normAutofit/>
          </a:bodyPr>
          <a:lstStyle/>
          <a:p>
            <a:pPr lvl="1"/>
            <a:r>
              <a:rPr lang="en-US" dirty="0" smtClean="0">
                <a:latin typeface="Calibri" panose="020F0502020204030204" pitchFamily="34" charset="0"/>
                <a:cs typeface="Calibri" panose="020F0502020204030204" pitchFamily="34" charset="0"/>
              </a:rPr>
              <a:t>Each semester books are picked up at the Fullerwood Center, </a:t>
            </a:r>
            <a:r>
              <a:rPr lang="en-US" dirty="0">
                <a:latin typeface="Calibri" panose="020F0502020204030204" pitchFamily="34" charset="0"/>
                <a:cs typeface="Calibri" panose="020F0502020204030204" pitchFamily="34" charset="0"/>
              </a:rPr>
              <a:t>Media Services Department located at 10 </a:t>
            </a:r>
            <a:r>
              <a:rPr lang="en-US" dirty="0" err="1">
                <a:latin typeface="Calibri" panose="020F0502020204030204" pitchFamily="34" charset="0"/>
                <a:cs typeface="Calibri" panose="020F0502020204030204" pitchFamily="34" charset="0"/>
              </a:rPr>
              <a:t>Hildreth</a:t>
            </a:r>
            <a:r>
              <a:rPr lang="en-US" dirty="0">
                <a:latin typeface="Calibri" panose="020F0502020204030204" pitchFamily="34" charset="0"/>
                <a:cs typeface="Calibri" panose="020F0502020204030204" pitchFamily="34" charset="0"/>
              </a:rPr>
              <a:t> Drive in St. </a:t>
            </a:r>
            <a:r>
              <a:rPr lang="en-US" dirty="0" smtClean="0">
                <a:latin typeface="Calibri" panose="020F0502020204030204" pitchFamily="34" charset="0"/>
                <a:cs typeface="Calibri" panose="020F0502020204030204" pitchFamily="34" charset="0"/>
              </a:rPr>
              <a:t>Augustine.</a:t>
            </a:r>
          </a:p>
          <a:p>
            <a:pPr marL="411480" lvl="1" indent="0">
              <a:buNone/>
            </a:pPr>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To collect your books, you MUST bring a copy of your printed schedule. </a:t>
            </a:r>
          </a:p>
          <a:p>
            <a:pPr lvl="1"/>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Book pick-up dates: Beginning mid August books will be issued during the weekdays between 8:00am-3:00pm. </a:t>
            </a:r>
          </a:p>
          <a:p>
            <a:pPr marL="411480" lvl="1" indent="0">
              <a:buNone/>
            </a:pPr>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Book return dates: books must be returned on due date or you will be charged $10 for every day you are late</a:t>
            </a:r>
          </a:p>
          <a:p>
            <a:pPr marL="411480" lvl="1" indent="0">
              <a:buNone/>
            </a:pPr>
            <a:endParaRPr lang="en-US" dirty="0" smtClean="0">
              <a:latin typeface="Calibri" panose="020F0502020204030204" pitchFamily="34" charset="0"/>
              <a:cs typeface="Calibri" panose="020F0502020204030204" pitchFamily="34" charset="0"/>
            </a:endParaRPr>
          </a:p>
          <a:p>
            <a:pPr marL="411480" lvl="1" indent="0" algn="ctr">
              <a:buNone/>
            </a:pPr>
            <a:r>
              <a:rPr lang="en-US" sz="1600" i="1" dirty="0" smtClean="0">
                <a:solidFill>
                  <a:srgbClr val="FF0000"/>
                </a:solidFill>
                <a:latin typeface="Calibri" panose="020F0502020204030204" pitchFamily="34" charset="0"/>
                <a:cs typeface="Calibri" panose="020F0502020204030204" pitchFamily="34" charset="0"/>
              </a:rPr>
              <a:t>For book questions, please call 904-547-3947</a:t>
            </a:r>
          </a:p>
          <a:p>
            <a:pPr marL="411480" lvl="1" indent="0" algn="ctr">
              <a:buNone/>
            </a:pPr>
            <a:r>
              <a:rPr lang="en-US" sz="1600" dirty="0">
                <a:solidFill>
                  <a:srgbClr val="FF0000"/>
                </a:solidFill>
                <a:latin typeface="Calibri" panose="020F0502020204030204" pitchFamily="34" charset="0"/>
                <a:cs typeface="Calibri" panose="020F0502020204030204" pitchFamily="34" charset="0"/>
              </a:rPr>
              <a:t>	</a:t>
            </a:r>
            <a:r>
              <a:rPr lang="en-US" sz="1600" i="1" dirty="0" smtClean="0">
                <a:solidFill>
                  <a:srgbClr val="FF0000"/>
                </a:solidFill>
                <a:latin typeface="Calibri" panose="020F0502020204030204" pitchFamily="34" charset="0"/>
                <a:cs typeface="Calibri" panose="020F0502020204030204" pitchFamily="34" charset="0"/>
              </a:rPr>
              <a:t>All of this information is in the letter as well as on your MySJRstate account.</a:t>
            </a:r>
          </a:p>
        </p:txBody>
      </p:sp>
      <p:sp>
        <p:nvSpPr>
          <p:cNvPr id="4" name="Slide Number Placeholder 3"/>
          <p:cNvSpPr>
            <a:spLocks noGrp="1"/>
          </p:cNvSpPr>
          <p:nvPr>
            <p:ph type="sldNum" sz="quarter" idx="12"/>
          </p:nvPr>
        </p:nvSpPr>
        <p:spPr/>
        <p:txBody>
          <a:bodyPr/>
          <a:lstStyle/>
          <a:p>
            <a:fld id="{D41AE8C9-DDA5-4C31-9D75-79FC2E63CA78}" type="slidenum">
              <a:rPr lang="en-US" smtClean="0"/>
              <a:t>10</a:t>
            </a:fld>
            <a:endParaRPr lang="en-US" dirty="0"/>
          </a:p>
        </p:txBody>
      </p:sp>
      <p:sp>
        <p:nvSpPr>
          <p:cNvPr id="2" name="TextBox 1"/>
          <p:cNvSpPr txBox="1"/>
          <p:nvPr/>
        </p:nvSpPr>
        <p:spPr>
          <a:xfrm>
            <a:off x="1066800" y="152400"/>
            <a:ext cx="6400800" cy="646331"/>
          </a:xfrm>
          <a:prstGeom prst="rect">
            <a:avLst/>
          </a:prstGeom>
          <a:noFill/>
        </p:spPr>
        <p:txBody>
          <a:bodyPr wrap="square" rtlCol="0">
            <a:spAutoFit/>
          </a:bodyPr>
          <a:lstStyle/>
          <a:p>
            <a:pPr algn="ctr"/>
            <a:r>
              <a:rPr lang="en-US" sz="3600" b="1" dirty="0" smtClean="0">
                <a:solidFill>
                  <a:schemeClr val="tx2"/>
                </a:solidFill>
                <a:latin typeface="Calibri" panose="020F0502020204030204" pitchFamily="34" charset="0"/>
                <a:cs typeface="Calibri" panose="020F0502020204030204" pitchFamily="34" charset="0"/>
              </a:rPr>
              <a:t>Textbooks</a:t>
            </a:r>
            <a:endParaRPr lang="en-US" sz="36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776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115300" cy="4724400"/>
          </a:xfrm>
        </p:spPr>
        <p:txBody>
          <a:bodyPr>
            <a:normAutofit/>
          </a:bodyPr>
          <a:lstStyle/>
          <a:p>
            <a:pPr lvl="1"/>
            <a:r>
              <a:rPr lang="en-US" sz="2400" dirty="0" smtClean="0">
                <a:latin typeface="Calibri" panose="020F0502020204030204" pitchFamily="34" charset="0"/>
                <a:cs typeface="Calibri" panose="020F0502020204030204" pitchFamily="34" charset="0"/>
              </a:rPr>
              <a:t>If you are going to be driving and parking at the College, you must get a parking decal.</a:t>
            </a:r>
          </a:p>
          <a:p>
            <a:pPr lvl="1"/>
            <a:endParaRPr lang="en-US" sz="2400" dirty="0" smtClean="0">
              <a:latin typeface="Calibri" panose="020F0502020204030204" pitchFamily="34" charset="0"/>
              <a:cs typeface="Calibri" panose="020F0502020204030204" pitchFamily="34" charset="0"/>
            </a:endParaRPr>
          </a:p>
          <a:p>
            <a:pPr lvl="1"/>
            <a:r>
              <a:rPr lang="en-US" sz="2400" dirty="0" smtClean="0">
                <a:latin typeface="Calibri" panose="020F0502020204030204" pitchFamily="34" charset="0"/>
                <a:cs typeface="Calibri" panose="020F0502020204030204" pitchFamily="34" charset="0"/>
              </a:rPr>
              <a:t>Parking decals are free.</a:t>
            </a:r>
          </a:p>
          <a:p>
            <a:pPr lvl="1"/>
            <a:endParaRPr lang="en-US" sz="2400" dirty="0" smtClean="0">
              <a:latin typeface="Calibri" panose="020F0502020204030204" pitchFamily="34" charset="0"/>
              <a:cs typeface="Calibri" panose="020F0502020204030204" pitchFamily="34" charset="0"/>
            </a:endParaRPr>
          </a:p>
          <a:p>
            <a:pPr lvl="1"/>
            <a:r>
              <a:rPr lang="en-US" sz="2400" dirty="0" smtClean="0">
                <a:latin typeface="Calibri" panose="020F0502020204030204" pitchFamily="34" charset="0"/>
                <a:cs typeface="Calibri" panose="020F0502020204030204" pitchFamily="34" charset="0"/>
              </a:rPr>
              <a:t>To get a parking decal, you must log-in to your MySJRstate account and under the student tab, you will find the “Request Parking Decal”. After filling this form out, please print it and bring it in to the St. Augustine Campus Security Office for your decal. </a:t>
            </a:r>
          </a:p>
          <a:p>
            <a:pPr lvl="1"/>
            <a:endParaRPr lang="en-US" dirty="0"/>
          </a:p>
          <a:p>
            <a:pPr lvl="1"/>
            <a:endParaRPr lang="en-US" dirty="0" smtClean="0"/>
          </a:p>
          <a:p>
            <a:pPr lvl="1"/>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11</a:t>
            </a:fld>
            <a:endParaRPr lang="en-US" dirty="0"/>
          </a:p>
        </p:txBody>
      </p:sp>
      <p:sp>
        <p:nvSpPr>
          <p:cNvPr id="2" name="TextBox 1"/>
          <p:cNvSpPr txBox="1"/>
          <p:nvPr/>
        </p:nvSpPr>
        <p:spPr>
          <a:xfrm>
            <a:off x="2362200" y="228600"/>
            <a:ext cx="4038600" cy="707886"/>
          </a:xfrm>
          <a:prstGeom prst="rect">
            <a:avLst/>
          </a:prstGeom>
          <a:noFill/>
        </p:spPr>
        <p:txBody>
          <a:bodyPr wrap="square" rtlCol="0">
            <a:spAutoFit/>
          </a:bodyPr>
          <a:lstStyle/>
          <a:p>
            <a:pPr algn="ctr"/>
            <a:r>
              <a:rPr lang="en-US" sz="4000" b="1" dirty="0" smtClean="0">
                <a:solidFill>
                  <a:schemeClr val="tx2"/>
                </a:solidFill>
                <a:latin typeface="Calibri" panose="020F0502020204030204" pitchFamily="34" charset="0"/>
                <a:cs typeface="Calibri" panose="020F0502020204030204" pitchFamily="34" charset="0"/>
              </a:rPr>
              <a:t>Parking</a:t>
            </a:r>
            <a:endParaRPr lang="en-US" sz="4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568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pPr algn="ctr"/>
            <a:r>
              <a:rPr lang="en-US" sz="4800" b="1" dirty="0">
                <a:latin typeface="Calibri" panose="020F0502020204030204" pitchFamily="34" charset="0"/>
                <a:cs typeface="Calibri" panose="020F0502020204030204" pitchFamily="34" charset="0"/>
              </a:rPr>
              <a:t>Dates/Deadlines</a:t>
            </a:r>
            <a:endParaRPr lang="en-US" dirty="0"/>
          </a:p>
        </p:txBody>
      </p:sp>
      <p:sp>
        <p:nvSpPr>
          <p:cNvPr id="3" name="Content Placeholder 2"/>
          <p:cNvSpPr>
            <a:spLocks noGrp="1"/>
          </p:cNvSpPr>
          <p:nvPr>
            <p:ph idx="1"/>
          </p:nvPr>
        </p:nvSpPr>
        <p:spPr>
          <a:xfrm>
            <a:off x="457200" y="1219200"/>
            <a:ext cx="7620000" cy="4648200"/>
          </a:xfrm>
        </p:spPr>
        <p:txBody>
          <a:bodyPr>
            <a:normAutofit fontScale="92500" lnSpcReduction="10000"/>
          </a:bodyPr>
          <a:lstStyle/>
          <a:p>
            <a:pPr marL="114300" indent="0">
              <a:buNone/>
            </a:pPr>
            <a:r>
              <a:rPr lang="en-US" b="1" dirty="0" smtClean="0">
                <a:latin typeface="Calibri" panose="020F0502020204030204" pitchFamily="34" charset="0"/>
                <a:cs typeface="Calibri" panose="020F0502020204030204" pitchFamily="34" charset="0"/>
              </a:rPr>
              <a:t>Summer 2020</a:t>
            </a:r>
          </a:p>
          <a:p>
            <a:pPr marL="114300" indent="0">
              <a:buNone/>
            </a:pPr>
            <a:r>
              <a:rPr lang="en-US" dirty="0" smtClean="0">
                <a:latin typeface="Calibri" panose="020F0502020204030204" pitchFamily="34" charset="0"/>
                <a:cs typeface="Calibri" panose="020F0502020204030204" pitchFamily="34" charset="0"/>
              </a:rPr>
              <a:t>Online application opens - NOW</a:t>
            </a:r>
          </a:p>
          <a:p>
            <a:pPr marL="114300" indent="0">
              <a:buNone/>
            </a:pPr>
            <a:r>
              <a:rPr lang="en-US" dirty="0" smtClean="0">
                <a:latin typeface="Calibri" panose="020F0502020204030204" pitchFamily="34" charset="0"/>
                <a:cs typeface="Calibri" panose="020F0502020204030204" pitchFamily="34" charset="0"/>
              </a:rPr>
              <a:t>Application deadline </a:t>
            </a:r>
            <a:r>
              <a:rPr lang="en-US" sz="1900" dirty="0" smtClean="0">
                <a:latin typeface="Calibri" panose="020F0502020204030204" pitchFamily="34" charset="0"/>
                <a:cs typeface="Calibri" panose="020F0502020204030204" pitchFamily="34" charset="0"/>
              </a:rPr>
              <a:t>(</a:t>
            </a:r>
            <a:r>
              <a:rPr lang="en-US" sz="1700" i="1" dirty="0" smtClean="0">
                <a:latin typeface="Calibri" panose="020F0502020204030204" pitchFamily="34" charset="0"/>
                <a:cs typeface="Calibri" panose="020F0502020204030204" pitchFamily="34" charset="0"/>
              </a:rPr>
              <a:t>consent form and test scores</a:t>
            </a:r>
            <a:r>
              <a:rPr lang="en-US" sz="1900"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April 15, 2020</a:t>
            </a:r>
          </a:p>
          <a:p>
            <a:pPr marL="114300" indent="0">
              <a:buNone/>
            </a:pPr>
            <a:r>
              <a:rPr lang="en-US" dirty="0" smtClean="0">
                <a:latin typeface="Calibri" panose="020F0502020204030204" pitchFamily="34" charset="0"/>
                <a:cs typeface="Calibri" panose="020F0502020204030204" pitchFamily="34" charset="0"/>
              </a:rPr>
              <a:t>Registration opens - ?</a:t>
            </a:r>
          </a:p>
          <a:p>
            <a:pPr marL="114300" indent="0">
              <a:buNone/>
            </a:pPr>
            <a:r>
              <a:rPr lang="en-US" dirty="0" smtClean="0">
                <a:latin typeface="Calibri" panose="020F0502020204030204" pitchFamily="34" charset="0"/>
                <a:cs typeface="Calibri" panose="020F0502020204030204" pitchFamily="34" charset="0"/>
              </a:rPr>
              <a:t>Registration Form submission deadline – April 15, 2020</a:t>
            </a:r>
          </a:p>
          <a:p>
            <a:pPr marL="114300" indent="0" algn="ctr">
              <a:buNone/>
            </a:pPr>
            <a:r>
              <a:rPr lang="en-US" sz="1900" i="1" dirty="0" smtClean="0">
                <a:solidFill>
                  <a:srgbClr val="FF0000"/>
                </a:solidFill>
                <a:latin typeface="Calibri" panose="020F0502020204030204" pitchFamily="34" charset="0"/>
                <a:cs typeface="Calibri" panose="020F0502020204030204" pitchFamily="34" charset="0"/>
              </a:rPr>
              <a:t>If you are planning to register for summer 2020 courses, you will want to schedule an appointment to meet with your school counselor to select courses once the schedule is available.</a:t>
            </a:r>
          </a:p>
          <a:p>
            <a:pPr marL="114300" indent="0">
              <a:buNone/>
            </a:pPr>
            <a:endParaRPr lang="en-US" dirty="0">
              <a:latin typeface="Calibri" panose="020F0502020204030204" pitchFamily="34" charset="0"/>
              <a:cs typeface="Calibri" panose="020F0502020204030204" pitchFamily="34" charset="0"/>
            </a:endParaRPr>
          </a:p>
          <a:p>
            <a:pPr marL="114300" indent="0">
              <a:buNone/>
            </a:pPr>
            <a:r>
              <a:rPr lang="en-US" b="1" dirty="0" smtClean="0">
                <a:latin typeface="Calibri" panose="020F0502020204030204" pitchFamily="34" charset="0"/>
                <a:cs typeface="Calibri" panose="020F0502020204030204" pitchFamily="34" charset="0"/>
              </a:rPr>
              <a:t>Fall 2020</a:t>
            </a:r>
          </a:p>
          <a:p>
            <a:pPr marL="114300" indent="0">
              <a:buNone/>
            </a:pPr>
            <a:r>
              <a:rPr lang="en-US" dirty="0" smtClean="0">
                <a:latin typeface="Calibri" panose="020F0502020204030204" pitchFamily="34" charset="0"/>
                <a:cs typeface="Calibri" panose="020F0502020204030204" pitchFamily="34" charset="0"/>
              </a:rPr>
              <a:t>Online application opens - Feb. 3, 2020</a:t>
            </a:r>
          </a:p>
          <a:p>
            <a:pPr marL="114300" indent="0">
              <a:buNone/>
            </a:pPr>
            <a:r>
              <a:rPr lang="en-US" dirty="0">
                <a:latin typeface="Calibri" panose="020F0502020204030204" pitchFamily="34" charset="0"/>
                <a:cs typeface="Calibri" panose="020F0502020204030204" pitchFamily="34" charset="0"/>
              </a:rPr>
              <a:t>Application submission deadline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Summer 2020</a:t>
            </a:r>
          </a:p>
          <a:p>
            <a:pPr marL="114300" indent="0">
              <a:buNone/>
            </a:pPr>
            <a:r>
              <a:rPr lang="en-US" dirty="0" smtClean="0">
                <a:latin typeface="Calibri" panose="020F0502020204030204" pitchFamily="34" charset="0"/>
                <a:cs typeface="Calibri" panose="020F0502020204030204" pitchFamily="34" charset="0"/>
              </a:rPr>
              <a:t>Registration </a:t>
            </a:r>
            <a:r>
              <a:rPr lang="en-US" dirty="0">
                <a:latin typeface="Calibri" panose="020F0502020204030204" pitchFamily="34" charset="0"/>
                <a:cs typeface="Calibri" panose="020F0502020204030204" pitchFamily="34" charset="0"/>
              </a:rPr>
              <a:t>opens </a:t>
            </a:r>
            <a:r>
              <a:rPr lang="en-US" dirty="0" smtClean="0">
                <a:latin typeface="Calibri" panose="020F0502020204030204" pitchFamily="34" charset="0"/>
                <a:cs typeface="Calibri" panose="020F0502020204030204" pitchFamily="34" charset="0"/>
              </a:rPr>
              <a:t>– May 2020</a:t>
            </a:r>
            <a:endParaRPr lang="en-US" dirty="0">
              <a:latin typeface="Calibri" panose="020F0502020204030204" pitchFamily="34" charset="0"/>
              <a:cs typeface="Calibri" panose="020F0502020204030204" pitchFamily="34" charset="0"/>
            </a:endParaRPr>
          </a:p>
          <a:p>
            <a:pPr marL="114300" indent="0">
              <a:buNone/>
            </a:pPr>
            <a:r>
              <a:rPr lang="en-US" dirty="0">
                <a:latin typeface="Calibri" panose="020F0502020204030204" pitchFamily="34" charset="0"/>
                <a:cs typeface="Calibri" panose="020F0502020204030204" pitchFamily="34" charset="0"/>
              </a:rPr>
              <a:t>Registration form submission deadline – </a:t>
            </a:r>
            <a:r>
              <a:rPr lang="en-US" dirty="0" smtClean="0">
                <a:latin typeface="Calibri" panose="020F0502020204030204" pitchFamily="34" charset="0"/>
                <a:cs typeface="Calibri" panose="020F0502020204030204" pitchFamily="34" charset="0"/>
              </a:rPr>
              <a:t>Summer 2020</a:t>
            </a:r>
            <a:endParaRPr lang="en-US" dirty="0">
              <a:latin typeface="Calibri" panose="020F0502020204030204" pitchFamily="34" charset="0"/>
              <a:cs typeface="Calibri" panose="020F0502020204030204" pitchFamily="34" charset="0"/>
            </a:endParaRPr>
          </a:p>
          <a:p>
            <a:pPr marL="114300" indent="0">
              <a:buNone/>
            </a:pPr>
            <a:endParaRPr lang="en-US" dirty="0" smtClean="0">
              <a:latin typeface="Calibri" panose="020F0502020204030204" pitchFamily="34" charset="0"/>
              <a:cs typeface="Calibri" panose="020F0502020204030204" pitchFamily="34" charset="0"/>
            </a:endParaRPr>
          </a:p>
          <a:p>
            <a:pPr marL="114300" indent="0">
              <a:buNone/>
            </a:pPr>
            <a:endParaRPr lang="en-US" dirty="0"/>
          </a:p>
          <a:p>
            <a:pPr marL="114300" indent="0">
              <a:buNone/>
            </a:pPr>
            <a:endParaRPr lang="en-US" dirty="0" smtClean="0"/>
          </a:p>
          <a:p>
            <a:pPr marL="114300" indent="0">
              <a:buNone/>
            </a:pPr>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12</a:t>
            </a:fld>
            <a:endParaRPr lang="en-US" dirty="0"/>
          </a:p>
        </p:txBody>
      </p:sp>
    </p:spTree>
    <p:extLst>
      <p:ext uri="{BB962C8B-B14F-4D97-AF65-F5344CB8AC3E}">
        <p14:creationId xmlns:p14="http://schemas.microsoft.com/office/powerpoint/2010/main" val="388203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pPr algn="ctr"/>
            <a:r>
              <a:rPr lang="en-US" sz="4400" b="1" dirty="0" smtClean="0">
                <a:latin typeface="Calibri" panose="020F0502020204030204" pitchFamily="34" charset="0"/>
                <a:cs typeface="Calibri" panose="020F0502020204030204" pitchFamily="34" charset="0"/>
              </a:rPr>
              <a:t>Dates/Deadlines</a:t>
            </a:r>
            <a:endParaRPr lang="en-US" sz="4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62067" y="1143000"/>
            <a:ext cx="8229600" cy="1524000"/>
          </a:xfrm>
        </p:spPr>
        <p:txBody>
          <a:bodyPr/>
          <a:lstStyle/>
          <a:p>
            <a:pPr marL="411480" lvl="1" indent="0">
              <a:buNone/>
            </a:pPr>
            <a:r>
              <a:rPr lang="en-US" dirty="0" smtClean="0">
                <a:latin typeface="Calibri" panose="020F0502020204030204" pitchFamily="34" charset="0"/>
                <a:cs typeface="Calibri" panose="020F0502020204030204" pitchFamily="34" charset="0"/>
              </a:rPr>
              <a:t>Make </a:t>
            </a:r>
            <a:r>
              <a:rPr lang="en-US" dirty="0">
                <a:latin typeface="Calibri" panose="020F0502020204030204" pitchFamily="34" charset="0"/>
                <a:cs typeface="Calibri" panose="020F0502020204030204" pitchFamily="34" charset="0"/>
              </a:rPr>
              <a:t>sure you are aware of the College’s calendar dates. It is your responsibility to know when classes begin and end as well as other dates such a drop/add and withdrawal</a:t>
            </a:r>
            <a:r>
              <a:rPr lang="en-US" dirty="0" smtClean="0">
                <a:latin typeface="Calibri" panose="020F0502020204030204" pitchFamily="34" charset="0"/>
                <a:cs typeface="Calibri" panose="020F0502020204030204" pitchFamily="34" charset="0"/>
              </a:rPr>
              <a:t>. </a:t>
            </a:r>
          </a:p>
          <a:p>
            <a:pPr marL="114300" indent="0" algn="ctr">
              <a:buNone/>
            </a:pPr>
            <a:r>
              <a:rPr lang="en-US" sz="2000" dirty="0">
                <a:latin typeface="Calibri" panose="020F0502020204030204" pitchFamily="34" charset="0"/>
                <a:cs typeface="Calibri" panose="020F0502020204030204" pitchFamily="34" charset="0"/>
                <a:hlinkClick r:id="rId2"/>
              </a:rPr>
              <a:t>http://</a:t>
            </a:r>
            <a:r>
              <a:rPr lang="en-US" sz="2000" dirty="0" smtClean="0">
                <a:latin typeface="Calibri" panose="020F0502020204030204" pitchFamily="34" charset="0"/>
                <a:cs typeface="Calibri" panose="020F0502020204030204" pitchFamily="34" charset="0"/>
                <a:hlinkClick r:id="rId2"/>
              </a:rPr>
              <a:t>www.sjrstate.edu/pdfs/2019_2020_DE_Dates_Deadlines.pdf</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41AE8C9-DDA5-4C31-9D75-79FC2E63CA78}" type="slidenum">
              <a:rPr lang="en-US" smtClean="0"/>
              <a:t>13</a:t>
            </a:fld>
            <a:endParaRPr lang="en-US" dirty="0"/>
          </a:p>
        </p:txBody>
      </p:sp>
      <p:pic>
        <p:nvPicPr>
          <p:cNvPr id="5" name="Picture 4"/>
          <p:cNvPicPr>
            <a:picLocks noChangeAspect="1"/>
          </p:cNvPicPr>
          <p:nvPr/>
        </p:nvPicPr>
        <p:blipFill>
          <a:blip r:embed="rId3"/>
          <a:stretch>
            <a:fillRect/>
          </a:stretch>
        </p:blipFill>
        <p:spPr>
          <a:xfrm>
            <a:off x="167101" y="2971800"/>
            <a:ext cx="8294515" cy="2743200"/>
          </a:xfrm>
          <a:prstGeom prst="rect">
            <a:avLst/>
          </a:prstGeom>
        </p:spPr>
      </p:pic>
    </p:spTree>
    <p:extLst>
      <p:ext uri="{BB962C8B-B14F-4D97-AF65-F5344CB8AC3E}">
        <p14:creationId xmlns:p14="http://schemas.microsoft.com/office/powerpoint/2010/main" val="391328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6096000"/>
          </a:xfrm>
        </p:spPr>
        <p:txBody>
          <a:bodyPr>
            <a:noAutofit/>
          </a:bodyPr>
          <a:lstStyle/>
          <a:p>
            <a:pPr marL="114300" indent="0">
              <a:buNone/>
            </a:pPr>
            <a:r>
              <a:rPr lang="en-US" sz="2400" b="1" dirty="0" smtClean="0">
                <a:solidFill>
                  <a:srgbClr val="92D050"/>
                </a:solidFill>
                <a:latin typeface="Calibri" panose="020F0502020204030204" pitchFamily="34" charset="0"/>
                <a:cs typeface="Calibri" panose="020F0502020204030204" pitchFamily="34" charset="0"/>
              </a:rPr>
              <a:t>Add/Drop</a:t>
            </a:r>
          </a:p>
          <a:p>
            <a:r>
              <a:rPr lang="en-US" sz="1800" dirty="0" smtClean="0">
                <a:latin typeface="Calibri" panose="020F0502020204030204" pitchFamily="34" charset="0"/>
                <a:cs typeface="Calibri" panose="020F0502020204030204" pitchFamily="34" charset="0"/>
              </a:rPr>
              <a:t>Student removes self before drop </a:t>
            </a:r>
            <a:r>
              <a:rPr lang="en-US" sz="1800" dirty="0">
                <a:latin typeface="Calibri" panose="020F0502020204030204" pitchFamily="34" charset="0"/>
                <a:cs typeface="Calibri" panose="020F0502020204030204" pitchFamily="34" charset="0"/>
              </a:rPr>
              <a:t>d</a:t>
            </a:r>
            <a:r>
              <a:rPr lang="en-US" sz="1800" dirty="0" smtClean="0">
                <a:latin typeface="Calibri" panose="020F0502020204030204" pitchFamily="34" charset="0"/>
                <a:cs typeface="Calibri" panose="020F0502020204030204" pitchFamily="34" charset="0"/>
              </a:rPr>
              <a:t>eadline, which is usually the 1</a:t>
            </a:r>
            <a:r>
              <a:rPr lang="en-US" sz="1800" baseline="30000" dirty="0" smtClean="0">
                <a:latin typeface="Calibri" panose="020F0502020204030204" pitchFamily="34" charset="0"/>
                <a:cs typeface="Calibri" panose="020F0502020204030204" pitchFamily="34" charset="0"/>
              </a:rPr>
              <a:t>st</a:t>
            </a:r>
            <a:r>
              <a:rPr lang="en-US" sz="1800" dirty="0" smtClean="0">
                <a:latin typeface="Calibri" panose="020F0502020204030204" pitchFamily="34" charset="0"/>
                <a:cs typeface="Calibri" panose="020F0502020204030204" pitchFamily="34" charset="0"/>
              </a:rPr>
              <a:t> week.</a:t>
            </a:r>
          </a:p>
          <a:p>
            <a:r>
              <a:rPr lang="en-US" sz="1800" dirty="0" smtClean="0">
                <a:latin typeface="Calibri" panose="020F0502020204030204" pitchFamily="34" charset="0"/>
                <a:cs typeface="Calibri" panose="020F0502020204030204" pitchFamily="34" charset="0"/>
              </a:rPr>
              <a:t>Course is not on the transcript.</a:t>
            </a:r>
          </a:p>
          <a:p>
            <a:r>
              <a:rPr lang="en-US" sz="1800" dirty="0" smtClean="0">
                <a:latin typeface="Calibri" panose="020F0502020204030204" pitchFamily="34" charset="0"/>
                <a:cs typeface="Calibri" panose="020F0502020204030204" pitchFamily="34" charset="0"/>
              </a:rPr>
              <a:t>No grade designated.</a:t>
            </a:r>
          </a:p>
          <a:p>
            <a:r>
              <a:rPr lang="en-US" sz="1800" dirty="0" smtClean="0">
                <a:latin typeface="Calibri" panose="020F0502020204030204" pitchFamily="34" charset="0"/>
                <a:cs typeface="Calibri" panose="020F0502020204030204" pitchFamily="34" charset="0"/>
              </a:rPr>
              <a:t>Not counted as an attempt.</a:t>
            </a:r>
          </a:p>
          <a:p>
            <a:pPr marL="114300" indent="0">
              <a:buNone/>
            </a:pPr>
            <a:endParaRPr lang="en-US" sz="1800" dirty="0">
              <a:latin typeface="Calibri" panose="020F0502020204030204" pitchFamily="34" charset="0"/>
              <a:cs typeface="Calibri" panose="020F0502020204030204" pitchFamily="34" charset="0"/>
            </a:endParaRPr>
          </a:p>
          <a:p>
            <a:pPr marL="114300" indent="0">
              <a:buNone/>
            </a:pPr>
            <a:r>
              <a:rPr lang="en-US" sz="2400" b="1" dirty="0" smtClean="0">
                <a:solidFill>
                  <a:srgbClr val="92D050"/>
                </a:solidFill>
                <a:latin typeface="Calibri" panose="020F0502020204030204" pitchFamily="34" charset="0"/>
                <a:cs typeface="Calibri" panose="020F0502020204030204" pitchFamily="34" charset="0"/>
              </a:rPr>
              <a:t>Withdrawal</a:t>
            </a:r>
          </a:p>
          <a:p>
            <a:r>
              <a:rPr lang="en-US" sz="1800" dirty="0" smtClean="0">
                <a:latin typeface="Calibri" panose="020F0502020204030204" pitchFamily="34" charset="0"/>
                <a:cs typeface="Calibri" panose="020F0502020204030204" pitchFamily="34" charset="0"/>
              </a:rPr>
              <a:t>Student removes self after drop </a:t>
            </a:r>
            <a:r>
              <a:rPr lang="en-US" sz="1800" dirty="0">
                <a:latin typeface="Calibri" panose="020F0502020204030204" pitchFamily="34" charset="0"/>
                <a:cs typeface="Calibri" panose="020F0502020204030204" pitchFamily="34" charset="0"/>
              </a:rPr>
              <a:t>d</a:t>
            </a:r>
            <a:r>
              <a:rPr lang="en-US" sz="1800" dirty="0" smtClean="0">
                <a:latin typeface="Calibri" panose="020F0502020204030204" pitchFamily="34" charset="0"/>
                <a:cs typeface="Calibri" panose="020F0502020204030204" pitchFamily="34" charset="0"/>
              </a:rPr>
              <a:t>eadline.</a:t>
            </a:r>
          </a:p>
          <a:p>
            <a:r>
              <a:rPr lang="en-US" sz="1800" dirty="0" smtClean="0">
                <a:latin typeface="Calibri" panose="020F0502020204030204" pitchFamily="34" charset="0"/>
                <a:cs typeface="Calibri" panose="020F0502020204030204" pitchFamily="34" charset="0"/>
              </a:rPr>
              <a:t>Course is listed on the transcript.</a:t>
            </a:r>
          </a:p>
          <a:p>
            <a:r>
              <a:rPr lang="en-US" sz="1800" dirty="0" smtClean="0">
                <a:latin typeface="Calibri" panose="020F0502020204030204" pitchFamily="34" charset="0"/>
                <a:cs typeface="Calibri" panose="020F0502020204030204" pitchFamily="34" charset="0"/>
              </a:rPr>
              <a:t>Grade of “W” is recorded.</a:t>
            </a:r>
          </a:p>
          <a:p>
            <a:r>
              <a:rPr lang="en-US" sz="1800" dirty="0" smtClean="0">
                <a:latin typeface="Calibri" panose="020F0502020204030204" pitchFamily="34" charset="0"/>
                <a:cs typeface="Calibri" panose="020F0502020204030204" pitchFamily="34" charset="0"/>
              </a:rPr>
              <a:t>Counted as an attempt.</a:t>
            </a:r>
          </a:p>
          <a:p>
            <a:r>
              <a:rPr lang="en-US" sz="1800" dirty="0" smtClean="0">
                <a:latin typeface="Calibri" panose="020F0502020204030204" pitchFamily="34" charset="0"/>
                <a:cs typeface="Calibri" panose="020F0502020204030204" pitchFamily="34" charset="0"/>
              </a:rPr>
              <a:t>Submits withdrawal form by the published deadline.</a:t>
            </a:r>
          </a:p>
          <a:p>
            <a:endParaRPr lang="en-US" sz="1800" dirty="0">
              <a:latin typeface="Calibri" panose="020F0502020204030204" pitchFamily="34" charset="0"/>
              <a:cs typeface="Calibri" panose="020F0502020204030204" pitchFamily="34" charset="0"/>
            </a:endParaRPr>
          </a:p>
          <a:p>
            <a:pPr marL="114300" indent="0" algn="ctr">
              <a:buNone/>
            </a:pPr>
            <a:r>
              <a:rPr lang="en-US" sz="1800" i="1" dirty="0" smtClean="0">
                <a:latin typeface="Calibri" panose="020F0502020204030204" pitchFamily="34" charset="0"/>
                <a:cs typeface="Calibri" panose="020F0502020204030204" pitchFamily="34" charset="0"/>
              </a:rPr>
              <a:t>Please find this information by viewing the College’s Academic Calendar. All of this information can be found by logging-in to your student account or by finding it on our webpage.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1AE8C9-DDA5-4C31-9D75-79FC2E63CA78}"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7896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531788" cy="4876800"/>
          </a:xfrm>
        </p:spPr>
        <p:txBody>
          <a:bodyPr>
            <a:noAutofit/>
          </a:bodyPr>
          <a:lstStyle/>
          <a:p>
            <a:r>
              <a:rPr lang="en-US" sz="2000" dirty="0" smtClean="0">
                <a:latin typeface="Calibri" panose="020F0502020204030204" pitchFamily="34" charset="0"/>
                <a:cs typeface="Calibri" panose="020F0502020204030204" pitchFamily="34" charset="0"/>
              </a:rPr>
              <a:t>Students will register for classes by viewing course availability on our website and completing the appropriate paperwork at the high school.</a:t>
            </a:r>
          </a:p>
          <a:p>
            <a:pPr marL="114300" indent="0">
              <a:buNone/>
            </a:pPr>
            <a:r>
              <a:rPr lang="en-US" sz="2000" dirty="0" smtClean="0">
                <a:latin typeface="Calibri" panose="020F0502020204030204" pitchFamily="34" charset="0"/>
                <a:cs typeface="Calibri" panose="020F0502020204030204" pitchFamily="34" charset="0"/>
              </a:rPr>
              <a:t> </a:t>
            </a:r>
          </a:p>
          <a:p>
            <a:r>
              <a:rPr lang="en-US" sz="2000" dirty="0" smtClean="0">
                <a:latin typeface="Calibri" panose="020F0502020204030204" pitchFamily="34" charset="0"/>
                <a:cs typeface="Calibri" panose="020F0502020204030204" pitchFamily="34" charset="0"/>
              </a:rPr>
              <a:t>After selecting courses, please do not assume you are automatically placed in the course. A class that appears to have seats available may be full by the time a student’s registration is processed.</a:t>
            </a:r>
          </a:p>
          <a:p>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Students must monitor their schedules to make sure they are placed in the appropriate classes.</a:t>
            </a:r>
          </a:p>
          <a:p>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Any issues will be emailed directly to their SJRState student email account. The student will then work with the high school to correct those issues.</a:t>
            </a:r>
          </a:p>
          <a:p>
            <a:pPr marL="114300" indent="0">
              <a:buNone/>
            </a:pPr>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It is the student’s </a:t>
            </a:r>
            <a:r>
              <a:rPr lang="en-US" sz="2000" dirty="0">
                <a:latin typeface="Calibri" panose="020F0502020204030204" pitchFamily="34" charset="0"/>
                <a:cs typeface="Calibri" panose="020F0502020204030204" pitchFamily="34" charset="0"/>
              </a:rPr>
              <a:t>responsibility to know </a:t>
            </a:r>
            <a:r>
              <a:rPr lang="en-US" sz="2000" dirty="0" smtClean="0">
                <a:latin typeface="Calibri" panose="020F0502020204030204" pitchFamily="34" charset="0"/>
                <a:cs typeface="Calibri" panose="020F0502020204030204" pitchFamily="34" charset="0"/>
              </a:rPr>
              <a:t>their class schedule.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1AE8C9-DDA5-4C31-9D75-79FC2E63CA78}"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extBox 1"/>
          <p:cNvSpPr txBox="1"/>
          <p:nvPr/>
        </p:nvSpPr>
        <p:spPr>
          <a:xfrm>
            <a:off x="1981200" y="228600"/>
            <a:ext cx="4953000" cy="646331"/>
          </a:xfrm>
          <a:prstGeom prst="rect">
            <a:avLst/>
          </a:prstGeom>
          <a:noFill/>
        </p:spPr>
        <p:txBody>
          <a:bodyPr wrap="square" rtlCol="0">
            <a:spAutoFit/>
          </a:bodyPr>
          <a:lstStyle/>
          <a:p>
            <a:pPr algn="ctr"/>
            <a:r>
              <a:rPr lang="en-US" sz="3600" b="1" dirty="0">
                <a:solidFill>
                  <a:schemeClr val="tx2"/>
                </a:solidFill>
                <a:latin typeface="Calibri" panose="020F0502020204030204" pitchFamily="34" charset="0"/>
                <a:cs typeface="Calibri" panose="020F0502020204030204" pitchFamily="34" charset="0"/>
              </a:rPr>
              <a:t>Registration </a:t>
            </a:r>
            <a:r>
              <a:rPr lang="en-US" sz="3600" b="1" dirty="0" smtClean="0">
                <a:solidFill>
                  <a:schemeClr val="tx2"/>
                </a:solidFill>
                <a:latin typeface="Calibri" panose="020F0502020204030204" pitchFamily="34" charset="0"/>
                <a:cs typeface="Calibri" panose="020F0502020204030204" pitchFamily="34" charset="0"/>
              </a:rPr>
              <a:t>Issues</a:t>
            </a:r>
            <a:endParaRPr lang="en-US" sz="36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723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1AE8C9-DDA5-4C31-9D75-79FC2E63CA78}" type="slidenum">
              <a:rPr lang="en-US" smtClean="0"/>
              <a:t>16</a:t>
            </a:fld>
            <a:endParaRPr lang="en-US" dirty="0"/>
          </a:p>
        </p:txBody>
      </p:sp>
      <p:sp>
        <p:nvSpPr>
          <p:cNvPr id="3" name="Title 2"/>
          <p:cNvSpPr>
            <a:spLocks noGrp="1"/>
          </p:cNvSpPr>
          <p:nvPr>
            <p:ph type="title"/>
          </p:nvPr>
        </p:nvSpPr>
        <p:spPr>
          <a:xfrm>
            <a:off x="295469" y="0"/>
            <a:ext cx="7620000" cy="914400"/>
          </a:xfrm>
        </p:spPr>
        <p:txBody>
          <a:bodyPr/>
          <a:lstStyle/>
          <a:p>
            <a:pPr algn="ctr"/>
            <a:r>
              <a:rPr lang="en-US" sz="4000" b="1" dirty="0" smtClean="0">
                <a:latin typeface="Calibri" panose="020F0502020204030204" pitchFamily="34" charset="0"/>
                <a:cs typeface="Calibri" panose="020F0502020204030204" pitchFamily="34" charset="0"/>
              </a:rPr>
              <a:t>Student Disability Services</a:t>
            </a:r>
            <a:endParaRPr lang="en-US" sz="4000" b="1" dirty="0">
              <a:latin typeface="Calibri" panose="020F0502020204030204" pitchFamily="34" charset="0"/>
              <a:cs typeface="Calibri" panose="020F0502020204030204" pitchFamily="34" charset="0"/>
            </a:endParaRPr>
          </a:p>
        </p:txBody>
      </p:sp>
      <p:sp>
        <p:nvSpPr>
          <p:cNvPr id="2" name="Rectangle 1"/>
          <p:cNvSpPr/>
          <p:nvPr/>
        </p:nvSpPr>
        <p:spPr>
          <a:xfrm>
            <a:off x="152400" y="1143000"/>
            <a:ext cx="8229600" cy="4031873"/>
          </a:xfrm>
          <a:prstGeom prst="rect">
            <a:avLst/>
          </a:prstGeom>
        </p:spPr>
        <p:txBody>
          <a:bodyPr wrap="square">
            <a:spAutoFit/>
          </a:bodyPr>
          <a:lstStyle/>
          <a:p>
            <a:pPr marL="342900" indent="-342900">
              <a:buClr>
                <a:schemeClr val="accent1"/>
              </a:buClr>
              <a:buFont typeface="Arial" panose="020B0604020202020204" pitchFamily="34" charset="0"/>
              <a:buChar char="•"/>
            </a:pPr>
            <a:r>
              <a:rPr lang="en-US" sz="2000" dirty="0">
                <a:latin typeface="Calibri" panose="020F0502020204030204" pitchFamily="34" charset="0"/>
                <a:cs typeface="Calibri" panose="020F0502020204030204" pitchFamily="34" charset="0"/>
              </a:rPr>
              <a:t>Accommodations can be provided with documentation, and the student will work with </a:t>
            </a:r>
            <a:r>
              <a:rPr lang="en-US" sz="2000" dirty="0" smtClean="0">
                <a:latin typeface="Calibri" panose="020F0502020204030204" pitchFamily="34" charset="0"/>
                <a:cs typeface="Calibri" panose="020F0502020204030204" pitchFamily="34" charset="0"/>
              </a:rPr>
              <a:t>the SJR </a:t>
            </a:r>
            <a:r>
              <a:rPr lang="en-US" sz="2000" dirty="0">
                <a:latin typeface="Calibri" panose="020F0502020204030204" pitchFamily="34" charset="0"/>
                <a:cs typeface="Calibri" panose="020F0502020204030204" pitchFamily="34" charset="0"/>
              </a:rPr>
              <a:t>State Disabilities Services to determine what documentation is </a:t>
            </a:r>
            <a:r>
              <a:rPr lang="en-US" sz="2000" dirty="0" smtClean="0">
                <a:latin typeface="Calibri" panose="020F0502020204030204" pitchFamily="34" charset="0"/>
                <a:cs typeface="Calibri" panose="020F0502020204030204" pitchFamily="34" charset="0"/>
              </a:rPr>
              <a:t>needed.</a:t>
            </a:r>
          </a:p>
          <a:p>
            <a:pPr>
              <a:buClr>
                <a:schemeClr val="accent1"/>
              </a:buClr>
            </a:pPr>
            <a:endParaRPr lang="en-US" sz="2000" dirty="0" smtClean="0">
              <a:latin typeface="Calibri" panose="020F0502020204030204" pitchFamily="34" charset="0"/>
              <a:cs typeface="Calibri" panose="020F0502020204030204" pitchFamily="34" charset="0"/>
            </a:endParaRPr>
          </a:p>
          <a:p>
            <a:pPr marL="342900" indent="-342900">
              <a:buClr>
                <a:schemeClr val="accent1"/>
              </a:buClr>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If </a:t>
            </a:r>
            <a:r>
              <a:rPr lang="en-US" sz="2000" dirty="0">
                <a:latin typeface="Calibri" panose="020F0502020204030204" pitchFamily="34" charset="0"/>
                <a:cs typeface="Calibri" panose="020F0502020204030204" pitchFamily="34" charset="0"/>
              </a:rPr>
              <a:t>you currently receive accommodations for a disability filed at your high school, please be sure to file it with SJR State College by calling 904-808-7402, Academic Advising on our St. Augustine Campus.</a:t>
            </a:r>
          </a:p>
          <a:p>
            <a:pPr marL="425196" indent="-342900">
              <a:buClr>
                <a:schemeClr val="accent1"/>
              </a:buCl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Clr>
                <a:schemeClr val="accent1"/>
              </a:buClr>
              <a:buFont typeface="Arial" panose="020B0604020202020204" pitchFamily="34" charset="0"/>
              <a:buChar char="•"/>
            </a:pPr>
            <a:r>
              <a:rPr lang="en-US" sz="2000" dirty="0">
                <a:latin typeface="Calibri" panose="020F0502020204030204" pitchFamily="34" charset="0"/>
                <a:cs typeface="Calibri" panose="020F0502020204030204" pitchFamily="34" charset="0"/>
              </a:rPr>
              <a:t>The accommodations process should begin as soon as possible, in order for the student to receive accommodations in a timely manner</a:t>
            </a:r>
            <a:r>
              <a:rPr lang="en-US" sz="2000" dirty="0" smtClean="0">
                <a:latin typeface="Calibri" panose="020F0502020204030204" pitchFamily="34" charset="0"/>
                <a:cs typeface="Calibri" panose="020F0502020204030204" pitchFamily="34" charset="0"/>
              </a:rPr>
              <a:t>. It is the student’s responsibility to provide documentation to SJR, not the high school’s.</a:t>
            </a:r>
            <a:endParaRPr lang="en-US" sz="2000" dirty="0">
              <a:latin typeface="Calibri" panose="020F0502020204030204" pitchFamily="34" charset="0"/>
              <a:cs typeface="Calibri" panose="020F0502020204030204" pitchFamily="34" charset="0"/>
            </a:endParaRPr>
          </a:p>
          <a:p>
            <a:pPr>
              <a:buClr>
                <a:srgbClr val="92D050"/>
              </a:buClr>
            </a:pPr>
            <a:endParaRPr lang="en-US" sz="1600" dirty="0">
              <a:effectLst/>
              <a:latin typeface="Arial" panose="020B0604020202020204" pitchFamily="34" charset="0"/>
            </a:endParaRPr>
          </a:p>
        </p:txBody>
      </p:sp>
    </p:spTree>
    <p:extLst>
      <p:ext uri="{BB962C8B-B14F-4D97-AF65-F5344CB8AC3E}">
        <p14:creationId xmlns:p14="http://schemas.microsoft.com/office/powerpoint/2010/main" val="1507771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1AE8C9-DDA5-4C31-9D75-79FC2E63CA78}"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2"/>
          <p:cNvSpPr>
            <a:spLocks noGrp="1"/>
          </p:cNvSpPr>
          <p:nvPr>
            <p:ph type="title"/>
          </p:nvPr>
        </p:nvSpPr>
        <p:spPr>
          <a:xfrm>
            <a:off x="295469" y="0"/>
            <a:ext cx="7620000" cy="609600"/>
          </a:xfrm>
        </p:spPr>
        <p:txBody>
          <a:bodyPr/>
          <a:lstStyle/>
          <a:p>
            <a:pPr algn="ctr"/>
            <a:r>
              <a:rPr lang="en-US" sz="3600" b="1" dirty="0" smtClean="0">
                <a:latin typeface="Calibri" panose="020F0502020204030204" pitchFamily="34" charset="0"/>
                <a:cs typeface="Calibri" panose="020F0502020204030204" pitchFamily="34" charset="0"/>
              </a:rPr>
              <a:t>Importance of Accurate Records</a:t>
            </a:r>
            <a:endParaRPr lang="en-US" sz="3600" b="1" dirty="0">
              <a:latin typeface="Calibri" panose="020F0502020204030204" pitchFamily="34" charset="0"/>
              <a:cs typeface="Calibri" panose="020F0502020204030204" pitchFamily="34" charset="0"/>
            </a:endParaRPr>
          </a:p>
        </p:txBody>
      </p:sp>
      <p:sp>
        <p:nvSpPr>
          <p:cNvPr id="2" name="Rectangle 1"/>
          <p:cNvSpPr/>
          <p:nvPr/>
        </p:nvSpPr>
        <p:spPr>
          <a:xfrm>
            <a:off x="219268" y="838200"/>
            <a:ext cx="8086531"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College </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records </a:t>
            </a: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are separate from your high school </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records.</a:t>
            </a:r>
          </a:p>
          <a:p>
            <a:pPr marR="0" lvl="0" algn="l" defTabSz="914400" rtl="0" eaLnBrk="1" fontAlgn="auto" latinLnBrk="0" hangingPunct="1">
              <a:lnSpc>
                <a:spcPct val="100000"/>
              </a:lnSpc>
              <a:spcBef>
                <a:spcPts val="0"/>
              </a:spcBef>
              <a:spcAft>
                <a:spcPts val="0"/>
              </a:spcAft>
              <a:buClr>
                <a:srgbClr val="4F81BD"/>
              </a:buClr>
              <a:buSzTx/>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Correcting records takes time and will require additional documentation from you</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a:t>
            </a:r>
          </a:p>
          <a:p>
            <a:pPr marL="742950" marR="0" lvl="1" indent="-285750" algn="l" defTabSz="914400" rtl="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river’s </a:t>
            </a: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licenses, social security card, birth </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certificate</a:t>
            </a:r>
          </a:p>
          <a:p>
            <a:pPr marL="742950" marR="0" lvl="1" indent="-285750" algn="l" defTabSz="914400" rtl="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endParaRPr kumimoji="0" lang="en-US"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285750" lvl="0" indent="-285750">
              <a:buClr>
                <a:srgbClr val="4F81BD"/>
              </a:buClr>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If you request a transcript to be mailed to you, it will be returned to the College as undeliverable if you do not have the correct mailing address on file with SJR State.</a:t>
            </a:r>
          </a:p>
          <a:p>
            <a:pPr marL="285750" lvl="0" indent="-285750">
              <a:buFont typeface="Arial" panose="020B0604020202020204" pitchFamily="34" charset="0"/>
              <a:buChar char="•"/>
              <a:defRPr/>
            </a:pPr>
            <a:endParaRPr lang="en-US" dirty="0">
              <a:solidFill>
                <a:prstClr val="black"/>
              </a:solidFill>
              <a:latin typeface="Calibri" panose="020F0502020204030204" pitchFamily="34" charset="0"/>
              <a:cs typeface="Calibri" panose="020F0502020204030204" pitchFamily="34" charset="0"/>
            </a:endParaRPr>
          </a:p>
          <a:p>
            <a:pPr marL="285750" lvl="0" indent="-285750">
              <a:buClr>
                <a:srgbClr val="4F81BD"/>
              </a:buClr>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If your address is not updated, you will not receive your dual enrollment student schedule each term from the Dual Enrollment Office. In addition, you will not receive the dual enrollment reminder that has important dates and deadlines as well as textbook information.</a:t>
            </a:r>
          </a:p>
          <a:p>
            <a:pPr lvl="0">
              <a:buClr>
                <a:srgbClr val="4F81BD"/>
              </a:buClr>
              <a:defRPr/>
            </a:pPr>
            <a:endParaRPr lang="en-US" dirty="0">
              <a:solidFill>
                <a:prstClr val="black"/>
              </a:solidFill>
              <a:latin typeface="Calibri" panose="020F0502020204030204" pitchFamily="34" charset="0"/>
              <a:cs typeface="Calibri" panose="020F0502020204030204" pitchFamily="34" charset="0"/>
            </a:endParaRPr>
          </a:p>
          <a:p>
            <a:pPr marL="285750" lvl="0" indent="-285750">
              <a:buClr>
                <a:srgbClr val="4F81BD"/>
              </a:buClr>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If you do not have an updated phone number on file, then the College staff will be unable to reach you. The College staff will only be calling you if there is an issue such as a cancelled course, etc</a:t>
            </a:r>
            <a:r>
              <a:rPr lang="en-US" dirty="0" smtClean="0">
                <a:solidFill>
                  <a:prstClr val="black"/>
                </a:solidFill>
                <a:latin typeface="Calibri" panose="020F0502020204030204" pitchFamily="34" charset="0"/>
                <a:cs typeface="Calibri" panose="020F0502020204030204" pitchFamily="34" charset="0"/>
              </a:rPr>
              <a:t>.</a:t>
            </a:r>
            <a:endParaRPr lang="en-US"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3551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cs typeface="Calibri" panose="020F0502020204030204" pitchFamily="34" charset="0"/>
              </a:rPr>
              <a:t>Resources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00200"/>
            <a:ext cx="7620000" cy="3886200"/>
          </a:xfrm>
        </p:spPr>
        <p:txBody>
          <a:bodyPr/>
          <a:lstStyle/>
          <a:p>
            <a:pPr marL="114300" indent="0" algn="ctr">
              <a:buNone/>
            </a:pPr>
            <a:endParaRPr lang="en-US" sz="2400" dirty="0" smtClean="0">
              <a:latin typeface="Calibri" panose="020F0502020204030204" pitchFamily="34" charset="0"/>
              <a:cs typeface="Calibri" panose="020F0502020204030204" pitchFamily="34" charset="0"/>
              <a:hlinkClick r:id="rId2"/>
            </a:endParaRPr>
          </a:p>
          <a:p>
            <a:pPr marL="114300" indent="0" algn="ctr">
              <a:buNone/>
            </a:pPr>
            <a:r>
              <a:rPr lang="en-US" sz="2400" dirty="0">
                <a:latin typeface="Calibri" panose="020F0502020204030204" pitchFamily="34" charset="0"/>
                <a:cs typeface="Calibri" panose="020F0502020204030204" pitchFamily="34" charset="0"/>
                <a:hlinkClick r:id="rId2"/>
              </a:rPr>
              <a:t>https://www-sahs.stjohns.k12.fl.us/guidance/dual-enrollment</a:t>
            </a:r>
            <a:r>
              <a:rPr lang="en-US" sz="2400" dirty="0" smtClean="0">
                <a:latin typeface="Calibri" panose="020F0502020204030204" pitchFamily="34" charset="0"/>
                <a:cs typeface="Calibri" panose="020F0502020204030204" pitchFamily="34" charset="0"/>
                <a:hlinkClick r:id="rId2"/>
              </a:rPr>
              <a:t>/</a:t>
            </a:r>
          </a:p>
          <a:p>
            <a:pPr marL="114300" indent="0" algn="ctr">
              <a:buNone/>
            </a:pPr>
            <a:endParaRPr lang="en-US" sz="2400" dirty="0">
              <a:latin typeface="Calibri" panose="020F0502020204030204" pitchFamily="34" charset="0"/>
              <a:cs typeface="Calibri" panose="020F0502020204030204" pitchFamily="34" charset="0"/>
              <a:hlinkClick r:id="rId2"/>
            </a:endParaRPr>
          </a:p>
          <a:p>
            <a:pPr marL="114300" indent="0" algn="ctr">
              <a:buNone/>
            </a:pPr>
            <a:r>
              <a:rPr lang="en-US" sz="2400" dirty="0" smtClean="0">
                <a:latin typeface="Calibri" panose="020F0502020204030204" pitchFamily="34" charset="0"/>
                <a:cs typeface="Calibri" panose="020F0502020204030204" pitchFamily="34" charset="0"/>
                <a:hlinkClick r:id="rId2"/>
              </a:rPr>
              <a:t>http</a:t>
            </a:r>
            <a:r>
              <a:rPr lang="en-US" sz="2400" dirty="0">
                <a:latin typeface="Calibri" panose="020F0502020204030204" pitchFamily="34" charset="0"/>
                <a:cs typeface="Calibri" panose="020F0502020204030204" pitchFamily="34" charset="0"/>
                <a:hlinkClick r:id="rId2"/>
              </a:rPr>
              <a:t>://sjrstate.edu</a:t>
            </a:r>
            <a:r>
              <a:rPr lang="en-US" sz="2400" dirty="0" smtClean="0">
                <a:latin typeface="Calibri" panose="020F0502020204030204" pitchFamily="34" charset="0"/>
                <a:cs typeface="Calibri" panose="020F0502020204030204" pitchFamily="34" charset="0"/>
                <a:hlinkClick r:id="rId2"/>
              </a:rPr>
              <a:t>/</a:t>
            </a:r>
            <a:endParaRPr lang="en-US" sz="2400" dirty="0" smtClean="0">
              <a:latin typeface="Calibri" panose="020F0502020204030204" pitchFamily="34" charset="0"/>
              <a:cs typeface="Calibri" panose="020F0502020204030204" pitchFamily="34" charset="0"/>
            </a:endParaRPr>
          </a:p>
          <a:p>
            <a:pPr marL="114300" indent="0" algn="ctr">
              <a:buNone/>
            </a:pPr>
            <a:endParaRPr lang="en-US" sz="2400" dirty="0" smtClean="0">
              <a:latin typeface="Calibri" panose="020F0502020204030204" pitchFamily="34" charset="0"/>
              <a:cs typeface="Calibri" panose="020F0502020204030204" pitchFamily="34" charset="0"/>
              <a:hlinkClick r:id="rId3"/>
            </a:endParaRPr>
          </a:p>
          <a:p>
            <a:pPr marL="114300" indent="0" algn="ctr">
              <a:buNone/>
            </a:pPr>
            <a:r>
              <a:rPr lang="en-US" sz="2400" dirty="0" smtClean="0">
                <a:latin typeface="Calibri" panose="020F0502020204030204" pitchFamily="34" charset="0"/>
                <a:cs typeface="Calibri" panose="020F0502020204030204" pitchFamily="34" charset="0"/>
                <a:hlinkClick r:id="rId3"/>
              </a:rPr>
              <a:t>http</a:t>
            </a:r>
            <a:r>
              <a:rPr lang="en-US" sz="2400" dirty="0">
                <a:latin typeface="Calibri" panose="020F0502020204030204" pitchFamily="34" charset="0"/>
                <a:cs typeface="Calibri" panose="020F0502020204030204" pitchFamily="34" charset="0"/>
                <a:hlinkClick r:id="rId3"/>
              </a:rPr>
              <a:t>://</a:t>
            </a:r>
            <a:r>
              <a:rPr lang="en-US" sz="2400" dirty="0" smtClean="0">
                <a:latin typeface="Calibri" panose="020F0502020204030204" pitchFamily="34" charset="0"/>
                <a:cs typeface="Calibri" panose="020F0502020204030204" pitchFamily="34" charset="0"/>
                <a:hlinkClick r:id="rId3"/>
              </a:rPr>
              <a:t>www.sjrstate.edu/dual.html</a:t>
            </a:r>
            <a:endParaRPr lang="en-US" sz="24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D41AE8C9-DDA5-4C31-9D75-79FC2E63CA78}" type="slidenum">
              <a:rPr lang="en-US" smtClean="0"/>
              <a:t>18</a:t>
            </a:fld>
            <a:endParaRPr lang="en-US" dirty="0"/>
          </a:p>
        </p:txBody>
      </p:sp>
    </p:spTree>
    <p:extLst>
      <p:ext uri="{BB962C8B-B14F-4D97-AF65-F5344CB8AC3E}">
        <p14:creationId xmlns:p14="http://schemas.microsoft.com/office/powerpoint/2010/main" val="309862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96200" cy="4191000"/>
          </a:xfrm>
        </p:spPr>
        <p:txBody>
          <a:bodyPr/>
          <a:lstStyle/>
          <a:p>
            <a:pPr marL="114300" indent="0">
              <a:buNone/>
            </a:pPr>
            <a:endParaRPr lang="en-US" b="1" dirty="0" smtClean="0">
              <a:latin typeface="Calibri" panose="020F0502020204030204" pitchFamily="34" charset="0"/>
              <a:cs typeface="Calibri" panose="020F0502020204030204" pitchFamily="34" charset="0"/>
            </a:endParaRPr>
          </a:p>
          <a:p>
            <a:pPr marL="114300" indent="0" algn="ctr">
              <a:buNone/>
            </a:pPr>
            <a:r>
              <a:rPr lang="en-US" sz="4800" b="1" dirty="0">
                <a:solidFill>
                  <a:schemeClr val="tx2"/>
                </a:solidFill>
                <a:latin typeface="Calibri" panose="020F0502020204030204" pitchFamily="34" charset="0"/>
                <a:cs typeface="Calibri" panose="020F0502020204030204" pitchFamily="34" charset="0"/>
              </a:rPr>
              <a:t>Thank you for your time!</a:t>
            </a:r>
            <a:endParaRPr lang="en-US" sz="4600" b="1" spc="-100" dirty="0" smtClean="0">
              <a:solidFill>
                <a:schemeClr val="tx2"/>
              </a:solidFill>
              <a:latin typeface="Calibri" panose="020F0502020204030204" pitchFamily="34" charset="0"/>
              <a:ea typeface="+mj-ea"/>
              <a:cs typeface="Calibri" panose="020F0502020204030204" pitchFamily="34" charset="0"/>
            </a:endParaRPr>
          </a:p>
          <a:p>
            <a:pPr marL="114300" indent="0" algn="ctr">
              <a:buNone/>
            </a:pPr>
            <a:endParaRPr lang="en-US" sz="4600" b="1" spc="-100" dirty="0" smtClean="0">
              <a:solidFill>
                <a:schemeClr val="tx2"/>
              </a:solidFill>
              <a:latin typeface="Calibri" panose="020F0502020204030204" pitchFamily="34" charset="0"/>
              <a:ea typeface="+mj-ea"/>
              <a:cs typeface="Calibri" panose="020F0502020204030204" pitchFamily="34" charset="0"/>
            </a:endParaRPr>
          </a:p>
          <a:p>
            <a:pPr marL="114300" indent="0" algn="ctr">
              <a:buNone/>
            </a:pPr>
            <a:r>
              <a:rPr lang="en-US" sz="4600" b="1" spc="-100" dirty="0" smtClean="0">
                <a:solidFill>
                  <a:schemeClr val="tx2"/>
                </a:solidFill>
                <a:latin typeface="Calibri" panose="020F0502020204030204" pitchFamily="34" charset="0"/>
                <a:ea typeface="+mj-ea"/>
                <a:cs typeface="Calibri" panose="020F0502020204030204" pitchFamily="34" charset="0"/>
              </a:rPr>
              <a:t>Questions</a:t>
            </a:r>
            <a:r>
              <a:rPr lang="en-US" sz="4600" b="1" spc="-100" dirty="0">
                <a:solidFill>
                  <a:schemeClr val="tx2"/>
                </a:solidFill>
                <a:latin typeface="Calibri" panose="020F0502020204030204" pitchFamily="34" charset="0"/>
                <a:ea typeface="+mj-ea"/>
                <a:cs typeface="Calibri" panose="020F0502020204030204" pitchFamily="34" charset="0"/>
              </a:rPr>
              <a:t>?</a:t>
            </a:r>
          </a:p>
        </p:txBody>
      </p:sp>
      <p:sp>
        <p:nvSpPr>
          <p:cNvPr id="4" name="Slide Number Placeholder 3"/>
          <p:cNvSpPr>
            <a:spLocks noGrp="1"/>
          </p:cNvSpPr>
          <p:nvPr>
            <p:ph type="sldNum" sz="quarter" idx="12"/>
          </p:nvPr>
        </p:nvSpPr>
        <p:spPr/>
        <p:txBody>
          <a:bodyPr/>
          <a:lstStyle/>
          <a:p>
            <a:fld id="{D41AE8C9-DDA5-4C31-9D75-79FC2E63CA78}" type="slidenum">
              <a:rPr lang="en-US" smtClean="0"/>
              <a:t>19</a:t>
            </a:fld>
            <a:endParaRPr lang="en-US" dirty="0"/>
          </a:p>
        </p:txBody>
      </p:sp>
    </p:spTree>
    <p:extLst>
      <p:ext uri="{BB962C8B-B14F-4D97-AF65-F5344CB8AC3E}">
        <p14:creationId xmlns:p14="http://schemas.microsoft.com/office/powerpoint/2010/main" val="368282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94" y="228600"/>
            <a:ext cx="7772400" cy="762000"/>
          </a:xfrm>
        </p:spPr>
        <p:txBody>
          <a:bodyPr/>
          <a:lstStyle/>
          <a:p>
            <a:pPr algn="ctr"/>
            <a:r>
              <a:rPr lang="en-US" sz="3600" b="1" dirty="0" smtClean="0">
                <a:latin typeface="Calibri" panose="020F0502020204030204" pitchFamily="34" charset="0"/>
                <a:cs typeface="Calibri" panose="020F0502020204030204" pitchFamily="34" charset="0"/>
              </a:rPr>
              <a:t>SJR State Dual Enrollment Office</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3394" y="1023870"/>
            <a:ext cx="8001000" cy="4800600"/>
          </a:xfrm>
        </p:spPr>
        <p:txBody>
          <a:bodyPr>
            <a:normAutofit/>
          </a:bodyPr>
          <a:lstStyle/>
          <a:p>
            <a:pPr marL="114300" indent="0">
              <a:buNone/>
            </a:pPr>
            <a:endParaRPr lang="en-US" sz="2400" dirty="0" smtClean="0">
              <a:latin typeface="Calibri" panose="020F0502020204030204" pitchFamily="34" charset="0"/>
              <a:cs typeface="Calibri" panose="020F0502020204030204" pitchFamily="34" charset="0"/>
            </a:endParaRPr>
          </a:p>
          <a:p>
            <a:pPr lvl="1">
              <a:buClr>
                <a:schemeClr val="accent1"/>
              </a:buClr>
            </a:pPr>
            <a:r>
              <a:rPr lang="en-US" sz="2400" b="1" dirty="0" smtClean="0">
                <a:solidFill>
                  <a:srgbClr val="92D050"/>
                </a:solidFill>
                <a:latin typeface="Calibri" panose="020F0502020204030204" pitchFamily="34" charset="0"/>
                <a:cs typeface="Calibri" panose="020F0502020204030204" pitchFamily="34" charset="0"/>
              </a:rPr>
              <a:t>Meghan Deputy</a:t>
            </a:r>
            <a:r>
              <a:rPr lang="en-US" dirty="0" smtClean="0">
                <a:latin typeface="Calibri" panose="020F0502020204030204" pitchFamily="34" charset="0"/>
                <a:cs typeface="Calibri" panose="020F0502020204030204" pitchFamily="34" charset="0"/>
              </a:rPr>
              <a:t>, Director of Dual Enrollment &amp; College Access</a:t>
            </a:r>
          </a:p>
          <a:p>
            <a:pPr lvl="1">
              <a:buClr>
                <a:schemeClr val="accent1"/>
              </a:buClr>
            </a:pPr>
            <a:endParaRPr lang="en-US" b="1" dirty="0">
              <a:solidFill>
                <a:srgbClr val="92D050"/>
              </a:solidFill>
              <a:latin typeface="Calibri" panose="020F0502020204030204" pitchFamily="34" charset="0"/>
              <a:cs typeface="Calibri" panose="020F0502020204030204" pitchFamily="34" charset="0"/>
            </a:endParaRPr>
          </a:p>
          <a:p>
            <a:pPr lvl="1">
              <a:buClr>
                <a:schemeClr val="accent1"/>
              </a:buClr>
            </a:pPr>
            <a:r>
              <a:rPr lang="en-US" sz="2400" b="1" dirty="0" smtClean="0">
                <a:solidFill>
                  <a:srgbClr val="92D050"/>
                </a:solidFill>
                <a:latin typeface="Calibri" panose="020F0502020204030204" pitchFamily="34" charset="0"/>
                <a:cs typeface="Calibri" panose="020F0502020204030204" pitchFamily="34" charset="0"/>
              </a:rPr>
              <a:t>Lindsay </a:t>
            </a:r>
            <a:r>
              <a:rPr lang="en-US" sz="2400" b="1" dirty="0">
                <a:solidFill>
                  <a:srgbClr val="92D050"/>
                </a:solidFill>
                <a:latin typeface="Calibri" panose="020F0502020204030204" pitchFamily="34" charset="0"/>
                <a:cs typeface="Calibri" panose="020F0502020204030204" pitchFamily="34" charset="0"/>
              </a:rPr>
              <a:t>Hall</a:t>
            </a:r>
            <a:r>
              <a:rPr lang="en-US" dirty="0">
                <a:latin typeface="Calibri" panose="020F0502020204030204" pitchFamily="34" charset="0"/>
                <a:cs typeface="Calibri" panose="020F0502020204030204" pitchFamily="34" charset="0"/>
              </a:rPr>
              <a:t>, Dual Enrollment </a:t>
            </a:r>
            <a:r>
              <a:rPr lang="en-US" dirty="0" smtClean="0">
                <a:latin typeface="Calibri" panose="020F0502020204030204" pitchFamily="34" charset="0"/>
                <a:cs typeface="Calibri" panose="020F0502020204030204" pitchFamily="34" charset="0"/>
              </a:rPr>
              <a:t>Specialist (SAHS Contact)</a:t>
            </a:r>
          </a:p>
          <a:p>
            <a:pPr lvl="1">
              <a:buClr>
                <a:schemeClr val="accent1"/>
              </a:buClr>
            </a:pPr>
            <a:endParaRPr lang="en-US" dirty="0" smtClean="0">
              <a:latin typeface="Calibri" panose="020F0502020204030204" pitchFamily="34" charset="0"/>
              <a:cs typeface="Calibri" panose="020F0502020204030204" pitchFamily="34" charset="0"/>
            </a:endParaRPr>
          </a:p>
          <a:p>
            <a:pPr lvl="1">
              <a:buClr>
                <a:schemeClr val="accent1"/>
              </a:buClr>
            </a:pPr>
            <a:r>
              <a:rPr lang="en-US" sz="2400" b="1" dirty="0" err="1" smtClean="0">
                <a:solidFill>
                  <a:srgbClr val="92D050"/>
                </a:solidFill>
                <a:latin typeface="Calibri" panose="020F0502020204030204" pitchFamily="34" charset="0"/>
                <a:cs typeface="Calibri" panose="020F0502020204030204" pitchFamily="34" charset="0"/>
              </a:rPr>
              <a:t>Ivee</a:t>
            </a:r>
            <a:r>
              <a:rPr lang="en-US" sz="2400" b="1" dirty="0" smtClean="0">
                <a:solidFill>
                  <a:srgbClr val="92D050"/>
                </a:solidFill>
                <a:latin typeface="Calibri" panose="020F0502020204030204" pitchFamily="34" charset="0"/>
                <a:cs typeface="Calibri" panose="020F0502020204030204" pitchFamily="34" charset="0"/>
              </a:rPr>
              <a:t> </a:t>
            </a:r>
            <a:r>
              <a:rPr lang="en-US" sz="2400" b="1" dirty="0" err="1" smtClean="0">
                <a:solidFill>
                  <a:srgbClr val="92D050"/>
                </a:solidFill>
                <a:latin typeface="Calibri" panose="020F0502020204030204" pitchFamily="34" charset="0"/>
                <a:cs typeface="Calibri" panose="020F0502020204030204" pitchFamily="34" charset="0"/>
              </a:rPr>
              <a:t>Sauls</a:t>
            </a:r>
            <a:r>
              <a:rPr lang="en-US" dirty="0" smtClean="0">
                <a:latin typeface="Calibri" panose="020F0502020204030204" pitchFamily="34" charset="0"/>
                <a:cs typeface="Calibri" panose="020F0502020204030204" pitchFamily="34" charset="0"/>
              </a:rPr>
              <a:t>, Dual Enrollment Specialist</a:t>
            </a:r>
          </a:p>
          <a:p>
            <a:pPr lvl="1">
              <a:buClr>
                <a:schemeClr val="accent1"/>
              </a:buClr>
            </a:pPr>
            <a:endParaRPr lang="en-US" dirty="0" smtClean="0">
              <a:latin typeface="Calibri" panose="020F0502020204030204" pitchFamily="34" charset="0"/>
              <a:cs typeface="Calibri" panose="020F0502020204030204" pitchFamily="34" charset="0"/>
            </a:endParaRPr>
          </a:p>
          <a:p>
            <a:pPr lvl="1">
              <a:buClr>
                <a:schemeClr val="accent1"/>
              </a:buClr>
            </a:pPr>
            <a:r>
              <a:rPr lang="en-US" sz="2400" b="1" dirty="0" smtClean="0">
                <a:solidFill>
                  <a:srgbClr val="92D050"/>
                </a:solidFill>
                <a:latin typeface="Calibri" panose="020F0502020204030204" pitchFamily="34" charset="0"/>
                <a:cs typeface="Calibri" panose="020F0502020204030204" pitchFamily="34" charset="0"/>
              </a:rPr>
              <a:t>Marsha Smith</a:t>
            </a:r>
            <a:r>
              <a:rPr lang="en-US" dirty="0" smtClean="0">
                <a:latin typeface="Calibri" panose="020F0502020204030204" pitchFamily="34" charset="0"/>
                <a:cs typeface="Calibri" panose="020F0502020204030204" pitchFamily="34" charset="0"/>
              </a:rPr>
              <a:t>, Academic Affairs Office Specialist</a:t>
            </a:r>
          </a:p>
          <a:p>
            <a:pPr lvl="1">
              <a:buClr>
                <a:schemeClr val="accent1"/>
              </a:buClr>
            </a:pPr>
            <a:endParaRPr lang="en-US" dirty="0" smtClean="0">
              <a:latin typeface="Calibri" panose="020F0502020204030204" pitchFamily="34" charset="0"/>
              <a:cs typeface="Calibri" panose="020F0502020204030204" pitchFamily="34" charset="0"/>
            </a:endParaRPr>
          </a:p>
          <a:p>
            <a:pPr marL="411480" lvl="1" indent="0" algn="ctr">
              <a:buClr>
                <a:schemeClr val="accent1"/>
              </a:buClr>
              <a:buNone/>
            </a:pPr>
            <a:r>
              <a:rPr lang="en-US" sz="2400" b="1" i="1" dirty="0" smtClean="0">
                <a:solidFill>
                  <a:schemeClr val="tx2"/>
                </a:solidFill>
                <a:latin typeface="Calibri" panose="020F0502020204030204" pitchFamily="34" charset="0"/>
                <a:cs typeface="Calibri" panose="020F0502020204030204" pitchFamily="34" charset="0"/>
              </a:rPr>
              <a:t>Phone: (386) 312-4136</a:t>
            </a:r>
          </a:p>
          <a:p>
            <a:pPr marL="411480" lvl="1" indent="0" algn="ctr">
              <a:buClr>
                <a:schemeClr val="accent1"/>
              </a:buClr>
              <a:buNone/>
            </a:pPr>
            <a:r>
              <a:rPr lang="en-US" sz="2400" b="1" i="1" dirty="0" smtClean="0">
                <a:solidFill>
                  <a:schemeClr val="tx2"/>
                </a:solidFill>
                <a:latin typeface="Calibri" panose="020F0502020204030204" pitchFamily="34" charset="0"/>
                <a:cs typeface="Calibri" panose="020F0502020204030204" pitchFamily="34" charset="0"/>
              </a:rPr>
              <a:t>Email: dualenrollment@sjrstate.edu</a:t>
            </a:r>
          </a:p>
        </p:txBody>
      </p:sp>
      <p:sp>
        <p:nvSpPr>
          <p:cNvPr id="4" name="Slide Number Placeholder 3"/>
          <p:cNvSpPr>
            <a:spLocks noGrp="1"/>
          </p:cNvSpPr>
          <p:nvPr>
            <p:ph type="sldNum" sz="quarter" idx="12"/>
          </p:nvPr>
        </p:nvSpPr>
        <p:spPr/>
        <p:txBody>
          <a:bodyPr/>
          <a:lstStyle/>
          <a:p>
            <a:fld id="{D41AE8C9-DDA5-4C31-9D75-79FC2E63CA78}" type="slidenum">
              <a:rPr lang="en-US" smtClean="0"/>
              <a:t>2</a:t>
            </a:fld>
            <a:endParaRPr lang="en-US" dirty="0"/>
          </a:p>
        </p:txBody>
      </p:sp>
    </p:spTree>
    <p:extLst>
      <p:ext uri="{BB962C8B-B14F-4D97-AF65-F5344CB8AC3E}">
        <p14:creationId xmlns:p14="http://schemas.microsoft.com/office/powerpoint/2010/main" val="391375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417638"/>
          </a:xfrm>
        </p:spPr>
        <p:txBody>
          <a:bodyPr/>
          <a:lstStyle/>
          <a:p>
            <a:pPr algn="ctr"/>
            <a:r>
              <a:rPr lang="en-US" sz="3600" b="1" dirty="0" smtClean="0">
                <a:latin typeface="Calibri" panose="020F0502020204030204" pitchFamily="34" charset="0"/>
                <a:cs typeface="Calibri" panose="020F0502020204030204" pitchFamily="34" charset="0"/>
              </a:rPr>
              <a:t>What is Dual Enrollment?</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83426"/>
            <a:ext cx="7620000" cy="3645774"/>
          </a:xfrm>
        </p:spPr>
        <p:txBody>
          <a:bodyPr>
            <a:normAutofit/>
          </a:bodyPr>
          <a:lstStyle/>
          <a:p>
            <a:pPr marL="109728" indent="0">
              <a:buNone/>
            </a:pPr>
            <a:endParaRPr lang="en-US" dirty="0"/>
          </a:p>
          <a:p>
            <a:pPr marL="114300" indent="0">
              <a:buNone/>
            </a:pPr>
            <a:r>
              <a:rPr lang="en-US" sz="3200" b="1" dirty="0">
                <a:solidFill>
                  <a:srgbClr val="92D050"/>
                </a:solidFill>
                <a:latin typeface="Calibri" panose="020F0502020204030204" pitchFamily="34" charset="0"/>
                <a:cs typeface="Calibri" panose="020F0502020204030204" pitchFamily="34" charset="0"/>
              </a:rPr>
              <a:t>Dual Enrollment </a:t>
            </a:r>
            <a:r>
              <a:rPr lang="en-US" sz="3200" dirty="0">
                <a:latin typeface="Calibri" panose="020F0502020204030204" pitchFamily="34" charset="0"/>
                <a:cs typeface="Calibri" panose="020F0502020204030204" pitchFamily="34" charset="0"/>
              </a:rPr>
              <a:t>is a </a:t>
            </a:r>
            <a:r>
              <a:rPr lang="en-US" sz="3200" dirty="0" smtClean="0">
                <a:latin typeface="Calibri" panose="020F0502020204030204" pitchFamily="34" charset="0"/>
                <a:cs typeface="Calibri" panose="020F0502020204030204" pitchFamily="34" charset="0"/>
              </a:rPr>
              <a:t>acceleration program </a:t>
            </a:r>
            <a:r>
              <a:rPr lang="en-US" sz="3200" dirty="0">
                <a:latin typeface="Calibri" panose="020F0502020204030204" pitchFamily="34" charset="0"/>
                <a:cs typeface="Calibri" panose="020F0502020204030204" pitchFamily="34" charset="0"/>
              </a:rPr>
              <a:t>that allows eligible high school students to </a:t>
            </a:r>
            <a:r>
              <a:rPr lang="en-US" sz="3200" dirty="0" smtClean="0">
                <a:latin typeface="Calibri" panose="020F0502020204030204" pitchFamily="34" charset="0"/>
                <a:cs typeface="Calibri" panose="020F0502020204030204" pitchFamily="34" charset="0"/>
              </a:rPr>
              <a:t>earn </a:t>
            </a:r>
            <a:r>
              <a:rPr lang="en-US" sz="3200" dirty="0">
                <a:latin typeface="Calibri" panose="020F0502020204030204" pitchFamily="34" charset="0"/>
                <a:cs typeface="Calibri" panose="020F0502020204030204" pitchFamily="34" charset="0"/>
              </a:rPr>
              <a:t>college credit </a:t>
            </a:r>
            <a:r>
              <a:rPr lang="en-US" sz="3200" dirty="0" smtClean="0">
                <a:latin typeface="Calibri" panose="020F0502020204030204" pitchFamily="34" charset="0"/>
                <a:cs typeface="Calibri" panose="020F0502020204030204" pitchFamily="34" charset="0"/>
              </a:rPr>
              <a:t>while simultaneously </a:t>
            </a:r>
            <a:r>
              <a:rPr lang="en-US" sz="3200" dirty="0">
                <a:latin typeface="Calibri" panose="020F0502020204030204" pitchFamily="34" charset="0"/>
                <a:cs typeface="Calibri" panose="020F0502020204030204" pitchFamily="34" charset="0"/>
              </a:rPr>
              <a:t>earning credit </a:t>
            </a:r>
            <a:r>
              <a:rPr lang="en-US" sz="3200" dirty="0" smtClean="0">
                <a:latin typeface="Calibri" panose="020F0502020204030204" pitchFamily="34" charset="0"/>
                <a:cs typeface="Calibri" panose="020F0502020204030204" pitchFamily="34" charset="0"/>
              </a:rPr>
              <a:t>toward </a:t>
            </a:r>
            <a:r>
              <a:rPr lang="en-US" sz="3200" dirty="0">
                <a:latin typeface="Calibri" panose="020F0502020204030204" pitchFamily="34" charset="0"/>
                <a:cs typeface="Calibri" panose="020F0502020204030204" pitchFamily="34" charset="0"/>
              </a:rPr>
              <a:t>high school </a:t>
            </a:r>
            <a:r>
              <a:rPr lang="en-US" sz="3200" dirty="0" smtClean="0">
                <a:latin typeface="Calibri" panose="020F0502020204030204" pitchFamily="34" charset="0"/>
                <a:cs typeface="Calibri" panose="020F0502020204030204" pitchFamily="34" charset="0"/>
              </a:rPr>
              <a:t>completion.</a:t>
            </a:r>
            <a:endParaRPr lang="en-US" sz="3200" dirty="0">
              <a:latin typeface="Calibri" panose="020F0502020204030204" pitchFamily="34" charset="0"/>
              <a:cs typeface="Calibri" panose="020F0502020204030204" pitchFamily="34" charset="0"/>
            </a:endParaRPr>
          </a:p>
          <a:p>
            <a:pPr marL="114300" indent="0">
              <a:buNone/>
            </a:pPr>
            <a:endParaRPr lang="en-US" dirty="0" smtClean="0"/>
          </a:p>
        </p:txBody>
      </p:sp>
      <p:sp>
        <p:nvSpPr>
          <p:cNvPr id="4" name="Slide Number Placeholder 3"/>
          <p:cNvSpPr>
            <a:spLocks noGrp="1"/>
          </p:cNvSpPr>
          <p:nvPr>
            <p:ph type="sldNum" sz="quarter" idx="12"/>
          </p:nvPr>
        </p:nvSpPr>
        <p:spPr/>
        <p:txBody>
          <a:bodyPr/>
          <a:lstStyle/>
          <a:p>
            <a:fld id="{D41AE8C9-DDA5-4C31-9D75-79FC2E63CA78}" type="slidenum">
              <a:rPr lang="en-US" smtClean="0"/>
              <a:t>3</a:t>
            </a:fld>
            <a:endParaRPr lang="en-US" dirty="0"/>
          </a:p>
        </p:txBody>
      </p:sp>
    </p:spTree>
    <p:extLst>
      <p:ext uri="{BB962C8B-B14F-4D97-AF65-F5344CB8AC3E}">
        <p14:creationId xmlns:p14="http://schemas.microsoft.com/office/powerpoint/2010/main" val="54592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9075"/>
            <a:ext cx="8153400" cy="542925"/>
          </a:xfrm>
        </p:spPr>
        <p:txBody>
          <a:bodyPr/>
          <a:lstStyle/>
          <a:p>
            <a:pPr algn="ctr"/>
            <a:r>
              <a:rPr lang="en-US" sz="4000" b="1" dirty="0" smtClean="0">
                <a:latin typeface="Calibri" panose="020F0502020204030204" pitchFamily="34" charset="0"/>
                <a:cs typeface="Calibri" panose="020F0502020204030204" pitchFamily="34" charset="0"/>
              </a:rPr>
              <a:t>Dual Enrollment Considerations</a:t>
            </a:r>
            <a:endParaRPr lang="en-US" sz="4000" b="1" dirty="0">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83820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0" name="Rectangle 2"/>
          <p:cNvSpPr>
            <a:spLocks noChangeArrowheads="1"/>
          </p:cNvSpPr>
          <p:nvPr/>
        </p:nvSpPr>
        <p:spPr bwMode="auto">
          <a:xfrm>
            <a:off x="1143000" y="449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1AE8C9-DDA5-4C31-9D75-79FC2E63CA78}"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Content Placeholder 2"/>
          <p:cNvSpPr>
            <a:spLocks noGrp="1"/>
          </p:cNvSpPr>
          <p:nvPr>
            <p:ph idx="1"/>
          </p:nvPr>
        </p:nvSpPr>
        <p:spPr>
          <a:xfrm>
            <a:off x="457200" y="1600200"/>
            <a:ext cx="7620000" cy="4495800"/>
          </a:xfrm>
        </p:spPr>
        <p:txBody>
          <a:bodyPr/>
          <a:lstStyle/>
          <a:p>
            <a:pPr marL="109728" indent="0">
              <a:buNone/>
            </a:pPr>
            <a:endParaRPr lang="en-US" dirty="0"/>
          </a:p>
          <a:p>
            <a:pPr marL="114300" indent="0">
              <a:buNone/>
            </a:pPr>
            <a:endParaRPr lang="en-US" dirty="0" smtClean="0"/>
          </a:p>
        </p:txBody>
      </p:sp>
      <p:sp>
        <p:nvSpPr>
          <p:cNvPr id="14" name="Content Placeholder 2"/>
          <p:cNvSpPr txBox="1">
            <a:spLocks/>
          </p:cNvSpPr>
          <p:nvPr/>
        </p:nvSpPr>
        <p:spPr>
          <a:xfrm>
            <a:off x="457200" y="990601"/>
            <a:ext cx="7620000" cy="4800599"/>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Students </a:t>
            </a: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MUST</a:t>
            </a:r>
            <a:r>
              <a:rPr kumimoji="0" lang="en-US" sz="24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have a 3.0 unweighted cumulative GPA to qualify for DE. </a:t>
            </a:r>
            <a:r>
              <a:rPr kumimoji="0" lang="en-US" sz="2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No exceptions!</a:t>
            </a:r>
          </a:p>
          <a:p>
            <a:pPr marL="114300" marR="0" lvl="0" indent="0" algn="l" defTabSz="914400" rtl="0" eaLnBrk="1" fontAlgn="auto" latinLnBrk="0" hangingPunct="1">
              <a:lnSpc>
                <a:spcPct val="100000"/>
              </a:lnSpc>
              <a:spcBef>
                <a:spcPct val="20000"/>
              </a:spcBef>
              <a:spcAft>
                <a:spcPts val="0"/>
              </a:spcAft>
              <a:buClr>
                <a:srgbClr val="4F81BD"/>
              </a:buClr>
              <a:buSz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342900" marR="0" lvl="0" indent="-22860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Dual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Enrollment grades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begin your college GPA and officially start your </a:t>
            </a:r>
            <a:r>
              <a:rPr lang="en-US" sz="2400" noProof="0" dirty="0" smtClean="0">
                <a:solidFill>
                  <a:prstClr val="black"/>
                </a:solidFill>
                <a:latin typeface="Calibri" panose="020F0502020204030204" pitchFamily="34" charset="0"/>
                <a:cs typeface="Calibri" panose="020F0502020204030204" pitchFamily="34" charset="0"/>
              </a:rPr>
              <a:t>college </a:t>
            </a:r>
            <a:r>
              <a:rPr kumimoji="0" lang="en-US" sz="24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transcript</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a:t>
            </a:r>
          </a:p>
          <a:p>
            <a:pPr marL="114300" marR="0" lvl="0" indent="0" algn="l" defTabSz="914400" rtl="0" eaLnBrk="1" fontAlgn="auto" latinLnBrk="0" hangingPunct="1">
              <a:lnSpc>
                <a:spcPct val="100000"/>
              </a:lnSpc>
              <a:spcBef>
                <a:spcPct val="20000"/>
              </a:spcBef>
              <a:spcAft>
                <a:spcPts val="0"/>
              </a:spcAft>
              <a:buClr>
                <a:srgbClr val="4F81BD"/>
              </a:buClr>
              <a:buSzTx/>
              <a:buFont typeface="Arial" pitchFamily="34" charset="0"/>
              <a:buNone/>
              <a:tabLst/>
              <a:defRPr/>
            </a:pPr>
            <a:endParaRPr lang="en-US" sz="2400" dirty="0">
              <a:solidFill>
                <a:prstClr val="black"/>
              </a:solidFill>
              <a:latin typeface="Calibri" panose="020F0502020204030204" pitchFamily="34" charset="0"/>
              <a:cs typeface="Calibri" panose="020F0502020204030204" pitchFamily="34" charset="0"/>
            </a:endParaRPr>
          </a:p>
          <a:p>
            <a:pPr marL="342900" marR="0" lvl="0" indent="-22860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lang="en-US" sz="2400" dirty="0">
                <a:solidFill>
                  <a:prstClr val="black"/>
                </a:solidFill>
                <a:latin typeface="Calibri" panose="020F0502020204030204" pitchFamily="34" charset="0"/>
                <a:cs typeface="Calibri" panose="020F0502020204030204" pitchFamily="34" charset="0"/>
              </a:rPr>
              <a:t>Grades can affect your acceptance into other colleges and universities. </a:t>
            </a:r>
          </a:p>
          <a:p>
            <a:pPr marL="114300" marR="0" lvl="0" indent="0" algn="l" defTabSz="914400" rtl="0" eaLnBrk="1" fontAlgn="auto" latinLnBrk="0" hangingPunct="1">
              <a:lnSpc>
                <a:spcPct val="100000"/>
              </a:lnSpc>
              <a:spcBef>
                <a:spcPct val="20000"/>
              </a:spcBef>
              <a:spcAft>
                <a:spcPts val="0"/>
              </a:spcAft>
              <a:buClr>
                <a:srgbClr val="4F81BD"/>
              </a:buClr>
              <a:buSzTx/>
              <a:buFont typeface="Arial" pitchFamily="34" charset="0"/>
              <a:buNone/>
              <a:tabLst/>
              <a:defRPr/>
            </a:pPr>
            <a:endParaRPr lang="en-US" sz="2400" dirty="0">
              <a:solidFill>
                <a:prstClr val="black"/>
              </a:solidFill>
              <a:latin typeface="Calibri" panose="020F0502020204030204" pitchFamily="34" charset="0"/>
              <a:cs typeface="Calibri" panose="020F0502020204030204" pitchFamily="34" charset="0"/>
            </a:endParaRPr>
          </a:p>
          <a:p>
            <a:pPr marL="342900" marR="0" lvl="0" indent="-22860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lang="en-US" sz="2400" dirty="0">
                <a:solidFill>
                  <a:prstClr val="black"/>
                </a:solidFill>
                <a:latin typeface="Calibri" panose="020F0502020204030204" pitchFamily="34" charset="0"/>
                <a:cs typeface="Calibri" panose="020F0502020204030204" pitchFamily="34" charset="0"/>
              </a:rPr>
              <a:t>Grades can affect your acceptance into limited access </a:t>
            </a:r>
            <a:r>
              <a:rPr lang="en-US" sz="2400" dirty="0" smtClean="0">
                <a:solidFill>
                  <a:prstClr val="black"/>
                </a:solidFill>
                <a:latin typeface="Calibri" panose="020F0502020204030204" pitchFamily="34" charset="0"/>
                <a:cs typeface="Calibri" panose="020F0502020204030204" pitchFamily="34" charset="0"/>
              </a:rPr>
              <a:t>majors as well as your </a:t>
            </a:r>
            <a:r>
              <a:rPr lang="en-US" sz="2400" dirty="0">
                <a:solidFill>
                  <a:prstClr val="black"/>
                </a:solidFill>
                <a:latin typeface="Calibri" panose="020F0502020204030204" pitchFamily="34" charset="0"/>
                <a:cs typeface="Calibri" panose="020F0502020204030204" pitchFamily="34" charset="0"/>
              </a:rPr>
              <a:t>admission into graduate school</a:t>
            </a:r>
            <a:r>
              <a:rPr lang="en-US" sz="2400" dirty="0" smtClean="0">
                <a:solidFill>
                  <a:prstClr val="black"/>
                </a:solidFill>
                <a:latin typeface="Calibri" panose="020F0502020204030204" pitchFamily="34" charset="0"/>
                <a:cs typeface="Calibri" panose="020F0502020204030204" pitchFamily="34" charset="0"/>
              </a:rPr>
              <a:t>.</a:t>
            </a:r>
          </a:p>
          <a:p>
            <a:pPr marL="342900" marR="0" lvl="0" indent="-22860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endParaRPr lang="en-US" sz="2400" dirty="0" smtClean="0">
              <a:solidFill>
                <a:prstClr val="black"/>
              </a:solidFill>
              <a:latin typeface="Calibri" panose="020F0502020204030204" pitchFamily="34" charset="0"/>
              <a:cs typeface="Calibri" panose="020F0502020204030204" pitchFamily="34" charset="0"/>
            </a:endParaRPr>
          </a:p>
          <a:p>
            <a:pPr>
              <a:buClr>
                <a:srgbClr val="4F81BD"/>
              </a:buClr>
            </a:pPr>
            <a:r>
              <a:rPr lang="en-US" sz="2400" dirty="0">
                <a:solidFill>
                  <a:prstClr val="black"/>
                </a:solidFill>
                <a:latin typeface="Calibri" panose="020F0502020204030204" pitchFamily="34" charset="0"/>
                <a:cs typeface="Calibri" panose="020F0502020204030204" pitchFamily="34" charset="0"/>
              </a:rPr>
              <a:t>Dual Enrollment courses are college level courses. As such, they are rigorous and will not be </a:t>
            </a:r>
            <a:r>
              <a:rPr lang="en-US" sz="2400" dirty="0" smtClean="0">
                <a:solidFill>
                  <a:prstClr val="black"/>
                </a:solidFill>
                <a:latin typeface="Calibri" panose="020F0502020204030204" pitchFamily="34" charset="0"/>
                <a:cs typeface="Calibri" panose="020F0502020204030204" pitchFamily="34" charset="0"/>
              </a:rPr>
              <a:t>modified to </a:t>
            </a:r>
            <a:r>
              <a:rPr lang="en-US" sz="2400" dirty="0">
                <a:solidFill>
                  <a:prstClr val="black"/>
                </a:solidFill>
                <a:latin typeface="Calibri" panose="020F0502020204030204" pitchFamily="34" charset="0"/>
                <a:cs typeface="Calibri" panose="020F0502020204030204" pitchFamily="34" charset="0"/>
              </a:rPr>
              <a:t>high school level to accommodate variations in student age and/or maturity</a:t>
            </a:r>
            <a:r>
              <a:rPr lang="en-US" sz="2400" dirty="0" smtClean="0">
                <a:solidFill>
                  <a:prstClr val="black"/>
                </a:solidFill>
                <a:latin typeface="Calibri" panose="020F0502020204030204" pitchFamily="34" charset="0"/>
                <a:cs typeface="Calibri" panose="020F0502020204030204" pitchFamily="34" charset="0"/>
              </a:rPr>
              <a:t>.</a:t>
            </a:r>
            <a:endParaRPr lang="en-US" sz="2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8621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620000" cy="1143000"/>
          </a:xfrm>
        </p:spPr>
        <p:txBody>
          <a:bodyPr/>
          <a:lstStyle/>
          <a:p>
            <a:pPr algn="ctr"/>
            <a:r>
              <a:rPr lang="en-US" sz="3600" b="1" dirty="0" smtClean="0">
                <a:latin typeface="Calibri" panose="020F0502020204030204" pitchFamily="34" charset="0"/>
                <a:cs typeface="Calibri" panose="020F0502020204030204" pitchFamily="34" charset="0"/>
              </a:rPr>
              <a:t>Dual Enrollment Considerations</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914400"/>
            <a:ext cx="8153400" cy="5638800"/>
          </a:xfrm>
        </p:spPr>
        <p:txBody>
          <a:bodyPr>
            <a:normAutofit/>
          </a:bodyPr>
          <a:lstStyle/>
          <a:p>
            <a:pPr>
              <a:lnSpc>
                <a:spcPct val="90000"/>
              </a:lnSpc>
            </a:pPr>
            <a:endParaRPr lang="en-US" sz="1200" dirty="0">
              <a:latin typeface="Calibri" panose="020F0502020204030204" pitchFamily="34" charset="0"/>
              <a:cs typeface="Calibri" panose="020F0502020204030204" pitchFamily="34" charset="0"/>
            </a:endParaRPr>
          </a:p>
          <a:p>
            <a:pPr>
              <a:lnSpc>
                <a:spcPct val="120000"/>
              </a:lnSpc>
            </a:pPr>
            <a:r>
              <a:rPr lang="en-US" sz="1600" dirty="0">
                <a:latin typeface="Calibri" panose="020F0502020204030204" pitchFamily="34" charset="0"/>
                <a:cs typeface="Calibri" panose="020F0502020204030204" pitchFamily="34" charset="0"/>
              </a:rPr>
              <a:t>Dual enrollment students </a:t>
            </a:r>
            <a:r>
              <a:rPr lang="en-US" sz="1600" dirty="0" smtClean="0">
                <a:latin typeface="Calibri" panose="020F0502020204030204" pitchFamily="34" charset="0"/>
                <a:cs typeface="Calibri" panose="020F0502020204030204" pitchFamily="34" charset="0"/>
              </a:rPr>
              <a:t>must </a:t>
            </a:r>
            <a:r>
              <a:rPr lang="en-US" sz="1600" dirty="0">
                <a:latin typeface="Calibri" panose="020F0502020204030204" pitchFamily="34" charset="0"/>
                <a:cs typeface="Calibri" panose="020F0502020204030204" pitchFamily="34" charset="0"/>
              </a:rPr>
              <a:t>plan carefully when registering for courses. </a:t>
            </a:r>
          </a:p>
          <a:p>
            <a:pPr lvl="1">
              <a:lnSpc>
                <a:spcPct val="120000"/>
              </a:lnSpc>
              <a:buClr>
                <a:srgbClr val="92D050"/>
              </a:buClr>
            </a:pPr>
            <a:r>
              <a:rPr lang="en-US" sz="1600" dirty="0">
                <a:latin typeface="Calibri" panose="020F0502020204030204" pitchFamily="34" charset="0"/>
                <a:cs typeface="Calibri" panose="020F0502020204030204" pitchFamily="34" charset="0"/>
              </a:rPr>
              <a:t>Do not overwhelm yourself. </a:t>
            </a:r>
            <a:r>
              <a:rPr lang="en-US" sz="1600" dirty="0" smtClean="0">
                <a:latin typeface="Calibri" panose="020F0502020204030204" pitchFamily="34" charset="0"/>
                <a:cs typeface="Calibri" panose="020F0502020204030204" pitchFamily="34" charset="0"/>
              </a:rPr>
              <a:t>Start by taking only 1 DE course in your first semester.</a:t>
            </a:r>
            <a:endParaRPr lang="en-US" sz="1600" dirty="0">
              <a:latin typeface="Calibri" panose="020F0502020204030204" pitchFamily="34" charset="0"/>
              <a:cs typeface="Calibri" panose="020F0502020204030204" pitchFamily="34" charset="0"/>
            </a:endParaRPr>
          </a:p>
          <a:p>
            <a:pPr lvl="1">
              <a:lnSpc>
                <a:spcPct val="120000"/>
              </a:lnSpc>
              <a:buClr>
                <a:srgbClr val="92D050"/>
              </a:buClr>
            </a:pPr>
            <a:r>
              <a:rPr lang="en-US" sz="1600" dirty="0">
                <a:latin typeface="Calibri" panose="020F0502020204030204" pitchFamily="34" charset="0"/>
                <a:cs typeface="Calibri" panose="020F0502020204030204" pitchFamily="34" charset="0"/>
              </a:rPr>
              <a:t>Take into account the rigor and number of high school courses </a:t>
            </a:r>
            <a:r>
              <a:rPr lang="en-US" sz="1600" dirty="0" smtClean="0">
                <a:latin typeface="Calibri" panose="020F0502020204030204" pitchFamily="34" charset="0"/>
                <a:cs typeface="Calibri" panose="020F0502020204030204" pitchFamily="34" charset="0"/>
              </a:rPr>
              <a:t>(brick and mortar </a:t>
            </a:r>
            <a:r>
              <a:rPr lang="en-US" sz="1600" dirty="0">
                <a:latin typeface="Calibri" panose="020F0502020204030204" pitchFamily="34" charset="0"/>
                <a:cs typeface="Calibri" panose="020F0502020204030204" pitchFamily="34" charset="0"/>
              </a:rPr>
              <a:t>and </a:t>
            </a:r>
            <a:r>
              <a:rPr lang="en-US" sz="1600" dirty="0" smtClean="0">
                <a:latin typeface="Calibri" panose="020F0502020204030204" pitchFamily="34" charset="0"/>
                <a:cs typeface="Calibri" panose="020F0502020204030204" pitchFamily="34" charset="0"/>
              </a:rPr>
              <a:t>virtual school) </a:t>
            </a:r>
            <a:r>
              <a:rPr lang="en-US" sz="1600" dirty="0">
                <a:latin typeface="Calibri" panose="020F0502020204030204" pitchFamily="34" charset="0"/>
                <a:cs typeface="Calibri" panose="020F0502020204030204" pitchFamily="34" charset="0"/>
              </a:rPr>
              <a:t>you are taking with your dual enrollment courses. </a:t>
            </a:r>
          </a:p>
          <a:p>
            <a:pPr lvl="1">
              <a:lnSpc>
                <a:spcPct val="120000"/>
              </a:lnSpc>
              <a:buClr>
                <a:srgbClr val="92D050"/>
              </a:buClr>
            </a:pPr>
            <a:r>
              <a:rPr lang="en-US" sz="1600" dirty="0" smtClean="0">
                <a:latin typeface="Calibri" panose="020F0502020204030204" pitchFamily="34" charset="0"/>
                <a:cs typeface="Calibri" panose="020F0502020204030204" pitchFamily="34" charset="0"/>
              </a:rPr>
              <a:t>All </a:t>
            </a:r>
            <a:r>
              <a:rPr lang="en-US" sz="1600" dirty="0">
                <a:latin typeface="Calibri" panose="020F0502020204030204" pitchFamily="34" charset="0"/>
                <a:cs typeface="Calibri" panose="020F0502020204030204" pitchFamily="34" charset="0"/>
              </a:rPr>
              <a:t>courses require time and effort </a:t>
            </a:r>
            <a:r>
              <a:rPr lang="en-US" sz="1600" dirty="0" smtClean="0">
                <a:latin typeface="Calibri" panose="020F0502020204030204" pitchFamily="34" charset="0"/>
                <a:cs typeface="Calibri" panose="020F0502020204030204" pitchFamily="34" charset="0"/>
              </a:rPr>
              <a:t>to </a:t>
            </a:r>
            <a:r>
              <a:rPr lang="en-US" sz="1600" dirty="0">
                <a:latin typeface="Calibri" panose="020F0502020204030204" pitchFamily="34" charset="0"/>
                <a:cs typeface="Calibri" panose="020F0502020204030204" pitchFamily="34" charset="0"/>
              </a:rPr>
              <a:t>be successful.</a:t>
            </a:r>
          </a:p>
          <a:p>
            <a:pPr marL="402336" lvl="1" indent="0">
              <a:lnSpc>
                <a:spcPct val="120000"/>
              </a:lnSpc>
              <a:buNone/>
            </a:pPr>
            <a:endParaRPr lang="en-US" sz="1600" dirty="0">
              <a:latin typeface="Calibri" panose="020F0502020204030204" pitchFamily="34" charset="0"/>
              <a:cs typeface="Calibri" panose="020F0502020204030204" pitchFamily="34" charset="0"/>
            </a:endParaRPr>
          </a:p>
          <a:p>
            <a:pPr>
              <a:lnSpc>
                <a:spcPct val="120000"/>
              </a:lnSpc>
            </a:pPr>
            <a:r>
              <a:rPr lang="en-US" sz="1600" dirty="0">
                <a:latin typeface="Calibri" panose="020F0502020204030204" pitchFamily="34" charset="0"/>
                <a:cs typeface="Calibri" panose="020F0502020204030204" pitchFamily="34" charset="0"/>
              </a:rPr>
              <a:t>If you have extracurricular activities or you work, make sure </a:t>
            </a:r>
            <a:r>
              <a:rPr lang="en-US" sz="1600" dirty="0" smtClean="0">
                <a:latin typeface="Calibri" panose="020F0502020204030204" pitchFamily="34" charset="0"/>
                <a:cs typeface="Calibri" panose="020F0502020204030204" pitchFamily="34" charset="0"/>
              </a:rPr>
              <a:t>the time required for these activities is taken into account when planning your </a:t>
            </a:r>
            <a:r>
              <a:rPr lang="en-US" sz="1600" dirty="0">
                <a:latin typeface="Calibri" panose="020F0502020204030204" pitchFamily="34" charset="0"/>
                <a:cs typeface="Calibri" panose="020F0502020204030204" pitchFamily="34" charset="0"/>
              </a:rPr>
              <a:t>schedule. </a:t>
            </a:r>
          </a:p>
          <a:p>
            <a:pPr lvl="1">
              <a:lnSpc>
                <a:spcPct val="120000"/>
              </a:lnSpc>
              <a:buClr>
                <a:srgbClr val="92D050"/>
              </a:buClr>
            </a:pPr>
            <a:r>
              <a:rPr lang="en-US" sz="1600" dirty="0">
                <a:latin typeface="Calibri" panose="020F0502020204030204" pitchFamily="34" charset="0"/>
                <a:cs typeface="Calibri" panose="020F0502020204030204" pitchFamily="34" charset="0"/>
              </a:rPr>
              <a:t>You will </a:t>
            </a:r>
            <a:r>
              <a:rPr lang="en-US" sz="1600" dirty="0" smtClean="0">
                <a:latin typeface="Calibri" panose="020F0502020204030204" pitchFamily="34" charset="0"/>
                <a:cs typeface="Calibri" panose="020F0502020204030204" pitchFamily="34" charset="0"/>
              </a:rPr>
              <a:t>NOT </a:t>
            </a:r>
            <a:r>
              <a:rPr lang="en-US" sz="1600" dirty="0">
                <a:latin typeface="Calibri" panose="020F0502020204030204" pitchFamily="34" charset="0"/>
                <a:cs typeface="Calibri" panose="020F0502020204030204" pitchFamily="34" charset="0"/>
              </a:rPr>
              <a:t>be excused from </a:t>
            </a:r>
            <a:r>
              <a:rPr lang="en-US" sz="1600" dirty="0" smtClean="0">
                <a:latin typeface="Calibri" panose="020F0502020204030204" pitchFamily="34" charset="0"/>
                <a:cs typeface="Calibri" panose="020F0502020204030204" pitchFamily="34" charset="0"/>
              </a:rPr>
              <a:t>SJR classes due to schedule conflicts with extracurricular activities such as </a:t>
            </a:r>
            <a:r>
              <a:rPr lang="en-US" sz="1600" dirty="0">
                <a:latin typeface="Calibri" panose="020F0502020204030204" pitchFamily="34" charset="0"/>
                <a:cs typeface="Calibri" panose="020F0502020204030204" pitchFamily="34" charset="0"/>
              </a:rPr>
              <a:t>jobs, sports, clubs, dance, theatre, church, vacation, etc. </a:t>
            </a:r>
          </a:p>
          <a:p>
            <a:pPr lvl="1">
              <a:lnSpc>
                <a:spcPct val="120000"/>
              </a:lnSpc>
              <a:buClr>
                <a:srgbClr val="92D050"/>
              </a:buClr>
            </a:pPr>
            <a:r>
              <a:rPr lang="en-US" sz="1600" dirty="0">
                <a:latin typeface="Calibri" panose="020F0502020204030204" pitchFamily="34" charset="0"/>
                <a:cs typeface="Calibri" panose="020F0502020204030204" pitchFamily="34" charset="0"/>
              </a:rPr>
              <a:t>Determine the number of hours spent at work or on </a:t>
            </a:r>
            <a:r>
              <a:rPr lang="en-US" sz="1600" dirty="0" smtClean="0">
                <a:latin typeface="Calibri" panose="020F0502020204030204" pitchFamily="34" charset="0"/>
                <a:cs typeface="Calibri" panose="020F0502020204030204" pitchFamily="34" charset="0"/>
              </a:rPr>
              <a:t>the </a:t>
            </a:r>
            <a:r>
              <a:rPr lang="en-US" sz="1600" dirty="0">
                <a:latin typeface="Calibri" panose="020F0502020204030204" pitchFamily="34" charset="0"/>
                <a:cs typeface="Calibri" panose="020F0502020204030204" pitchFamily="34" charset="0"/>
              </a:rPr>
              <a:t>activity in order to figure out the hours </a:t>
            </a:r>
            <a:r>
              <a:rPr lang="en-US" sz="1600" dirty="0" smtClean="0">
                <a:latin typeface="Calibri" panose="020F0502020204030204" pitchFamily="34" charset="0"/>
                <a:cs typeface="Calibri" panose="020F0502020204030204" pitchFamily="34" charset="0"/>
              </a:rPr>
              <a:t>you </a:t>
            </a:r>
            <a:r>
              <a:rPr lang="en-US" sz="1600" dirty="0">
                <a:latin typeface="Calibri" panose="020F0502020204030204" pitchFamily="34" charset="0"/>
                <a:cs typeface="Calibri" panose="020F0502020204030204" pitchFamily="34" charset="0"/>
              </a:rPr>
              <a:t>have available for attending class and for studying. </a:t>
            </a:r>
            <a:endParaRPr lang="en-US" sz="1600" dirty="0" smtClean="0">
              <a:latin typeface="Calibri" panose="020F0502020204030204" pitchFamily="34" charset="0"/>
              <a:cs typeface="Calibri" panose="020F0502020204030204" pitchFamily="34" charset="0"/>
            </a:endParaRPr>
          </a:p>
          <a:p>
            <a:pPr lvl="1">
              <a:lnSpc>
                <a:spcPct val="120000"/>
              </a:lnSpc>
              <a:buClr>
                <a:srgbClr val="92D050"/>
              </a:buClr>
            </a:pPr>
            <a:r>
              <a:rPr lang="en-US" sz="1600" dirty="0" smtClean="0">
                <a:latin typeface="Calibri" panose="020F0502020204030204" pitchFamily="34" charset="0"/>
                <a:cs typeface="Calibri" panose="020F0502020204030204" pitchFamily="34" charset="0"/>
              </a:rPr>
              <a:t>Please note that the College follows a different calendar than St. Johns County therefore there may be certain days you have off at the high school that you may NOT have off at the College and are expected to attend class.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1AE8C9-DDA5-4C31-9D75-79FC2E63CA78}"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31842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990600"/>
          </a:xfrm>
        </p:spPr>
        <p:txBody>
          <a:bodyPr/>
          <a:lstStyle/>
          <a:p>
            <a:pPr algn="ctr"/>
            <a:r>
              <a:rPr lang="en-US" sz="3600" b="1" dirty="0" smtClean="0">
                <a:latin typeface="Calibri" panose="020F0502020204030204" pitchFamily="34" charset="0"/>
                <a:cs typeface="Calibri" panose="020F0502020204030204" pitchFamily="34" charset="0"/>
              </a:rPr>
              <a:t>Dual Enrollment Considerations</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1143000"/>
            <a:ext cx="7848600" cy="4648200"/>
          </a:xfrm>
        </p:spPr>
        <p:txBody>
          <a:bodyPr>
            <a:normAutofit fontScale="92500" lnSpcReduction="20000"/>
          </a:bodyPr>
          <a:lstStyle/>
          <a:p>
            <a:pPr lvl="1">
              <a:lnSpc>
                <a:spcPct val="110000"/>
              </a:lnSpc>
              <a:buClr>
                <a:schemeClr val="accent1"/>
              </a:buClr>
            </a:pPr>
            <a:r>
              <a:rPr lang="en-US" sz="2200" dirty="0">
                <a:latin typeface="Calibri" panose="020F0502020204030204" pitchFamily="34" charset="0"/>
                <a:cs typeface="Calibri" panose="020F0502020204030204" pitchFamily="34" charset="0"/>
              </a:rPr>
              <a:t>If you earn below a C or withdraw (W), you </a:t>
            </a:r>
            <a:r>
              <a:rPr lang="en-US" sz="2200" dirty="0" smtClean="0">
                <a:latin typeface="Calibri" panose="020F0502020204030204" pitchFamily="34" charset="0"/>
                <a:cs typeface="Calibri" panose="020F0502020204030204" pitchFamily="34" charset="0"/>
              </a:rPr>
              <a:t>will be removed from the Dual Enrollment program.</a:t>
            </a:r>
          </a:p>
          <a:p>
            <a:pPr marL="411480" lvl="1" indent="0">
              <a:lnSpc>
                <a:spcPct val="110000"/>
              </a:lnSpc>
              <a:buClr>
                <a:schemeClr val="accent1"/>
              </a:buClr>
              <a:buNone/>
            </a:pPr>
            <a:endParaRPr lang="en-US" sz="2200" dirty="0">
              <a:latin typeface="Calibri" panose="020F0502020204030204" pitchFamily="34" charset="0"/>
              <a:cs typeface="Calibri" panose="020F0502020204030204" pitchFamily="34" charset="0"/>
            </a:endParaRPr>
          </a:p>
          <a:p>
            <a:pPr lvl="1">
              <a:lnSpc>
                <a:spcPct val="110000"/>
              </a:lnSpc>
              <a:buClr>
                <a:schemeClr val="accent1"/>
              </a:buClr>
            </a:pPr>
            <a:r>
              <a:rPr lang="en-US" sz="2200" dirty="0" smtClean="0">
                <a:latin typeface="Calibri" panose="020F0502020204030204" pitchFamily="34" charset="0"/>
                <a:cs typeface="Calibri" panose="020F0502020204030204" pitchFamily="34" charset="0"/>
              </a:rPr>
              <a:t>Students will want to look at their course syllabus as soon as their classes begin. This will discuss your course assignments, deadlines, and attendance.</a:t>
            </a:r>
            <a:endParaRPr lang="en-US" sz="2200" dirty="0">
              <a:latin typeface="Calibri" panose="020F0502020204030204" pitchFamily="34" charset="0"/>
              <a:cs typeface="Calibri" panose="020F0502020204030204" pitchFamily="34" charset="0"/>
            </a:endParaRPr>
          </a:p>
          <a:p>
            <a:pPr lvl="1">
              <a:lnSpc>
                <a:spcPct val="110000"/>
              </a:lnSpc>
              <a:buClr>
                <a:schemeClr val="accent1"/>
              </a:buClr>
            </a:pPr>
            <a:endParaRPr lang="en-US" sz="2200" dirty="0">
              <a:latin typeface="Calibri" panose="020F0502020204030204" pitchFamily="34" charset="0"/>
              <a:cs typeface="Calibri" panose="020F0502020204030204" pitchFamily="34" charset="0"/>
            </a:endParaRPr>
          </a:p>
          <a:p>
            <a:pPr lvl="1">
              <a:lnSpc>
                <a:spcPct val="110000"/>
              </a:lnSpc>
              <a:buClr>
                <a:schemeClr val="accent1"/>
              </a:buClr>
            </a:pPr>
            <a:r>
              <a:rPr lang="en-US" sz="2200" dirty="0">
                <a:latin typeface="Calibri" panose="020F0502020204030204" pitchFamily="34" charset="0"/>
                <a:cs typeface="Calibri" panose="020F0502020204030204" pitchFamily="34" charset="0"/>
              </a:rPr>
              <a:t>Students are expected to handle all communication because they are considered </a:t>
            </a:r>
            <a:r>
              <a:rPr lang="en-US" sz="2200" dirty="0" smtClean="0">
                <a:latin typeface="Calibri" panose="020F0502020204030204" pitchFamily="34" charset="0"/>
                <a:cs typeface="Calibri" panose="020F0502020204030204" pitchFamily="34" charset="0"/>
              </a:rPr>
              <a:t>a </a:t>
            </a:r>
            <a:r>
              <a:rPr lang="en-US" sz="2200" dirty="0">
                <a:latin typeface="Calibri" panose="020F0502020204030204" pitchFamily="34" charset="0"/>
                <a:cs typeface="Calibri" panose="020F0502020204030204" pitchFamily="34" charset="0"/>
              </a:rPr>
              <a:t>college student</a:t>
            </a:r>
            <a:r>
              <a:rPr lang="en-US" sz="2200" dirty="0" smtClean="0">
                <a:latin typeface="Calibri" panose="020F0502020204030204" pitchFamily="34" charset="0"/>
                <a:cs typeface="Calibri" panose="020F0502020204030204" pitchFamily="34" charset="0"/>
              </a:rPr>
              <a:t>. The College will </a:t>
            </a:r>
            <a:r>
              <a:rPr lang="en-US" sz="2200" b="1" dirty="0" smtClean="0">
                <a:latin typeface="Calibri" panose="020F0502020204030204" pitchFamily="34" charset="0"/>
                <a:cs typeface="Calibri" panose="020F0502020204030204" pitchFamily="34" charset="0"/>
              </a:rPr>
              <a:t>NOT</a:t>
            </a:r>
            <a:r>
              <a:rPr lang="en-US" sz="2200" dirty="0" smtClean="0">
                <a:latin typeface="Calibri" panose="020F0502020204030204" pitchFamily="34" charset="0"/>
                <a:cs typeface="Calibri" panose="020F0502020204030204" pitchFamily="34" charset="0"/>
              </a:rPr>
              <a:t> communicate with parents whatsoever.</a:t>
            </a:r>
          </a:p>
          <a:p>
            <a:pPr lvl="1">
              <a:lnSpc>
                <a:spcPct val="110000"/>
              </a:lnSpc>
              <a:buClr>
                <a:schemeClr val="accent1"/>
              </a:buClr>
            </a:pPr>
            <a:endParaRPr lang="en-US" sz="2200" dirty="0">
              <a:latin typeface="Calibri" panose="020F0502020204030204" pitchFamily="34" charset="0"/>
              <a:cs typeface="Calibri" panose="020F0502020204030204" pitchFamily="34" charset="0"/>
            </a:endParaRPr>
          </a:p>
          <a:p>
            <a:pPr lvl="1">
              <a:lnSpc>
                <a:spcPct val="110000"/>
              </a:lnSpc>
              <a:buClr>
                <a:schemeClr val="accent1"/>
              </a:buClr>
            </a:pPr>
            <a:r>
              <a:rPr lang="en-US" sz="2200" dirty="0" smtClean="0">
                <a:latin typeface="Calibri" panose="020F0502020204030204" pitchFamily="34" charset="0"/>
                <a:cs typeface="Calibri" panose="020F0502020204030204" pitchFamily="34" charset="0"/>
              </a:rPr>
              <a:t>Overall, Dual Enrollment is a big undertaking that requires a student to be independent, take ownership of their learning, and practice effective time management.</a:t>
            </a:r>
          </a:p>
          <a:p>
            <a:pPr lvl="1">
              <a:lnSpc>
                <a:spcPct val="110000"/>
              </a:lnSpc>
              <a:buClr>
                <a:schemeClr val="accent1"/>
              </a:buClr>
            </a:pPr>
            <a:endParaRPr lang="en-US" sz="2200" dirty="0">
              <a:latin typeface="Calibri" panose="020F0502020204030204" pitchFamily="34" charset="0"/>
              <a:cs typeface="Calibri" panose="020F0502020204030204" pitchFamily="34" charset="0"/>
            </a:endParaRPr>
          </a:p>
          <a:p>
            <a:pPr>
              <a:lnSpc>
                <a:spcPct val="110000"/>
              </a:lnSpc>
            </a:pPr>
            <a:endParaRPr lang="en-US" i="1"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1AE8C9-DDA5-4C31-9D75-79FC2E63CA78}"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14414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76400" y="152400"/>
            <a:ext cx="4876800" cy="4191000"/>
          </a:xfrm>
          <a:prstGeom prst="rect">
            <a:avLst/>
          </a:prstGeom>
        </p:spPr>
      </p:pic>
      <p:sp>
        <p:nvSpPr>
          <p:cNvPr id="4" name="Slide Number Placeholder 3"/>
          <p:cNvSpPr>
            <a:spLocks noGrp="1"/>
          </p:cNvSpPr>
          <p:nvPr>
            <p:ph type="sldNum" sz="quarter" idx="12"/>
          </p:nvPr>
        </p:nvSpPr>
        <p:spPr/>
        <p:txBody>
          <a:bodyPr/>
          <a:lstStyle/>
          <a:p>
            <a:fld id="{D41AE8C9-DDA5-4C31-9D75-79FC2E63CA78}" type="slidenum">
              <a:rPr lang="en-US" smtClean="0"/>
              <a:t>7</a:t>
            </a:fld>
            <a:endParaRPr lang="en-US" dirty="0"/>
          </a:p>
        </p:txBody>
      </p:sp>
      <p:pic>
        <p:nvPicPr>
          <p:cNvPr id="6" name="Picture 5"/>
          <p:cNvPicPr>
            <a:picLocks noChangeAspect="1"/>
          </p:cNvPicPr>
          <p:nvPr/>
        </p:nvPicPr>
        <p:blipFill>
          <a:blip r:embed="rId3"/>
          <a:stretch>
            <a:fillRect/>
          </a:stretch>
        </p:blipFill>
        <p:spPr>
          <a:xfrm>
            <a:off x="1660236" y="4343400"/>
            <a:ext cx="4800600" cy="1600200"/>
          </a:xfrm>
          <a:prstGeom prst="rect">
            <a:avLst/>
          </a:prstGeom>
        </p:spPr>
      </p:pic>
    </p:spTree>
    <p:extLst>
      <p:ext uri="{BB962C8B-B14F-4D97-AF65-F5344CB8AC3E}">
        <p14:creationId xmlns:p14="http://schemas.microsoft.com/office/powerpoint/2010/main" val="365429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715962"/>
          </a:xfrm>
        </p:spPr>
        <p:txBody>
          <a:bodyPr/>
          <a:lstStyle/>
          <a:p>
            <a:pPr algn="ctr"/>
            <a:r>
              <a:rPr lang="en-US" sz="4400" b="1" dirty="0">
                <a:latin typeface="Calibri" panose="020F0502020204030204" pitchFamily="34" charset="0"/>
                <a:cs typeface="Calibri" panose="020F0502020204030204" pitchFamily="34" charset="0"/>
              </a:rPr>
              <a:t>How Do I Get Started?</a:t>
            </a:r>
            <a:endParaRPr lang="en-US" sz="4400" dirty="0"/>
          </a:p>
        </p:txBody>
      </p:sp>
      <p:sp>
        <p:nvSpPr>
          <p:cNvPr id="3" name="Content Placeholder 2"/>
          <p:cNvSpPr>
            <a:spLocks noGrp="1"/>
          </p:cNvSpPr>
          <p:nvPr>
            <p:ph idx="1"/>
          </p:nvPr>
        </p:nvSpPr>
        <p:spPr>
          <a:xfrm>
            <a:off x="304800" y="990600"/>
            <a:ext cx="8077200" cy="5054600"/>
          </a:xfrm>
        </p:spPr>
        <p:txBody>
          <a:bodyPr>
            <a:normAutofit fontScale="77500" lnSpcReduction="20000"/>
          </a:bodyPr>
          <a:lstStyle/>
          <a:p>
            <a:pPr marL="114300" indent="0">
              <a:buNone/>
            </a:pPr>
            <a:r>
              <a:rPr lang="en-US" b="1" dirty="0" smtClean="0">
                <a:latin typeface="Calibri" panose="020F0502020204030204" pitchFamily="34" charset="0"/>
                <a:cs typeface="Calibri" panose="020F0502020204030204" pitchFamily="34" charset="0"/>
              </a:rPr>
              <a:t>Application Process</a:t>
            </a:r>
          </a:p>
          <a:p>
            <a:pPr marL="114300" indent="0">
              <a:buNone/>
            </a:pPr>
            <a:r>
              <a:rPr lang="en-US" dirty="0" smtClean="0">
                <a:latin typeface="Calibri" panose="020F0502020204030204" pitchFamily="34" charset="0"/>
                <a:cs typeface="Calibri" panose="020F0502020204030204" pitchFamily="34" charset="0"/>
              </a:rPr>
              <a:t>1. Complete the </a:t>
            </a:r>
            <a:r>
              <a:rPr lang="en-US" dirty="0">
                <a:latin typeface="Calibri" panose="020F0502020204030204" pitchFamily="34" charset="0"/>
                <a:cs typeface="Calibri" panose="020F0502020204030204" pitchFamily="34" charset="0"/>
              </a:rPr>
              <a:t>dual enrollment application </a:t>
            </a:r>
            <a:r>
              <a:rPr lang="en-US" dirty="0" smtClean="0">
                <a:latin typeface="Calibri" panose="020F0502020204030204" pitchFamily="34" charset="0"/>
                <a:cs typeface="Calibri" panose="020F0502020204030204" pitchFamily="34" charset="0"/>
              </a:rPr>
              <a:t>online</a:t>
            </a:r>
          </a:p>
          <a:p>
            <a:pPr marL="411480" lvl="1" indent="0">
              <a:buNone/>
            </a:pPr>
            <a:r>
              <a:rPr lang="en-US" u="sng" dirty="0" smtClean="0">
                <a:latin typeface="Calibri" panose="020F0502020204030204" pitchFamily="34" charset="0"/>
                <a:cs typeface="Calibri" panose="020F0502020204030204" pitchFamily="34" charset="0"/>
                <a:hlinkClick r:id="rId2"/>
              </a:rPr>
              <a:t>https</a:t>
            </a:r>
            <a:r>
              <a:rPr lang="en-US" u="sng" dirty="0">
                <a:latin typeface="Calibri" panose="020F0502020204030204" pitchFamily="34" charset="0"/>
                <a:cs typeface="Calibri" panose="020F0502020204030204" pitchFamily="34" charset="0"/>
                <a:hlinkClick r:id="rId2"/>
              </a:rPr>
              <a:t>://</a:t>
            </a:r>
            <a:r>
              <a:rPr lang="en-US" u="sng" dirty="0" smtClean="0">
                <a:latin typeface="Calibri" panose="020F0502020204030204" pitchFamily="34" charset="0"/>
                <a:cs typeface="Calibri" panose="020F0502020204030204" pitchFamily="34" charset="0"/>
                <a:hlinkClick r:id="rId2"/>
              </a:rPr>
              <a:t>bit.ly/2APhdpC</a:t>
            </a:r>
            <a:r>
              <a:rPr lang="en-US" dirty="0">
                <a:latin typeface="Calibri" panose="020F0502020204030204" pitchFamily="34" charset="0"/>
                <a:cs typeface="Calibri" panose="020F0502020204030204" pitchFamily="34" charset="0"/>
              </a:rPr>
              <a:t> </a:t>
            </a:r>
            <a:r>
              <a:rPr lang="en-US" i="1" dirty="0" smtClean="0">
                <a:latin typeface="Calibri" panose="020F0502020204030204" pitchFamily="34" charset="0"/>
                <a:cs typeface="Calibri" panose="020F0502020204030204" pitchFamily="34" charset="0"/>
              </a:rPr>
              <a:t>(Case sensitive link!)</a:t>
            </a:r>
            <a:br>
              <a:rPr lang="en-US" i="1" dirty="0" smtClean="0">
                <a:latin typeface="Calibri" panose="020F0502020204030204" pitchFamily="34" charset="0"/>
                <a:cs typeface="Calibri" panose="020F0502020204030204" pitchFamily="34" charset="0"/>
              </a:rPr>
            </a:br>
            <a:endParaRPr lang="en-US" i="1" dirty="0" smtClean="0">
              <a:latin typeface="Calibri" panose="020F0502020204030204" pitchFamily="34" charset="0"/>
              <a:cs typeface="Calibri" panose="020F0502020204030204" pitchFamily="34" charset="0"/>
            </a:endParaRPr>
          </a:p>
          <a:p>
            <a:pPr marL="114300" indent="0">
              <a:buNone/>
            </a:pPr>
            <a:r>
              <a:rPr lang="en-US" dirty="0" smtClean="0">
                <a:latin typeface="Calibri" panose="020F0502020204030204" pitchFamily="34" charset="0"/>
                <a:cs typeface="Calibri" panose="020F0502020204030204" pitchFamily="34" charset="0"/>
              </a:rPr>
              <a:t>2. Print and sign consent form at the end of the online application.</a:t>
            </a:r>
          </a:p>
          <a:p>
            <a:pPr marL="114300" indent="0">
              <a:buNone/>
            </a:pPr>
            <a:endParaRPr lang="en-US" dirty="0" smtClean="0">
              <a:latin typeface="Calibri" panose="020F0502020204030204" pitchFamily="34" charset="0"/>
              <a:cs typeface="Calibri" panose="020F0502020204030204" pitchFamily="34" charset="0"/>
            </a:endParaRPr>
          </a:p>
          <a:p>
            <a:pPr marL="114300" indent="0">
              <a:buNone/>
            </a:pPr>
            <a:r>
              <a:rPr lang="en-US" dirty="0" smtClean="0">
                <a:latin typeface="Calibri" panose="020F0502020204030204" pitchFamily="34" charset="0"/>
                <a:cs typeface="Calibri" panose="020F0502020204030204" pitchFamily="34" charset="0"/>
              </a:rPr>
              <a:t>3. Submit the signed consent form and a copy of your SAT/ACT/PERT score report to your school counselor. </a:t>
            </a:r>
            <a:r>
              <a:rPr lang="en-US" i="1" dirty="0" smtClean="0">
                <a:latin typeface="Calibri" panose="020F0502020204030204" pitchFamily="34" charset="0"/>
                <a:cs typeface="Calibri" panose="020F0502020204030204" pitchFamily="34" charset="0"/>
              </a:rPr>
              <a:t>We need a printed score report including the student’s name. We cannot pull scores from the school district database.</a:t>
            </a:r>
          </a:p>
          <a:p>
            <a:pPr marL="114300" indent="0" algn="ctr">
              <a:buNone/>
            </a:pPr>
            <a:endParaRPr lang="en-US" i="1" dirty="0" smtClean="0">
              <a:latin typeface="Calibri" panose="020F0502020204030204" pitchFamily="34" charset="0"/>
              <a:cs typeface="Calibri" panose="020F0502020204030204" pitchFamily="34" charset="0"/>
            </a:endParaRPr>
          </a:p>
          <a:p>
            <a:pPr marL="114300" indent="0" algn="ctr">
              <a:buNone/>
            </a:pPr>
            <a:r>
              <a:rPr lang="en-US" sz="2000" i="1" dirty="0" smtClean="0">
                <a:solidFill>
                  <a:srgbClr val="FF0000"/>
                </a:solidFill>
                <a:latin typeface="Calibri" panose="020F0502020204030204" pitchFamily="34" charset="0"/>
                <a:cs typeface="Calibri" panose="020F0502020204030204" pitchFamily="34" charset="0"/>
              </a:rPr>
              <a:t>Once these steps have been completed and the paperwork processed at SJR, you will be officially enrolled as a Dual Enrollment student at SJR. You will receive a welcome letter and email with </a:t>
            </a:r>
            <a:r>
              <a:rPr lang="en-US" sz="2000" i="1" dirty="0" err="1" smtClean="0">
                <a:solidFill>
                  <a:srgbClr val="FF0000"/>
                </a:solidFill>
                <a:latin typeface="Calibri" panose="020F0502020204030204" pitchFamily="34" charset="0"/>
                <a:cs typeface="Calibri" panose="020F0502020204030204" pitchFamily="34" charset="0"/>
              </a:rPr>
              <a:t>MySJRstate</a:t>
            </a:r>
            <a:r>
              <a:rPr lang="en-US" sz="2000" i="1" dirty="0" smtClean="0">
                <a:solidFill>
                  <a:srgbClr val="FF0000"/>
                </a:solidFill>
                <a:latin typeface="Calibri" panose="020F0502020204030204" pitchFamily="34" charset="0"/>
                <a:cs typeface="Calibri" panose="020F0502020204030204" pitchFamily="34" charset="0"/>
              </a:rPr>
              <a:t> login instructions.</a:t>
            </a:r>
          </a:p>
          <a:p>
            <a:pPr marL="114300" indent="0">
              <a:buNone/>
            </a:pPr>
            <a:r>
              <a:rPr lang="en-US" b="1" dirty="0" smtClean="0">
                <a:latin typeface="Calibri" panose="020F0502020204030204" pitchFamily="34" charset="0"/>
                <a:cs typeface="Calibri" panose="020F0502020204030204" pitchFamily="34" charset="0"/>
              </a:rPr>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Course Registration Process</a:t>
            </a:r>
            <a:endParaRPr lang="en-US" b="1" dirty="0">
              <a:latin typeface="Calibri" panose="020F0502020204030204" pitchFamily="34" charset="0"/>
              <a:cs typeface="Calibri" panose="020F0502020204030204" pitchFamily="34" charset="0"/>
            </a:endParaRPr>
          </a:p>
          <a:p>
            <a:pPr marL="114300" indent="0">
              <a:buNone/>
            </a:pPr>
            <a:r>
              <a:rPr lang="en-US" dirty="0" smtClean="0">
                <a:latin typeface="Calibri" panose="020F0502020204030204" pitchFamily="34" charset="0"/>
                <a:cs typeface="Calibri" panose="020F0502020204030204" pitchFamily="34" charset="0"/>
              </a:rPr>
              <a:t>4. Select your DE course(s) and submit a Course Registration Form to your school counselor. There will be a Course Registration Workshop in May to assist students with this process.</a:t>
            </a:r>
          </a:p>
          <a:p>
            <a:pPr marL="114300" indent="0">
              <a:buNone/>
            </a:pPr>
            <a:endParaRPr lang="en-US" dirty="0" smtClean="0">
              <a:latin typeface="Calibri" panose="020F0502020204030204" pitchFamily="34" charset="0"/>
              <a:cs typeface="Calibri" panose="020F0502020204030204" pitchFamily="34" charset="0"/>
            </a:endParaRPr>
          </a:p>
          <a:p>
            <a:pPr marL="114300" indent="0">
              <a:buNone/>
            </a:pPr>
            <a:r>
              <a:rPr lang="en-US" dirty="0" smtClean="0">
                <a:latin typeface="Calibri" panose="020F0502020204030204" pitchFamily="34" charset="0"/>
                <a:cs typeface="Calibri" panose="020F0502020204030204" pitchFamily="34" charset="0"/>
              </a:rPr>
              <a:t>5. Check your </a:t>
            </a:r>
            <a:r>
              <a:rPr lang="en-US" dirty="0" err="1" smtClean="0">
                <a:latin typeface="Calibri" panose="020F0502020204030204" pitchFamily="34" charset="0"/>
                <a:cs typeface="Calibri" panose="020F0502020204030204" pitchFamily="34" charset="0"/>
              </a:rPr>
              <a:t>MySJRstate</a:t>
            </a:r>
            <a:r>
              <a:rPr lang="en-US" dirty="0" smtClean="0">
                <a:latin typeface="Calibri" panose="020F0502020204030204" pitchFamily="34" charset="0"/>
                <a:cs typeface="Calibri" panose="020F0502020204030204" pitchFamily="34" charset="0"/>
              </a:rPr>
              <a:t> account to review your school schedule. It may take a week or so for your classes to appear.</a:t>
            </a:r>
          </a:p>
          <a:p>
            <a:pPr marL="114300" indent="0">
              <a:buNone/>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41AE8C9-DDA5-4C31-9D75-79FC2E63CA78}" type="slidenum">
              <a:rPr lang="en-US" smtClean="0"/>
              <a:t>8</a:t>
            </a:fld>
            <a:endParaRPr lang="en-US" dirty="0"/>
          </a:p>
        </p:txBody>
      </p:sp>
    </p:spTree>
    <p:extLst>
      <p:ext uri="{BB962C8B-B14F-4D97-AF65-F5344CB8AC3E}">
        <p14:creationId xmlns:p14="http://schemas.microsoft.com/office/powerpoint/2010/main" val="406283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7848600" cy="5130800"/>
          </a:xfrm>
        </p:spPr>
        <p:txBody>
          <a:bodyPr>
            <a:normAutofit fontScale="92500"/>
          </a:bodyPr>
          <a:lstStyle/>
          <a:p>
            <a:pPr marL="114300" indent="0">
              <a:buNone/>
            </a:pPr>
            <a:r>
              <a:rPr lang="en-US" dirty="0" smtClean="0">
                <a:latin typeface="Calibri" panose="020F0502020204030204" pitchFamily="34" charset="0"/>
                <a:cs typeface="Calibri" panose="020F0502020204030204" pitchFamily="34" charset="0"/>
              </a:rPr>
              <a:t>DE students will register for classes each semester as SJR courses run on semester, not year long. There is a fall semester, a spring semester, and a summer semester.</a:t>
            </a:r>
          </a:p>
          <a:p>
            <a:pPr marL="411480" lvl="1" indent="0">
              <a:buNone/>
            </a:pP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Fall – Middle of August to the second week of December.</a:t>
            </a:r>
          </a:p>
          <a:p>
            <a:pPr lvl="3">
              <a:buClr>
                <a:srgbClr val="92D050"/>
              </a:buClr>
            </a:pPr>
            <a:r>
              <a:rPr lang="en-US" dirty="0">
                <a:latin typeface="Calibri" panose="020F0502020204030204" pitchFamily="34" charset="0"/>
                <a:cs typeface="Calibri" panose="020F0502020204030204" pitchFamily="34" charset="0"/>
              </a:rPr>
              <a:t>Regular dual enrollment – </a:t>
            </a:r>
            <a:r>
              <a:rPr lang="en-US" dirty="0" smtClean="0">
                <a:latin typeface="Calibri" panose="020F0502020204030204" pitchFamily="34" charset="0"/>
                <a:cs typeface="Calibri" panose="020F0502020204030204" pitchFamily="34" charset="0"/>
              </a:rPr>
              <a:t>up to 10 </a:t>
            </a:r>
            <a:r>
              <a:rPr lang="en-US" dirty="0">
                <a:latin typeface="Calibri" panose="020F0502020204030204" pitchFamily="34" charset="0"/>
                <a:cs typeface="Calibri" panose="020F0502020204030204" pitchFamily="34" charset="0"/>
              </a:rPr>
              <a:t>credit hours</a:t>
            </a:r>
          </a:p>
          <a:p>
            <a:pPr lvl="3">
              <a:buClr>
                <a:srgbClr val="92D050"/>
              </a:buClr>
            </a:pPr>
            <a:r>
              <a:rPr lang="en-US" dirty="0">
                <a:latin typeface="Calibri" panose="020F0502020204030204" pitchFamily="34" charset="0"/>
                <a:cs typeface="Calibri" panose="020F0502020204030204" pitchFamily="34" charset="0"/>
              </a:rPr>
              <a:t>Early admission students – minimum 12 credit hours and maximum 16 credit </a:t>
            </a:r>
            <a:r>
              <a:rPr lang="en-US" dirty="0" smtClean="0">
                <a:latin typeface="Calibri" panose="020F0502020204030204" pitchFamily="34" charset="0"/>
                <a:cs typeface="Calibri" panose="020F0502020204030204" pitchFamily="34" charset="0"/>
              </a:rPr>
              <a:t>hours – no courses at SAHS allowed</a:t>
            </a:r>
            <a:endParaRPr lang="en-US" dirty="0">
              <a:latin typeface="Calibri" panose="020F0502020204030204" pitchFamily="34" charset="0"/>
              <a:cs typeface="Calibri" panose="020F0502020204030204" pitchFamily="34" charset="0"/>
            </a:endParaRPr>
          </a:p>
          <a:p>
            <a:pPr marL="82296" indent="0">
              <a:buNone/>
            </a:pP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Spring – Second week of January to the end of April</a:t>
            </a:r>
            <a:r>
              <a:rPr lang="en-US" sz="1600" dirty="0" smtClean="0">
                <a:latin typeface="Calibri" panose="020F0502020204030204" pitchFamily="34" charset="0"/>
                <a:cs typeface="Calibri" panose="020F0502020204030204" pitchFamily="34" charset="0"/>
              </a:rPr>
              <a:t>.</a:t>
            </a:r>
          </a:p>
          <a:p>
            <a:pPr lvl="3">
              <a:buClr>
                <a:srgbClr val="92D050"/>
              </a:buClr>
            </a:pPr>
            <a:r>
              <a:rPr lang="en-US" dirty="0">
                <a:latin typeface="Calibri" panose="020F0502020204030204" pitchFamily="34" charset="0"/>
                <a:cs typeface="Calibri" panose="020F0502020204030204" pitchFamily="34" charset="0"/>
              </a:rPr>
              <a:t>Regular dual enrollment – up to 10 credit hours</a:t>
            </a:r>
          </a:p>
          <a:p>
            <a:pPr lvl="3">
              <a:buClr>
                <a:srgbClr val="92D050"/>
              </a:buClr>
            </a:pPr>
            <a:r>
              <a:rPr lang="en-US" dirty="0">
                <a:latin typeface="Calibri" panose="020F0502020204030204" pitchFamily="34" charset="0"/>
                <a:cs typeface="Calibri" panose="020F0502020204030204" pitchFamily="34" charset="0"/>
              </a:rPr>
              <a:t>Early admission students – minimum 12 credit hours and maximum 16 credit hours – no courses at SAHS allowed</a:t>
            </a:r>
          </a:p>
          <a:p>
            <a:pPr marL="1051560" lvl="3" indent="0">
              <a:buNone/>
            </a:pPr>
            <a:endParaRPr lang="en-US" dirty="0">
              <a:latin typeface="Calibri" panose="020F0502020204030204" pitchFamily="34" charset="0"/>
              <a:cs typeface="Calibri" panose="020F0502020204030204" pitchFamily="34" charset="0"/>
            </a:endParaRPr>
          </a:p>
          <a:p>
            <a:pPr marL="342900" lvl="2">
              <a:buClr>
                <a:schemeClr val="accent1"/>
              </a:buClr>
            </a:pPr>
            <a:r>
              <a:rPr lang="en-US" sz="1600" dirty="0">
                <a:latin typeface="Calibri" panose="020F0502020204030204" pitchFamily="34" charset="0"/>
                <a:cs typeface="Calibri" panose="020F0502020204030204" pitchFamily="34" charset="0"/>
              </a:rPr>
              <a:t>Summer – Three different sessions: 1) begins middle of May to end of June, 2) begins middle of May to middle of August, and 3) begins the first part of July to middle of August.</a:t>
            </a:r>
          </a:p>
          <a:p>
            <a:pPr lvl="2"/>
            <a:r>
              <a:rPr lang="en-US" sz="1600" dirty="0">
                <a:latin typeface="Calibri" panose="020F0502020204030204" pitchFamily="34" charset="0"/>
                <a:cs typeface="Calibri" panose="020F0502020204030204" pitchFamily="34" charset="0"/>
              </a:rPr>
              <a:t>All dual enrollment students – maximum </a:t>
            </a:r>
            <a:r>
              <a:rPr lang="en-US" sz="1600" dirty="0" smtClean="0">
                <a:latin typeface="Calibri" panose="020F0502020204030204" pitchFamily="34" charset="0"/>
                <a:cs typeface="Calibri" panose="020F0502020204030204" pitchFamily="34" charset="0"/>
              </a:rPr>
              <a:t>2 classes for </a:t>
            </a:r>
            <a:r>
              <a:rPr lang="en-US" sz="1600" dirty="0">
                <a:latin typeface="Calibri" panose="020F0502020204030204" pitchFamily="34" charset="0"/>
                <a:cs typeface="Calibri" panose="020F0502020204030204" pitchFamily="34" charset="0"/>
              </a:rPr>
              <a:t>the </a:t>
            </a:r>
            <a:r>
              <a:rPr lang="en-US" sz="1600" dirty="0" smtClean="0">
                <a:latin typeface="Calibri" panose="020F0502020204030204" pitchFamily="34" charset="0"/>
                <a:cs typeface="Calibri" panose="020F0502020204030204" pitchFamily="34" charset="0"/>
              </a:rPr>
              <a:t>summer</a:t>
            </a:r>
          </a:p>
          <a:p>
            <a:pPr lvl="2"/>
            <a:r>
              <a:rPr lang="en-US" sz="1600" dirty="0" smtClean="0">
                <a:latin typeface="Calibri" panose="020F0502020204030204" pitchFamily="34" charset="0"/>
                <a:cs typeface="Calibri" panose="020F0502020204030204" pitchFamily="34" charset="0"/>
              </a:rPr>
              <a:t>Current seniors are not eligible to participate in summer since they will be graduating.</a:t>
            </a:r>
            <a:endParaRPr lang="en-US" dirty="0" smtClean="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41AE8C9-DDA5-4C31-9D75-79FC2E63CA78}" type="slidenum">
              <a:rPr lang="en-US" smtClean="0"/>
              <a:t>9</a:t>
            </a:fld>
            <a:endParaRPr lang="en-US" dirty="0"/>
          </a:p>
        </p:txBody>
      </p:sp>
      <p:sp>
        <p:nvSpPr>
          <p:cNvPr id="2" name="TextBox 1"/>
          <p:cNvSpPr txBox="1"/>
          <p:nvPr/>
        </p:nvSpPr>
        <p:spPr>
          <a:xfrm>
            <a:off x="1485900" y="152400"/>
            <a:ext cx="5334000" cy="923330"/>
          </a:xfrm>
          <a:prstGeom prst="rect">
            <a:avLst/>
          </a:prstGeom>
          <a:noFill/>
        </p:spPr>
        <p:txBody>
          <a:bodyPr wrap="square" rtlCol="0">
            <a:spAutoFit/>
          </a:bodyPr>
          <a:lstStyle/>
          <a:p>
            <a:pPr algn="ctr"/>
            <a:r>
              <a:rPr lang="en-US" sz="3600" b="1" dirty="0">
                <a:solidFill>
                  <a:schemeClr val="accent1">
                    <a:lumMod val="50000"/>
                  </a:schemeClr>
                </a:solidFill>
                <a:latin typeface="Calibri" panose="020F0502020204030204" pitchFamily="34" charset="0"/>
                <a:cs typeface="Calibri" panose="020F0502020204030204" pitchFamily="34" charset="0"/>
              </a:rPr>
              <a:t>Course Registration</a:t>
            </a:r>
          </a:p>
          <a:p>
            <a:endParaRPr lang="en-US" dirty="0"/>
          </a:p>
        </p:txBody>
      </p:sp>
    </p:spTree>
    <p:extLst>
      <p:ext uri="{BB962C8B-B14F-4D97-AF65-F5344CB8AC3E}">
        <p14:creationId xmlns:p14="http://schemas.microsoft.com/office/powerpoint/2010/main" val="1711792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7C4260E8F6B84A8491EB04ED35E7C5" ma:contentTypeVersion="15" ma:contentTypeDescription="Create a new document." ma:contentTypeScope="" ma:versionID="2f65c0ee6c3f3f7de6b7b6066abb3cd7">
  <xsd:schema xmlns:xsd="http://www.w3.org/2001/XMLSchema" xmlns:xs="http://www.w3.org/2001/XMLSchema" xmlns:p="http://schemas.microsoft.com/office/2006/metadata/properties" xmlns:ns1="http://schemas.microsoft.com/sharepoint/v3" xmlns:ns3="17d919a8-eed9-4573-b04b-a477aa529e5e" xmlns:ns4="3996d5e2-603a-42cf-83d9-5dddf376ed73" targetNamespace="http://schemas.microsoft.com/office/2006/metadata/properties" ma:root="true" ma:fieldsID="763c9c2ed220389be66f2088b4fe9aa6" ns1:_="" ns3:_="" ns4:_="">
    <xsd:import namespace="http://schemas.microsoft.com/sharepoint/v3"/>
    <xsd:import namespace="17d919a8-eed9-4573-b04b-a477aa529e5e"/>
    <xsd:import namespace="3996d5e2-603a-42cf-83d9-5dddf376ed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d919a8-eed9-4573-b04b-a477aa529e5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96d5e2-603a-42cf-83d9-5dddf376ed7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DEE50E2-D328-4E49-BFDC-CE039B478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d919a8-eed9-4573-b04b-a477aa529e5e"/>
    <ds:schemaRef ds:uri="3996d5e2-603a-42cf-83d9-5dddf376e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BEA04C-B4B2-4F17-BCBE-8F45EC4666D0}">
  <ds:schemaRefs>
    <ds:schemaRef ds:uri="http://schemas.microsoft.com/sharepoint/v3/contenttype/forms"/>
  </ds:schemaRefs>
</ds:datastoreItem>
</file>

<file path=customXml/itemProps3.xml><?xml version="1.0" encoding="utf-8"?>
<ds:datastoreItem xmlns:ds="http://schemas.openxmlformats.org/officeDocument/2006/customXml" ds:itemID="{86F67043-AF00-4915-AD5F-A36FC0080799}">
  <ds:schemaRefs>
    <ds:schemaRef ds:uri="http://schemas.microsoft.com/sharepoint/v3"/>
    <ds:schemaRef ds:uri="http://purl.org/dc/elements/1.1/"/>
    <ds:schemaRef ds:uri="http://purl.org/dc/dcmitype/"/>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3996d5e2-603a-42cf-83d9-5dddf376ed73"/>
    <ds:schemaRef ds:uri="17d919a8-eed9-4573-b04b-a477aa529e5e"/>
  </ds:schemaRefs>
</ds:datastoreItem>
</file>

<file path=docProps/app.xml><?xml version="1.0" encoding="utf-8"?>
<Properties xmlns="http://schemas.openxmlformats.org/officeDocument/2006/extended-properties" xmlns:vt="http://schemas.openxmlformats.org/officeDocument/2006/docPropsVTypes">
  <Template>Adjacency</Template>
  <TotalTime>8268</TotalTime>
  <Words>1758</Words>
  <Application>Microsoft Office PowerPoint</Application>
  <PresentationFormat>On-screen Show (4:3)</PresentationFormat>
  <Paragraphs>188</Paragraphs>
  <Slides>19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Adjacency</vt:lpstr>
      <vt:lpstr>Dual Enrollment  Information Session</vt:lpstr>
      <vt:lpstr>SJR State Dual Enrollment Office</vt:lpstr>
      <vt:lpstr>What is Dual Enrollment?</vt:lpstr>
      <vt:lpstr>Dual Enrollment Considerations</vt:lpstr>
      <vt:lpstr>Dual Enrollment Considerations</vt:lpstr>
      <vt:lpstr>Dual Enrollment Considerations</vt:lpstr>
      <vt:lpstr>PowerPoint Presentation</vt:lpstr>
      <vt:lpstr>How Do I Get Started?</vt:lpstr>
      <vt:lpstr>PowerPoint Presentation</vt:lpstr>
      <vt:lpstr>PowerPoint Presentation</vt:lpstr>
      <vt:lpstr>PowerPoint Presentation</vt:lpstr>
      <vt:lpstr>Dates/Deadlines</vt:lpstr>
      <vt:lpstr>Dates/Deadlines</vt:lpstr>
      <vt:lpstr>PowerPoint Presentation</vt:lpstr>
      <vt:lpstr>PowerPoint Presentation</vt:lpstr>
      <vt:lpstr>Student Disability Services</vt:lpstr>
      <vt:lpstr>Importance of Accurate Records</vt:lpstr>
      <vt:lpstr>Resources</vt:lpstr>
      <vt:lpstr>PowerPoint Presentation</vt:lpstr>
    </vt:vector>
  </TitlesOfParts>
  <Company>SJRCC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Athletics Program Analysis</dc:title>
  <dc:creator>Administrator</dc:creator>
  <cp:lastModifiedBy>Marjorie E. Bennett</cp:lastModifiedBy>
  <cp:revision>211</cp:revision>
  <cp:lastPrinted>2012-05-15T13:50:14Z</cp:lastPrinted>
  <dcterms:created xsi:type="dcterms:W3CDTF">2012-03-26T15:44:03Z</dcterms:created>
  <dcterms:modified xsi:type="dcterms:W3CDTF">2020-01-21T20:16:50Z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0x010100BB7C4260E8F6B84A8491EB04ED35E7C5</vt:lpwstr>
  </property>
</Properties>
</file>