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0.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 id="2147483659" r:id="rId5"/>
    <p:sldMasterId id="2147483734" r:id="rId6"/>
  </p:sldMasterIdLst>
  <p:notesMasterIdLst>
    <p:notesMasterId r:id="rId46"/>
  </p:notesMasterIdLst>
  <p:sldIdLst>
    <p:sldId id="347" r:id="rId7"/>
    <p:sldId id="263" r:id="rId8"/>
    <p:sldId id="286" r:id="rId9"/>
    <p:sldId id="296" r:id="rId10"/>
    <p:sldId id="260" r:id="rId11"/>
    <p:sldId id="262" r:id="rId12"/>
    <p:sldId id="348" r:id="rId13"/>
    <p:sldId id="293" r:id="rId14"/>
    <p:sldId id="261" r:id="rId15"/>
    <p:sldId id="283" r:id="rId16"/>
    <p:sldId id="314" r:id="rId17"/>
    <p:sldId id="318" r:id="rId18"/>
    <p:sldId id="317" r:id="rId19"/>
    <p:sldId id="315" r:id="rId20"/>
    <p:sldId id="316" r:id="rId21"/>
    <p:sldId id="350" r:id="rId22"/>
    <p:sldId id="320" r:id="rId23"/>
    <p:sldId id="322" r:id="rId24"/>
    <p:sldId id="319" r:id="rId25"/>
    <p:sldId id="288" r:id="rId26"/>
    <p:sldId id="265" r:id="rId27"/>
    <p:sldId id="266" r:id="rId28"/>
    <p:sldId id="351" r:id="rId29"/>
    <p:sldId id="326" r:id="rId30"/>
    <p:sldId id="328" r:id="rId31"/>
    <p:sldId id="356" r:id="rId32"/>
    <p:sldId id="353" r:id="rId33"/>
    <p:sldId id="354" r:id="rId34"/>
    <p:sldId id="329" r:id="rId35"/>
    <p:sldId id="287" r:id="rId36"/>
    <p:sldId id="342" r:id="rId37"/>
    <p:sldId id="289" r:id="rId38"/>
    <p:sldId id="341" r:id="rId39"/>
    <p:sldId id="330" r:id="rId40"/>
    <p:sldId id="334" r:id="rId41"/>
    <p:sldId id="352" r:id="rId42"/>
    <p:sldId id="279" r:id="rId43"/>
    <p:sldId id="331" r:id="rId44"/>
    <p:sldId id="309" r:id="rId45"/>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pos="35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 Eakins" initials="DE" lastIdx="2" clrIdx="0">
    <p:extLst>
      <p:ext uri="{19B8F6BF-5375-455C-9EA6-DF929625EA0E}">
        <p15:presenceInfo xmlns:p15="http://schemas.microsoft.com/office/powerpoint/2012/main" userId="S::E017543@stjohns.k12.fl.us::ee43ad7c-7670-4400-8a48-07473c868a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2203"/>
    <a:srgbClr val="015382"/>
    <a:srgbClr val="007AA9"/>
    <a:srgbClr val="BAD262"/>
    <a:srgbClr val="E5F6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9EAFCA-4A4B-4529-BA55-83A56257ED52}" v="23" dt="2021-10-04T12:41:16.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39"/>
    <p:restoredTop sz="94635"/>
  </p:normalViewPr>
  <p:slideViewPr>
    <p:cSldViewPr snapToGrid="0" snapToObjects="1" showGuides="1">
      <p:cViewPr varScale="1">
        <p:scale>
          <a:sx n="67" d="100"/>
          <a:sy n="67" d="100"/>
        </p:scale>
        <p:origin x="264" y="44"/>
      </p:cViewPr>
      <p:guideLst>
        <p:guide orient="horz" pos="1320"/>
        <p:guide pos="355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16T11:49:57.248" idx="2">
    <p:pos x="966" y="4272"/>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24210A43-BB23-435A-A269-B29AB0E0D539}" type="datetimeFigureOut">
              <a:rPr lang="en-US" smtClean="0"/>
              <a:t>10/12/2022</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5BB2C61E-7251-4152-84BA-DC3F2449C438}" type="slidenum">
              <a:rPr lang="en-US" smtClean="0"/>
              <a:t>‹#›</a:t>
            </a:fld>
            <a:endParaRPr lang="en-US"/>
          </a:p>
        </p:txBody>
      </p:sp>
    </p:spTree>
    <p:extLst>
      <p:ext uri="{BB962C8B-B14F-4D97-AF65-F5344CB8AC3E}">
        <p14:creationId xmlns:p14="http://schemas.microsoft.com/office/powerpoint/2010/main" val="2154180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ffmt.or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file:///C:\Users\smithj\Documents\2017%20Podcasts\2017%20Scripts\fafsa.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Welcome to the</a:t>
            </a:r>
            <a:r>
              <a:rPr lang="en-US" baseline="0" dirty="0"/>
              <a:t> financial aid overview presentation.  This presentation</a:t>
            </a:r>
            <a:r>
              <a:rPr lang="en-US" dirty="0"/>
              <a:t> is specifically  for high school students graduating in the 2020-2021 academic year and then enrolling  in a post secondary institution for the 2022-2023 academic year. </a:t>
            </a:r>
          </a:p>
          <a:p>
            <a:pPr algn="l"/>
            <a:endParaRPr lang="en-US" baseline="0" dirty="0"/>
          </a:p>
          <a:p>
            <a:pPr algn="l"/>
            <a:r>
              <a:rPr lang="en-US" baseline="0" dirty="0"/>
              <a:t> It is brought to you by the Office of Student Financial Assistance, a division of the </a:t>
            </a:r>
            <a:r>
              <a:rPr lang="en-US" dirty="0"/>
              <a:t>F</a:t>
            </a:r>
            <a:r>
              <a:rPr lang="en-US" baseline="0" dirty="0"/>
              <a:t>lorida Department of Education.  </a:t>
            </a:r>
          </a:p>
          <a:p>
            <a:pPr algn="l"/>
            <a:endParaRPr lang="en-US" dirty="0"/>
          </a:p>
          <a:p>
            <a:pPr algn="l"/>
            <a:r>
              <a:rPr lang="en-US" dirty="0"/>
              <a:t>Upon completion of this presentation you will gain a better understanding of the overall financial aid process for all post secondary institutions.  </a:t>
            </a:r>
          </a:p>
          <a:p>
            <a:pPr algn="l"/>
            <a:endParaRPr lang="en-US" dirty="0"/>
          </a:p>
          <a:p>
            <a:pPr algn="l"/>
            <a:r>
              <a:rPr lang="en-US" dirty="0"/>
              <a:t>My name is Pedro Hernandez, Outreach Director, here at the Office of Student Financial Assistance.   It is my pleasure to guide you through this process.</a:t>
            </a:r>
          </a:p>
        </p:txBody>
      </p:sp>
      <p:sp>
        <p:nvSpPr>
          <p:cNvPr id="4" name="Slide Number Placeholder 3"/>
          <p:cNvSpPr>
            <a:spLocks noGrp="1"/>
          </p:cNvSpPr>
          <p:nvPr>
            <p:ph type="sldNum" sz="quarter" idx="10"/>
          </p:nvPr>
        </p:nvSpPr>
        <p:spPr/>
        <p:txBody>
          <a:bodyPr/>
          <a:lstStyle/>
          <a:p>
            <a:fld id="{EB00079B-585D-49B4-A45C-6ABA6586B4CB}" type="slidenum">
              <a:rPr lang="en-US" smtClean="0"/>
              <a:t>1</a:t>
            </a:fld>
            <a:endParaRPr lang="en-US" dirty="0"/>
          </a:p>
        </p:txBody>
      </p:sp>
    </p:spTree>
    <p:extLst>
      <p:ext uri="{BB962C8B-B14F-4D97-AF65-F5344CB8AC3E}">
        <p14:creationId xmlns:p14="http://schemas.microsoft.com/office/powerpoint/2010/main" val="2607047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11" indent="-176611">
              <a:spcBef>
                <a:spcPct val="0"/>
              </a:spcBef>
              <a:buFontTx/>
              <a:buChar char="•"/>
              <a:defRPr/>
            </a:pPr>
            <a:r>
              <a:rPr lang="en-US" altLang="en-US" dirty="0"/>
              <a:t>The FAFSA form is available online (in English or Spanish) October 1 of each year for the next school year. A high school student will (ideally) apply in October of his/her senior year, assuming he/she plans to go on to college in the fall following graduation.</a:t>
            </a:r>
          </a:p>
          <a:p>
            <a:pPr marL="176611" indent="-176611">
              <a:spcBef>
                <a:spcPct val="0"/>
              </a:spcBef>
              <a:buFontTx/>
              <a:buChar char="•"/>
              <a:defRPr/>
            </a:pPr>
            <a:r>
              <a:rPr lang="en-US" altLang="en-US" dirty="0"/>
              <a:t>Many state education agencies and schools also use information from the FAFSA form</a:t>
            </a:r>
            <a:r>
              <a:rPr lang="en-US" altLang="en-US" baseline="0" dirty="0"/>
              <a:t> </a:t>
            </a:r>
            <a:r>
              <a:rPr lang="en-US" altLang="en-US" dirty="0"/>
              <a:t>in order to determine eligibility for their programs. Their deadlines can be quite early, so the student should check the FAFSA site for the state deadline as well as finding out each school’s deadline.</a:t>
            </a:r>
          </a:p>
          <a:p>
            <a:pPr marL="176611" indent="-176611">
              <a:spcBef>
                <a:spcPct val="0"/>
              </a:spcBef>
              <a:buFontTx/>
              <a:buChar char="•"/>
              <a:defRPr/>
            </a:pPr>
            <a:r>
              <a:rPr lang="en-US" altLang="en-US" dirty="0"/>
              <a:t>It’s STRONGLY encouraged for a student to start the</a:t>
            </a:r>
            <a:r>
              <a:rPr lang="en-US" altLang="en-US" baseline="0" dirty="0"/>
              <a:t> application at fafsa.gov with his or her FSA ID when give the option between entering the student’s FSA ID and entering the “student’s information” (meaning name, date of birth, </a:t>
            </a:r>
            <a:r>
              <a:rPr lang="en-US" altLang="en-US" baseline="0" dirty="0" err="1"/>
              <a:t>etc</a:t>
            </a:r>
            <a:r>
              <a:rPr lang="en-US" altLang="en-US" baseline="0" dirty="0"/>
              <a:t>). Using the FSA ID prefills some info in the form, automatically signs the form for the student, and avoids the problems caused if the student enters “student information” that’s different from what he or she has in his or her FSA ID account. ***This is a top FAFSA tip. A lot of people have problems because they enter different info in the FAFSA form vs their FSA ID account, and it’s easy to avoid this problem.*** </a:t>
            </a:r>
            <a:endParaRPr lang="en-US" altLang="en-US" dirty="0"/>
          </a:p>
          <a:p>
            <a:pPr marL="176611" indent="-176611">
              <a:spcBef>
                <a:spcPct val="0"/>
              </a:spcBef>
              <a:buFontTx/>
              <a:buChar char="•"/>
              <a:defRPr/>
            </a:pPr>
            <a:r>
              <a:rPr lang="en-US" altLang="en-US" dirty="0"/>
              <a:t>fafsa.gov provides help screens and live chat with a customer service representative (during business hours). Additionally, the 1-800-4-FED-AID hotline can guide the student through the FAFSA form. Operators speak English and Spanish.</a:t>
            </a:r>
          </a:p>
          <a:p>
            <a:pPr marL="176611" indent="-176611">
              <a:spcBef>
                <a:spcPct val="0"/>
              </a:spcBef>
              <a:buFontTx/>
              <a:buChar char="•"/>
              <a:defRPr/>
            </a:pPr>
            <a:r>
              <a:rPr lang="en-US" altLang="en-US" dirty="0"/>
              <a:t>Students need to understand that they have not finished with the application until they have submitted it and have a confirmation page on the screen.</a:t>
            </a:r>
          </a:p>
          <a:p>
            <a:pPr marL="176611" indent="-176611">
              <a:spcBef>
                <a:spcPct val="0"/>
              </a:spcBef>
              <a:buFontTx/>
              <a:buChar char="•"/>
              <a:defRPr/>
            </a:pPr>
            <a:r>
              <a:rPr lang="en-US" altLang="en-US" dirty="0"/>
              <a:t>Printed-out FAFSA PDFs can take as much as 2.5 weeks longer to process than the online FAFSA form.</a:t>
            </a:r>
          </a:p>
          <a:p>
            <a:pPr defTabSz="470962" eaLnBrk="0" fontAlgn="base" hangingPunct="0">
              <a:spcBef>
                <a:spcPct val="30000"/>
              </a:spcBef>
              <a:spcAft>
                <a:spcPct val="0"/>
              </a:spcAft>
              <a:defRPr/>
            </a:pPr>
            <a:r>
              <a:rPr lang="en-US" altLang="en-US" dirty="0"/>
              <a:t>[Note to counselors: The IRS Data Retrieval Tool is returning with the 2018-19 FAFSA</a:t>
            </a:r>
            <a:r>
              <a:rPr lang="en-US" altLang="en-US" baseline="0" dirty="0"/>
              <a:t> cycle</a:t>
            </a:r>
            <a:r>
              <a:rPr lang="en-US" dirty="0"/>
              <a:t>. To address privacy and security concerns, the tax return information will be encrypted and hidden from the borrower's view on the IRS DRT web page, as well as on fafsa.gov and on the student’s Student Aid Report provided by the government after the student applies</a:t>
            </a:r>
            <a:r>
              <a:rPr lang="en-US" altLang="en-US" dirty="0"/>
              <a:t>.]</a:t>
            </a:r>
          </a:p>
          <a:p>
            <a:pPr marL="176611" indent="-176611">
              <a:spcBef>
                <a:spcPct val="0"/>
              </a:spcBef>
              <a:buFontTx/>
              <a:buChar char="•"/>
              <a:defRPr/>
            </a:pPr>
            <a:endParaRPr lang="en-US" altLang="en-US" dirty="0"/>
          </a:p>
          <a:p>
            <a:pPr marL="176611" indent="-176611">
              <a:spcBef>
                <a:spcPct val="0"/>
              </a:spcBef>
              <a:buFontTx/>
              <a:buChar char="•"/>
              <a:defRPr/>
            </a:pPr>
            <a:endParaRPr lang="en-US" altLang="en-US" dirty="0"/>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65313" indent="-294351">
              <a:defRPr>
                <a:solidFill>
                  <a:schemeClr val="tx1"/>
                </a:solidFill>
                <a:latin typeface="Arial" pitchFamily="34" charset="0"/>
              </a:defRPr>
            </a:lvl2pPr>
            <a:lvl3pPr marL="1177404" indent="-235481">
              <a:defRPr>
                <a:solidFill>
                  <a:schemeClr val="tx1"/>
                </a:solidFill>
                <a:latin typeface="Arial" pitchFamily="34" charset="0"/>
              </a:defRPr>
            </a:lvl3pPr>
            <a:lvl4pPr marL="1648366" indent="-235481">
              <a:defRPr>
                <a:solidFill>
                  <a:schemeClr val="tx1"/>
                </a:solidFill>
                <a:latin typeface="Arial" pitchFamily="34" charset="0"/>
              </a:defRPr>
            </a:lvl4pPr>
            <a:lvl5pPr marL="2119328" indent="-235481">
              <a:defRPr>
                <a:solidFill>
                  <a:schemeClr val="tx1"/>
                </a:solidFill>
                <a:latin typeface="Arial" pitchFamily="34" charset="0"/>
              </a:defRPr>
            </a:lvl5pPr>
            <a:lvl6pPr marL="2590289" indent="-235481" defTabSz="470962" fontAlgn="base">
              <a:spcBef>
                <a:spcPct val="0"/>
              </a:spcBef>
              <a:spcAft>
                <a:spcPct val="0"/>
              </a:spcAft>
              <a:defRPr>
                <a:solidFill>
                  <a:schemeClr val="tx1"/>
                </a:solidFill>
                <a:latin typeface="Arial" pitchFamily="34" charset="0"/>
              </a:defRPr>
            </a:lvl6pPr>
            <a:lvl7pPr marL="3061251" indent="-235481" defTabSz="470962" fontAlgn="base">
              <a:spcBef>
                <a:spcPct val="0"/>
              </a:spcBef>
              <a:spcAft>
                <a:spcPct val="0"/>
              </a:spcAft>
              <a:defRPr>
                <a:solidFill>
                  <a:schemeClr val="tx1"/>
                </a:solidFill>
                <a:latin typeface="Arial" pitchFamily="34" charset="0"/>
              </a:defRPr>
            </a:lvl7pPr>
            <a:lvl8pPr marL="3532213" indent="-235481" defTabSz="470962" fontAlgn="base">
              <a:spcBef>
                <a:spcPct val="0"/>
              </a:spcBef>
              <a:spcAft>
                <a:spcPct val="0"/>
              </a:spcAft>
              <a:defRPr>
                <a:solidFill>
                  <a:schemeClr val="tx1"/>
                </a:solidFill>
                <a:latin typeface="Arial" pitchFamily="34" charset="0"/>
              </a:defRPr>
            </a:lvl8pPr>
            <a:lvl9pPr marL="4003175" indent="-235481" defTabSz="470962"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115393C-EA29-41AA-A59C-39676846E803}" type="slidenum">
              <a:rPr lang="en-US" altLang="en-US" smtClean="0">
                <a:latin typeface="Calibri" pitchFamily="34" charset="0"/>
              </a:rPr>
              <a:pPr fontAlgn="base">
                <a:spcBef>
                  <a:spcPct val="0"/>
                </a:spcBef>
                <a:spcAft>
                  <a:spcPct val="0"/>
                </a:spcAft>
                <a:defRPr/>
              </a:pPr>
              <a:t>14</a:t>
            </a:fld>
            <a:endParaRPr lang="en-US" altLang="en-US">
              <a:latin typeface="Calibri" pitchFamily="34" charset="0"/>
            </a:endParaRPr>
          </a:p>
        </p:txBody>
      </p:sp>
    </p:spTree>
    <p:extLst>
      <p:ext uri="{BB962C8B-B14F-4D97-AF65-F5344CB8AC3E}">
        <p14:creationId xmlns:p14="http://schemas.microsoft.com/office/powerpoint/2010/main" val="2181071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11" indent="-176611">
              <a:spcBef>
                <a:spcPct val="0"/>
              </a:spcBef>
              <a:buFontTx/>
              <a:buChar char="•"/>
            </a:pPr>
            <a:r>
              <a:rPr lang="en-US" altLang="en-US" dirty="0"/>
              <a:t>The online or paper </a:t>
            </a:r>
            <a:r>
              <a:rPr lang="en-US" altLang="en-US" i="1" dirty="0"/>
              <a:t>Student Aid Report</a:t>
            </a:r>
            <a:r>
              <a:rPr lang="en-US" altLang="en-US" dirty="0"/>
              <a:t> (SAR) will list the student’s EFC and will show the information the student reported on the FAFSA form (except for tax info imported via the IRS DRT). The student can review the FAFSA information online by logging in at fafsa.gov.</a:t>
            </a:r>
          </a:p>
          <a:p>
            <a:pPr marL="176611" indent="-176611">
              <a:spcBef>
                <a:spcPct val="0"/>
              </a:spcBef>
              <a:buFontTx/>
              <a:buChar char="•"/>
            </a:pPr>
            <a:r>
              <a:rPr lang="en-US" altLang="en-US" dirty="0"/>
              <a:t>Corrections can be made online at fafsa.gov or on the paper SAR. Online corrections can be processed immediately in some cases. The student will then receive a new SAR, and the school will receive updated information.</a:t>
            </a:r>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65313" indent="-294351">
              <a:defRPr>
                <a:solidFill>
                  <a:schemeClr val="tx1"/>
                </a:solidFill>
                <a:latin typeface="Arial" pitchFamily="34" charset="0"/>
              </a:defRPr>
            </a:lvl2pPr>
            <a:lvl3pPr marL="1177404" indent="-235481">
              <a:defRPr>
                <a:solidFill>
                  <a:schemeClr val="tx1"/>
                </a:solidFill>
                <a:latin typeface="Arial" pitchFamily="34" charset="0"/>
              </a:defRPr>
            </a:lvl3pPr>
            <a:lvl4pPr marL="1648366" indent="-235481">
              <a:defRPr>
                <a:solidFill>
                  <a:schemeClr val="tx1"/>
                </a:solidFill>
                <a:latin typeface="Arial" pitchFamily="34" charset="0"/>
              </a:defRPr>
            </a:lvl4pPr>
            <a:lvl5pPr marL="2119328" indent="-235481">
              <a:defRPr>
                <a:solidFill>
                  <a:schemeClr val="tx1"/>
                </a:solidFill>
                <a:latin typeface="Arial" pitchFamily="34" charset="0"/>
              </a:defRPr>
            </a:lvl5pPr>
            <a:lvl6pPr marL="2590289" indent="-235481" defTabSz="470962" fontAlgn="base">
              <a:spcBef>
                <a:spcPct val="0"/>
              </a:spcBef>
              <a:spcAft>
                <a:spcPct val="0"/>
              </a:spcAft>
              <a:defRPr>
                <a:solidFill>
                  <a:schemeClr val="tx1"/>
                </a:solidFill>
                <a:latin typeface="Arial" pitchFamily="34" charset="0"/>
              </a:defRPr>
            </a:lvl6pPr>
            <a:lvl7pPr marL="3061251" indent="-235481" defTabSz="470962" fontAlgn="base">
              <a:spcBef>
                <a:spcPct val="0"/>
              </a:spcBef>
              <a:spcAft>
                <a:spcPct val="0"/>
              </a:spcAft>
              <a:defRPr>
                <a:solidFill>
                  <a:schemeClr val="tx1"/>
                </a:solidFill>
                <a:latin typeface="Arial" pitchFamily="34" charset="0"/>
              </a:defRPr>
            </a:lvl7pPr>
            <a:lvl8pPr marL="3532213" indent="-235481" defTabSz="470962" fontAlgn="base">
              <a:spcBef>
                <a:spcPct val="0"/>
              </a:spcBef>
              <a:spcAft>
                <a:spcPct val="0"/>
              </a:spcAft>
              <a:defRPr>
                <a:solidFill>
                  <a:schemeClr val="tx1"/>
                </a:solidFill>
                <a:latin typeface="Arial" pitchFamily="34" charset="0"/>
              </a:defRPr>
            </a:lvl8pPr>
            <a:lvl9pPr marL="4003175" indent="-235481" defTabSz="470962"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BA63754-E4FC-429D-A841-4D1BE8D1E558}" type="slidenum">
              <a:rPr lang="en-US" altLang="en-US" smtClean="0">
                <a:latin typeface="Calibri" pitchFamily="34" charset="0"/>
              </a:rPr>
              <a:pPr fontAlgn="base">
                <a:spcBef>
                  <a:spcPct val="0"/>
                </a:spcBef>
                <a:spcAft>
                  <a:spcPct val="0"/>
                </a:spcAft>
                <a:defRPr/>
              </a:pPr>
              <a:t>15</a:t>
            </a:fld>
            <a:endParaRPr lang="en-US" altLang="en-US">
              <a:latin typeface="Calibri" pitchFamily="34" charset="0"/>
            </a:endParaRPr>
          </a:p>
        </p:txBody>
      </p:sp>
    </p:spTree>
    <p:extLst>
      <p:ext uri="{BB962C8B-B14F-4D97-AF65-F5344CB8AC3E}">
        <p14:creationId xmlns:p14="http://schemas.microsoft.com/office/powerpoint/2010/main" val="387293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two questions were addressed on the previous slide)</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16</a:t>
            </a:fld>
            <a:endParaRPr lang="en-US" dirty="0"/>
          </a:p>
        </p:txBody>
      </p:sp>
    </p:spTree>
    <p:extLst>
      <p:ext uri="{BB962C8B-B14F-4D97-AF65-F5344CB8AC3E}">
        <p14:creationId xmlns:p14="http://schemas.microsoft.com/office/powerpoint/2010/main" val="1527875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US DOE identifies students dependency status based on the following questions:</a:t>
            </a:r>
          </a:p>
          <a:p>
            <a:endParaRPr lang="en-US" baseline="0" dirty="0"/>
          </a:p>
          <a:p>
            <a:r>
              <a:rPr lang="en-US" dirty="0">
                <a:effectLst/>
              </a:rPr>
              <a:t>If you can answer </a:t>
            </a:r>
            <a:r>
              <a:rPr lang="en-US" b="1" dirty="0">
                <a:effectLst/>
              </a:rPr>
              <a:t>Yes</a:t>
            </a:r>
            <a:r>
              <a:rPr lang="en-US" dirty="0">
                <a:effectLst/>
              </a:rPr>
              <a:t> to </a:t>
            </a:r>
            <a:r>
              <a:rPr lang="en-US" b="1" dirty="0">
                <a:effectLst/>
              </a:rPr>
              <a:t>any</a:t>
            </a:r>
            <a:r>
              <a:rPr lang="en-US" dirty="0">
                <a:effectLst/>
              </a:rPr>
              <a:t> of the following questions, you are considered an independent student on the 2018-19</a:t>
            </a:r>
            <a:r>
              <a:rPr lang="en-US" baseline="0" dirty="0">
                <a:effectLst/>
              </a:rPr>
              <a:t>  </a:t>
            </a:r>
            <a:r>
              <a:rPr lang="en-US" dirty="0">
                <a:effectLst/>
              </a:rPr>
              <a:t>Free Application for Federal Student Aid (FAFSA), and you generally will </a:t>
            </a:r>
            <a:r>
              <a:rPr lang="en-US" u="sng" dirty="0">
                <a:effectLst/>
              </a:rPr>
              <a:t>not</a:t>
            </a:r>
            <a:r>
              <a:rPr lang="en-US" dirty="0">
                <a:effectLst/>
              </a:rPr>
              <a:t> need to provide your parents’ information.</a:t>
            </a:r>
          </a:p>
          <a:p>
            <a:br>
              <a:rPr lang="en-US" dirty="0">
                <a:effectLst/>
              </a:rPr>
            </a:br>
            <a:r>
              <a:rPr lang="en-US" dirty="0">
                <a:effectLst/>
              </a:rPr>
              <a:t>However, if you can answer </a:t>
            </a:r>
            <a:r>
              <a:rPr lang="en-US" b="1" dirty="0">
                <a:effectLst/>
              </a:rPr>
              <a:t>No</a:t>
            </a:r>
            <a:r>
              <a:rPr lang="en-US" dirty="0">
                <a:effectLst/>
              </a:rPr>
              <a:t> to </a:t>
            </a:r>
            <a:r>
              <a:rPr lang="en-US" b="1" dirty="0">
                <a:effectLst/>
              </a:rPr>
              <a:t>all</a:t>
            </a:r>
            <a:r>
              <a:rPr lang="en-US" dirty="0">
                <a:effectLst/>
              </a:rPr>
              <a:t> of the following questions, you are considered a dependent student and generally your parents </a:t>
            </a:r>
            <a:r>
              <a:rPr lang="en-US" u="sng" dirty="0">
                <a:effectLst/>
              </a:rPr>
              <a:t>must</a:t>
            </a:r>
            <a:r>
              <a:rPr lang="en-US" dirty="0">
                <a:effectLst/>
              </a:rPr>
              <a:t> provide parental information on your FAFSA.</a:t>
            </a:r>
          </a:p>
          <a:p>
            <a:endParaRPr lang="en-US" dirty="0"/>
          </a:p>
          <a:p>
            <a:r>
              <a:rPr lang="en-US" dirty="0"/>
              <a:t>Read</a:t>
            </a:r>
            <a:r>
              <a:rPr lang="en-US" baseline="0" dirty="0"/>
              <a:t> Slide </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17</a:t>
            </a:fld>
            <a:endParaRPr lang="en-US" dirty="0"/>
          </a:p>
        </p:txBody>
      </p:sp>
    </p:spTree>
    <p:extLst>
      <p:ext uri="{BB962C8B-B14F-4D97-AF65-F5344CB8AC3E}">
        <p14:creationId xmlns:p14="http://schemas.microsoft.com/office/powerpoint/2010/main" val="652848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first</a:t>
            </a:r>
            <a:r>
              <a:rPr lang="en-US" baseline="0" dirty="0"/>
              <a:t> two bullet points and then add:</a:t>
            </a:r>
            <a:endParaRPr lang="en-US" dirty="0"/>
          </a:p>
          <a:p>
            <a:endParaRPr lang="en-US" dirty="0"/>
          </a:p>
          <a:p>
            <a:r>
              <a:rPr lang="en-US" dirty="0"/>
              <a:t>The</a:t>
            </a:r>
            <a:r>
              <a:rPr lang="en-US" baseline="0" dirty="0"/>
              <a:t> next few questions pertain to applicants who are designated as being:</a:t>
            </a:r>
          </a:p>
          <a:p>
            <a:r>
              <a:rPr lang="en-US" baseline="0" dirty="0"/>
              <a:t>Homeless</a:t>
            </a:r>
          </a:p>
          <a:p>
            <a:r>
              <a:rPr lang="en-US" baseline="0" dirty="0"/>
              <a:t>An unaccompanied youth</a:t>
            </a:r>
          </a:p>
          <a:p>
            <a:r>
              <a:rPr lang="en-US" baseline="0" dirty="0"/>
              <a:t>Self-supporting</a:t>
            </a:r>
          </a:p>
          <a:p>
            <a:r>
              <a:rPr lang="en-US" baseline="0" dirty="0"/>
              <a:t>At risk of being homeless</a:t>
            </a:r>
          </a:p>
          <a:p>
            <a:endParaRPr lang="en-US" baseline="0" dirty="0"/>
          </a:p>
          <a:p>
            <a:r>
              <a:rPr lang="en-US" baseline="0" dirty="0"/>
              <a:t>All designations are to be documented by one of the following:</a:t>
            </a:r>
          </a:p>
          <a:p>
            <a:r>
              <a:rPr lang="en-US" baseline="0" dirty="0"/>
              <a:t>Director of an emergency shelter</a:t>
            </a:r>
          </a:p>
          <a:p>
            <a:r>
              <a:rPr lang="en-US" baseline="0" dirty="0"/>
              <a:t>Director of a transitional housing program</a:t>
            </a:r>
          </a:p>
          <a:p>
            <a:r>
              <a:rPr lang="en-US" baseline="0" dirty="0"/>
              <a:t>High school homeless liaison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18</a:t>
            </a:fld>
            <a:endParaRPr lang="en-US" dirty="0"/>
          </a:p>
        </p:txBody>
      </p:sp>
    </p:spTree>
    <p:extLst>
      <p:ext uri="{BB962C8B-B14F-4D97-AF65-F5344CB8AC3E}">
        <p14:creationId xmlns:p14="http://schemas.microsoft.com/office/powerpoint/2010/main" val="3929177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11" indent="-176611">
              <a:spcBef>
                <a:spcPct val="0"/>
              </a:spcBef>
              <a:buFontTx/>
              <a:buChar char="•"/>
            </a:pPr>
            <a:endParaRPr lang="en-US" altLang="en-US"/>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65313" indent="-294351">
              <a:defRPr>
                <a:solidFill>
                  <a:schemeClr val="tx1"/>
                </a:solidFill>
                <a:latin typeface="Arial" pitchFamily="34" charset="0"/>
              </a:defRPr>
            </a:lvl2pPr>
            <a:lvl3pPr marL="1177404" indent="-235481">
              <a:defRPr>
                <a:solidFill>
                  <a:schemeClr val="tx1"/>
                </a:solidFill>
                <a:latin typeface="Arial" pitchFamily="34" charset="0"/>
              </a:defRPr>
            </a:lvl3pPr>
            <a:lvl4pPr marL="1648366" indent="-235481">
              <a:defRPr>
                <a:solidFill>
                  <a:schemeClr val="tx1"/>
                </a:solidFill>
                <a:latin typeface="Arial" pitchFamily="34" charset="0"/>
              </a:defRPr>
            </a:lvl4pPr>
            <a:lvl5pPr marL="2119328" indent="-235481">
              <a:defRPr>
                <a:solidFill>
                  <a:schemeClr val="tx1"/>
                </a:solidFill>
                <a:latin typeface="Arial" pitchFamily="34" charset="0"/>
              </a:defRPr>
            </a:lvl5pPr>
            <a:lvl6pPr marL="2590289" indent="-235481" defTabSz="470962" fontAlgn="base">
              <a:spcBef>
                <a:spcPct val="0"/>
              </a:spcBef>
              <a:spcAft>
                <a:spcPct val="0"/>
              </a:spcAft>
              <a:defRPr>
                <a:solidFill>
                  <a:schemeClr val="tx1"/>
                </a:solidFill>
                <a:latin typeface="Arial" pitchFamily="34" charset="0"/>
              </a:defRPr>
            </a:lvl6pPr>
            <a:lvl7pPr marL="3061251" indent="-235481" defTabSz="470962" fontAlgn="base">
              <a:spcBef>
                <a:spcPct val="0"/>
              </a:spcBef>
              <a:spcAft>
                <a:spcPct val="0"/>
              </a:spcAft>
              <a:defRPr>
                <a:solidFill>
                  <a:schemeClr val="tx1"/>
                </a:solidFill>
                <a:latin typeface="Arial" pitchFamily="34" charset="0"/>
              </a:defRPr>
            </a:lvl7pPr>
            <a:lvl8pPr marL="3532213" indent="-235481" defTabSz="470962" fontAlgn="base">
              <a:spcBef>
                <a:spcPct val="0"/>
              </a:spcBef>
              <a:spcAft>
                <a:spcPct val="0"/>
              </a:spcAft>
              <a:defRPr>
                <a:solidFill>
                  <a:schemeClr val="tx1"/>
                </a:solidFill>
                <a:latin typeface="Arial" pitchFamily="34" charset="0"/>
              </a:defRPr>
            </a:lvl8pPr>
            <a:lvl9pPr marL="4003175" indent="-235481" defTabSz="470962"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716CE9B-143F-4B2D-A9CB-27F5D9A28D93}" type="slidenum">
              <a:rPr lang="en-US" altLang="en-US" smtClean="0">
                <a:latin typeface="Calibri" pitchFamily="34" charset="0"/>
              </a:rPr>
              <a:pPr fontAlgn="base">
                <a:spcBef>
                  <a:spcPct val="0"/>
                </a:spcBef>
                <a:spcAft>
                  <a:spcPct val="0"/>
                </a:spcAft>
                <a:defRPr/>
              </a:pPr>
              <a:t>19</a:t>
            </a:fld>
            <a:endParaRPr lang="en-US" altLang="en-US">
              <a:latin typeface="Calibri" pitchFamily="34" charset="0"/>
            </a:endParaRPr>
          </a:p>
        </p:txBody>
      </p:sp>
    </p:spTree>
    <p:extLst>
      <p:ext uri="{BB962C8B-B14F-4D97-AF65-F5344CB8AC3E}">
        <p14:creationId xmlns:p14="http://schemas.microsoft.com/office/powerpoint/2010/main" val="3158775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Read slide</a:t>
            </a:r>
          </a:p>
          <a:p>
            <a:endParaRPr lang="en-US" dirty="0">
              <a:effectLst/>
            </a:endParaRPr>
          </a:p>
          <a:p>
            <a:r>
              <a:rPr lang="en-US" dirty="0">
                <a:effectLst/>
              </a:rPr>
              <a:t>Parents’ Marital Status</a:t>
            </a:r>
            <a:r>
              <a:rPr lang="en-US" baseline="0" dirty="0">
                <a:effectLst/>
              </a:rPr>
              <a:t> – often there is confusion regarding the marital status of parents and how to report a parent on the FAFSA.</a:t>
            </a:r>
            <a:endParaRPr lang="en-US" dirty="0">
              <a:effectLst/>
            </a:endParaRPr>
          </a:p>
          <a:p>
            <a:endParaRPr lang="en-US" dirty="0">
              <a:effectLst/>
            </a:endParaRPr>
          </a:p>
          <a:p>
            <a:pPr lvl="0"/>
            <a:r>
              <a:rPr lang="en-US" dirty="0"/>
              <a:t>If the parents’ marital status is: </a:t>
            </a:r>
          </a:p>
          <a:p>
            <a:pPr lvl="0"/>
            <a:endParaRPr lang="en-US" dirty="0"/>
          </a:p>
          <a:p>
            <a:pPr lvl="1"/>
            <a:r>
              <a:rPr lang="en-US" dirty="0"/>
              <a:t>Never Married: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 </a:t>
            </a:r>
          </a:p>
          <a:p>
            <a:pPr lvl="1"/>
            <a:endParaRPr lang="en-US" dirty="0"/>
          </a:p>
          <a:p>
            <a:pPr lvl="1"/>
            <a:r>
              <a:rPr lang="en-US" dirty="0"/>
              <a:t>Unmarried and both parents living together:  include both of your parents </a:t>
            </a:r>
          </a:p>
          <a:p>
            <a:pPr lvl="1"/>
            <a:endParaRPr lang="en-US" dirty="0"/>
          </a:p>
          <a:p>
            <a:pPr lvl="1"/>
            <a:r>
              <a:rPr lang="en-US" dirty="0"/>
              <a:t>Married: include both of your parents </a:t>
            </a:r>
          </a:p>
          <a:p>
            <a:pPr lvl="1"/>
            <a:endParaRPr lang="en-US" dirty="0"/>
          </a:p>
          <a:p>
            <a:pPr lvl="1"/>
            <a:r>
              <a:rPr lang="en-US" dirty="0"/>
              <a:t>Remarried (after being widowed or divorced):  include the parent and stepparent </a:t>
            </a:r>
          </a:p>
          <a:p>
            <a:pPr lvl="1"/>
            <a:endParaRPr lang="en-US" dirty="0"/>
          </a:p>
          <a:p>
            <a:pPr lvl="1"/>
            <a:r>
              <a:rPr lang="en-US" dirty="0"/>
              <a:t>Divorced or separated: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a:t>
            </a:r>
          </a:p>
          <a:p>
            <a:pPr lvl="1"/>
            <a:endParaRPr lang="en-US" dirty="0"/>
          </a:p>
          <a:p>
            <a:pPr lvl="1"/>
            <a:r>
              <a:rPr lang="en-US" dirty="0"/>
              <a:t>Widowed:  include the parent who is living</a:t>
            </a:r>
          </a:p>
          <a:p>
            <a:endParaRPr lang="en-US" dirty="0">
              <a:effectLst/>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20</a:t>
            </a:fld>
            <a:endParaRPr lang="en-US" dirty="0"/>
          </a:p>
        </p:txBody>
      </p:sp>
    </p:spTree>
    <p:extLst>
      <p:ext uri="{BB962C8B-B14F-4D97-AF65-F5344CB8AC3E}">
        <p14:creationId xmlns:p14="http://schemas.microsoft.com/office/powerpoint/2010/main" val="2863235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a:t>Once you submit your FAFSA you will receive a SAR (Student Aid Report)</a:t>
            </a:r>
          </a:p>
          <a:p>
            <a:pPr eaLnBrk="1" hangingPunct="1"/>
            <a:endParaRPr lang="en-US" altLang="en-US" baseline="0" dirty="0"/>
          </a:p>
          <a:p>
            <a:pPr eaLnBrk="1" hangingPunct="1"/>
            <a:r>
              <a:rPr lang="en-US" altLang="en-US" baseline="0" dirty="0"/>
              <a:t>It is important to ensure that the SAR is received and reviewed according to these timeframes. If the SAR is not received, the student must investigate why it has not been received. It may be in a spam folder, it may have not processed correctly due to an error, etc. When the student receives their copy of the SAR, the institution(s) will receive an electronic version referred to as an ISIR. </a:t>
            </a:r>
          </a:p>
          <a:p>
            <a:pPr eaLnBrk="1" hangingPunct="1"/>
            <a:endParaRPr lang="en-US" altLang="en-US" baseline="0" dirty="0"/>
          </a:p>
          <a:p>
            <a:pPr eaLnBrk="1" hangingPunct="1"/>
            <a:r>
              <a:rPr lang="en-US" altLang="en-US" baseline="0" dirty="0"/>
              <a:t>If corrections need to be made, the student should work with a financial aid administrator to determine who will make the corrections (student or school). If a student needs to make corrections, they will do so online at www.fafsa.gov. </a:t>
            </a:r>
          </a:p>
          <a:p>
            <a:pPr eaLnBrk="1" hangingPunct="1"/>
            <a:endParaRPr lang="en-US" altLang="en-US" baseline="0" dirty="0"/>
          </a:p>
          <a:p>
            <a:pPr eaLnBrk="1" hangingPunct="1"/>
            <a:r>
              <a:rPr lang="en-US" altLang="en-US" baseline="0" dirty="0"/>
              <a:t>The institution will review the SAR for accuracy and begin the financial aid award process. The EFC is used to award need-based aid. As outlined on the slide, cost of attendance – expected family contribution = financial need. An institution will begin layering a financial aid package in an effort to cover the entire cost of attendance. As the cost of attendance can vary from institution to institution, it is important that students and families apply for all federal, state, institutional and local resources in an effort to assist the institution in building a strong financial aid package. </a:t>
            </a:r>
          </a:p>
        </p:txBody>
      </p:sp>
      <p:sp>
        <p:nvSpPr>
          <p:cNvPr id="4" name="Slide Number Placeholder 3"/>
          <p:cNvSpPr>
            <a:spLocks noGrp="1"/>
          </p:cNvSpPr>
          <p:nvPr>
            <p:ph type="sldNum" sz="quarter" idx="10"/>
          </p:nvPr>
        </p:nvSpPr>
        <p:spPr/>
        <p:txBody>
          <a:bodyPr/>
          <a:lstStyle/>
          <a:p>
            <a:fld id="{EB00079B-585D-49B4-A45C-6ABA6586B4CB}" type="slidenum">
              <a:rPr lang="en-US" smtClean="0"/>
              <a:t>21</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must contact their institution to determine the award process. For example, one institution may email the student. Another may require the student to log-in to a student portal and check their status online. The student must monitor the process closely! Otherwise, they may miss out on key deadlines or funding. </a:t>
            </a:r>
          </a:p>
          <a:p>
            <a:r>
              <a:rPr lang="en-US" dirty="0"/>
              <a:t> </a:t>
            </a:r>
          </a:p>
          <a:p>
            <a:r>
              <a:rPr lang="en-US" dirty="0"/>
              <a:t>If students and families complete the FAFSA and are concerned that the form does not reflect their current situation, they may contact a financial aid administrator to discuss their specific needs. Professional judgment and/or Professional Judgement are optional and schools have the direct authority in this area. </a:t>
            </a:r>
          </a:p>
          <a:p>
            <a:r>
              <a:rPr lang="en-US" dirty="0"/>
              <a:t> </a:t>
            </a:r>
          </a:p>
          <a:p>
            <a:r>
              <a:rPr lang="en-US" dirty="0"/>
              <a:t>Students can also contact the institution to determine what other aid applications are available. An institution may have a foundation department that has a separate application and funding process that students may want to apply for. Additionally, department chairs may have access to not only institutional funds, but may also have access to other industry-based resources students can apply for. </a:t>
            </a:r>
          </a:p>
          <a:p>
            <a:r>
              <a:rPr lang="en-US" dirty="0"/>
              <a:t> </a:t>
            </a:r>
          </a:p>
          <a:p>
            <a:r>
              <a:rPr lang="en-US" dirty="0"/>
              <a:t>Lastly, student loans are often included in the initial award process. Students have a right and responsibility to determine if they should accept, decline or reduce any student loan or loans being offered. Students should borrow conservatively. It’s important to live frugally while in college. If a student does not borrow conservatively and live frugally, he/she will struggle throughout student loan repayment. </a:t>
            </a:r>
          </a:p>
          <a:p>
            <a:pPr eaLnBrk="1" hangingPunct="1"/>
            <a:endParaRPr lang="en-US" altLang="en-US" baseline="0" dirty="0"/>
          </a:p>
        </p:txBody>
      </p:sp>
      <p:sp>
        <p:nvSpPr>
          <p:cNvPr id="4" name="Slide Number Placeholder 3"/>
          <p:cNvSpPr>
            <a:spLocks noGrp="1"/>
          </p:cNvSpPr>
          <p:nvPr>
            <p:ph type="sldNum" sz="quarter" idx="10"/>
          </p:nvPr>
        </p:nvSpPr>
        <p:spPr/>
        <p:txBody>
          <a:bodyPr/>
          <a:lstStyle/>
          <a:p>
            <a:fld id="{EB00079B-585D-49B4-A45C-6ABA6586B4CB}" type="slidenum">
              <a:rPr lang="en-US" smtClean="0"/>
              <a:t>22</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must contact their institution to determine the award process. For example, one institution may email the student. Another may require the student to log-in to a student portal and check their status online. The student must monitor the process closely! Otherwise, they may miss out on key deadlines or funding. </a:t>
            </a:r>
          </a:p>
          <a:p>
            <a:r>
              <a:rPr lang="en-US" dirty="0"/>
              <a:t> </a:t>
            </a:r>
          </a:p>
          <a:p>
            <a:r>
              <a:rPr lang="en-US" dirty="0"/>
              <a:t>If students and families complete the FAFSA and are concerned that the form does not reflect their current situation, they may contact a financial aid administrator to discuss their specific needs. Professional judgment and/or Professional Judgement are optional and schools have the direct authority in this area. </a:t>
            </a:r>
          </a:p>
          <a:p>
            <a:r>
              <a:rPr lang="en-US" dirty="0"/>
              <a:t> </a:t>
            </a:r>
          </a:p>
          <a:p>
            <a:r>
              <a:rPr lang="en-US" dirty="0"/>
              <a:t>Students can also contact the institution to determine what other aid applications are available. An institution may have a foundation department that has a separate application and funding process that students may want to apply for. Additionally, department chairs may have access to not only institutional funds, but may also have access to other industry-based resources students can apply for. </a:t>
            </a:r>
          </a:p>
          <a:p>
            <a:r>
              <a:rPr lang="en-US" dirty="0"/>
              <a:t> </a:t>
            </a:r>
          </a:p>
          <a:p>
            <a:r>
              <a:rPr lang="en-US" dirty="0"/>
              <a:t>Lastly, student loans are often included in the initial award process. Students have a right and responsibility to determine if they should accept, decline or reduce any student loan or loans being offered. Students should borrow conservatively. It’s important to live frugally while in college. If a student does not borrow conservatively and live frugally, he/she will struggle throughout student loan repayment. </a:t>
            </a:r>
          </a:p>
          <a:p>
            <a:pPr eaLnBrk="1" hangingPunct="1"/>
            <a:endParaRPr lang="en-US" altLang="en-US" baseline="0" dirty="0"/>
          </a:p>
        </p:txBody>
      </p:sp>
      <p:sp>
        <p:nvSpPr>
          <p:cNvPr id="4" name="Slide Number Placeholder 3"/>
          <p:cNvSpPr>
            <a:spLocks noGrp="1"/>
          </p:cNvSpPr>
          <p:nvPr>
            <p:ph type="sldNum" sz="quarter" idx="10"/>
          </p:nvPr>
        </p:nvSpPr>
        <p:spPr/>
        <p:txBody>
          <a:bodyPr/>
          <a:lstStyle/>
          <a:p>
            <a:fld id="{EB00079B-585D-49B4-A45C-6ABA6586B4CB}" type="slidenum">
              <a:rPr lang="en-US" smtClean="0"/>
              <a:t>23</a:t>
            </a:fld>
            <a:endParaRPr lang="en-US" dirty="0"/>
          </a:p>
        </p:txBody>
      </p:sp>
    </p:spTree>
    <p:extLst>
      <p:ext uri="{BB962C8B-B14F-4D97-AF65-F5344CB8AC3E}">
        <p14:creationId xmlns:p14="http://schemas.microsoft.com/office/powerpoint/2010/main" val="179306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Let us begin</a:t>
            </a:r>
            <a:r>
              <a:rPr lang="en-US" altLang="en-US" baseline="0" dirty="0"/>
              <a:t> by answering the first question: what is financial aid?</a:t>
            </a:r>
          </a:p>
          <a:p>
            <a:pPr eaLnBrk="1" hangingPunct="1"/>
            <a:endParaRPr lang="en-US" altLang="en-US" baseline="0" dirty="0"/>
          </a:p>
          <a:p>
            <a:pPr defTabSz="941923">
              <a:defRPr/>
            </a:pPr>
            <a:r>
              <a:rPr lang="en-US" altLang="en-US" baseline="0" dirty="0"/>
              <a:t>Financial aid is defined as m</a:t>
            </a:r>
            <a:r>
              <a:rPr lang="en-US" dirty="0"/>
              <a:t>onies received from the (4) major sources federal, state, institutional or private resources.</a:t>
            </a:r>
          </a:p>
          <a:p>
            <a:pPr defTabSz="941923">
              <a:defRPr/>
            </a:pPr>
            <a:endParaRPr lang="en-US" dirty="0"/>
          </a:p>
          <a:p>
            <a:r>
              <a:rPr lang="en-US" dirty="0"/>
              <a:t>Federal aid includes funding such as the Pell Grant, Federal student loans, and federal work study.</a:t>
            </a:r>
          </a:p>
          <a:p>
            <a:pPr defTabSz="941923">
              <a:defRPr/>
            </a:pPr>
            <a:r>
              <a:rPr lang="en-US" dirty="0"/>
              <a:t>State financial aid offers a variety of state-funded scholarships and grants that are administered by the FDOE/OSFA and subject to change each year during legislative session.</a:t>
            </a:r>
          </a:p>
          <a:p>
            <a:r>
              <a:rPr lang="en-US" dirty="0"/>
              <a:t>Institutional aid are monies offered directly from the postsecondary school.</a:t>
            </a:r>
          </a:p>
          <a:p>
            <a:r>
              <a:rPr lang="en-US" dirty="0"/>
              <a:t>Private resources include a variety of scholarships from various groups such as local employers, national organizations, and community groups.</a:t>
            </a:r>
          </a:p>
          <a:p>
            <a:pPr defTabSz="941923">
              <a:defRPr/>
            </a:pPr>
            <a:endParaRPr lang="en-US" dirty="0"/>
          </a:p>
          <a:p>
            <a:pPr eaLnBrk="1" hangingPunct="1"/>
            <a:r>
              <a:rPr lang="en-US" altLang="en-US" baseline="0" dirty="0"/>
              <a:t>It is important to research and apply for each of these resources.  </a:t>
            </a:r>
          </a:p>
          <a:p>
            <a:pPr eaLnBrk="1" hangingPunct="1"/>
            <a:endParaRPr lang="en-US" altLang="en-US" baseline="0" dirty="0"/>
          </a:p>
          <a:p>
            <a:pPr eaLnBrk="1" hangingPunct="1"/>
            <a:r>
              <a:rPr lang="en-US" altLang="en-US" baseline="0" dirty="0"/>
              <a:t>Financial Aid  May also</a:t>
            </a:r>
            <a:r>
              <a:rPr lang="en-US" altLang="en-US" dirty="0"/>
              <a:t> viewed  into the following  </a:t>
            </a:r>
            <a:r>
              <a:rPr lang="en-US" altLang="en-US" baseline="0" dirty="0"/>
              <a:t>different categories:</a:t>
            </a:r>
          </a:p>
          <a:p>
            <a:pPr eaLnBrk="1" hangingPunct="1"/>
            <a:endParaRPr lang="en-US" altLang="en-US" baseline="0" dirty="0"/>
          </a:p>
          <a:p>
            <a:pPr eaLnBrk="1" hangingPunct="1"/>
            <a:r>
              <a:rPr lang="en-US" altLang="en-US" baseline="0" dirty="0"/>
              <a:t>Gift aid – this is free money that DOES NOT require repayment as long as the student meets the parameters outlined for each grant or scholarship. Students should always consult with a financial aid administrator prior to making any schedule changes to determine what repercussions the schedule changes will have on their financial aid awards. </a:t>
            </a:r>
          </a:p>
          <a:p>
            <a:pPr eaLnBrk="1" hangingPunct="1"/>
            <a:endParaRPr lang="en-US" altLang="en-US" baseline="0" dirty="0"/>
          </a:p>
          <a:p>
            <a:pPr eaLnBrk="1" hangingPunct="1"/>
            <a:r>
              <a:rPr lang="en-US" altLang="en-US" baseline="0" dirty="0"/>
              <a:t>Self help – this can be as easy as taking part of your earnings as applying it toward your college expenses. Students should check with their employer (or potential employers) regarding any tuition assistance or reimbursement programs being offered. Student loans are also considered as a form of “self” help, but should only be used as a last resort. </a:t>
            </a:r>
          </a:p>
          <a:p>
            <a:pPr eaLnBrk="1" hangingPunct="1"/>
            <a:endParaRPr lang="en-US" altLang="en-US" baseline="0" dirty="0"/>
          </a:p>
          <a:p>
            <a:pPr eaLnBrk="1" hangingPunct="1"/>
            <a:r>
              <a:rPr lang="en-US" altLang="en-US" baseline="0" dirty="0"/>
              <a:t>Need-based – monies awarded based on the applicant’s Free Application for Federal Student Aid (FAFSA). Therefore, it is important to complete your FAFSA as soon as possible. While the Pell Grant is an entitlement program, other need-based monies are awarded on a first-come, first-serve basis.  </a:t>
            </a:r>
          </a:p>
          <a:p>
            <a:pPr eaLnBrk="1" hangingPunct="1"/>
            <a:endParaRPr lang="en-US" altLang="en-US" baseline="0" dirty="0"/>
          </a:p>
          <a:p>
            <a:pPr eaLnBrk="1" hangingPunct="1"/>
            <a:r>
              <a:rPr lang="en-US" altLang="en-US" baseline="0" dirty="0"/>
              <a:t>Merit-based – merit-based monies are available through a variety of avenues that we will discuss throughout today’s presentation. For example, Bright Futures is a merit-based program. </a:t>
            </a:r>
            <a:endParaRPr lang="en-US" altLang="en-US" dirty="0"/>
          </a:p>
          <a:p>
            <a:pPr eaLnBrk="1" hangingPunct="1"/>
            <a:endParaRPr lang="en-US" altLang="en-US" dirty="0"/>
          </a:p>
          <a:p>
            <a:pPr eaLnBrk="1" hangingPunct="1"/>
            <a:r>
              <a:rPr lang="en-US" altLang="en-US" dirty="0"/>
              <a:t>College costs include tuition, fees,</a:t>
            </a:r>
            <a:r>
              <a:rPr lang="en-US" altLang="en-US" baseline="0" dirty="0"/>
              <a:t> and books, along with </a:t>
            </a:r>
            <a:r>
              <a:rPr lang="en-US" altLang="en-US" dirty="0"/>
              <a:t>other expenses such as: transportation, food, housing, clothing and computer costs. Cost of attendance can vary from institution to institution,</a:t>
            </a:r>
            <a:r>
              <a:rPr lang="en-US" altLang="en-US" baseline="0" dirty="0"/>
              <a:t> so check your college’s website for additional information. Financial aid monies can be used toward all items included within the cost of attendance. </a:t>
            </a:r>
            <a:endParaRPr lang="en-US" alt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5</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next few slides contain screenshots of what the OSFA website looks like.  </a:t>
            </a:r>
            <a:endParaRPr lang="en-US" altLang="en-US" baseline="0" dirty="0"/>
          </a:p>
        </p:txBody>
      </p:sp>
      <p:sp>
        <p:nvSpPr>
          <p:cNvPr id="4" name="Slide Number Placeholder 3"/>
          <p:cNvSpPr>
            <a:spLocks noGrp="1"/>
          </p:cNvSpPr>
          <p:nvPr>
            <p:ph type="sldNum" sz="quarter" idx="10"/>
          </p:nvPr>
        </p:nvSpPr>
        <p:spPr/>
        <p:txBody>
          <a:bodyPr/>
          <a:lstStyle/>
          <a:p>
            <a:fld id="{EB00079B-585D-49B4-A45C-6ABA6586B4CB}" type="slidenum">
              <a:rPr lang="en-US" smtClean="0"/>
              <a:t>24</a:t>
            </a:fld>
            <a:endParaRPr lang="en-US" dirty="0"/>
          </a:p>
        </p:txBody>
      </p:sp>
    </p:spTree>
    <p:extLst>
      <p:ext uri="{BB962C8B-B14F-4D97-AF65-F5344CB8AC3E}">
        <p14:creationId xmlns:p14="http://schemas.microsoft.com/office/powerpoint/2010/main" val="404349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a:t>BF - </a:t>
            </a:r>
            <a:r>
              <a:rPr lang="en-US" dirty="0"/>
              <a:t>Provides scholarships based on high school academic achievement and is Florida’s largest merit-based scholarship program. To be considered, students </a:t>
            </a:r>
            <a:r>
              <a:rPr lang="en-US" b="1" dirty="0"/>
              <a:t>must submit </a:t>
            </a:r>
            <a:r>
              <a:rPr lang="en-US" dirty="0"/>
              <a:t>a completed (error free) </a:t>
            </a:r>
            <a:r>
              <a:rPr lang="en-US" i="1" dirty="0"/>
              <a:t>Initial Student Florida Financial Aid Application </a:t>
            </a:r>
            <a:r>
              <a:rPr lang="en-US" dirty="0"/>
              <a:t>(FFAA) during their senior year of high school </a:t>
            </a:r>
            <a:r>
              <a:rPr lang="en-US" b="1" dirty="0"/>
              <a:t>(after October 1st and prior to August 31). </a:t>
            </a:r>
            <a:r>
              <a:rPr lang="en-US" dirty="0"/>
              <a:t>Students graduating mid-year must submit the completed FFAA by August 31st of their graduation year (prior to the spring term enrolled). </a:t>
            </a:r>
          </a:p>
          <a:p>
            <a:pPr eaLnBrk="1" hangingPunct="1"/>
            <a:endParaRPr lang="en-US" dirty="0"/>
          </a:p>
          <a:p>
            <a:pPr eaLnBrk="1" hangingPunct="1"/>
            <a:r>
              <a:rPr lang="en-US" dirty="0"/>
              <a:t>(PRESENTER: </a:t>
            </a:r>
            <a:r>
              <a:rPr lang="en-US" i="1" u="sng" dirty="0"/>
              <a:t>Print out Student Handbook and Chart of Eligibility</a:t>
            </a:r>
            <a:r>
              <a:rPr lang="en-US" i="1" u="sng" baseline="0" dirty="0"/>
              <a:t> </a:t>
            </a:r>
            <a:r>
              <a:rPr lang="en-US" i="1" u="sng" dirty="0"/>
              <a:t>and Award Criteria for additional speaking points during this part of the presentation</a:t>
            </a:r>
            <a:r>
              <a:rPr lang="en-US" i="1" u="sng" baseline="0" dirty="0"/>
              <a:t> in case specific questions are asked about this scholarship</a:t>
            </a:r>
            <a:r>
              <a:rPr lang="en-US" i="1" u="sng" dirty="0"/>
              <a:t> (i.e., test scores, community service hours, etc.) </a:t>
            </a:r>
          </a:p>
          <a:p>
            <a:pPr eaLnBrk="1" hangingPunct="1"/>
            <a:endParaRPr lang="en-US" altLang="en-US" dirty="0"/>
          </a:p>
          <a:p>
            <a:r>
              <a:rPr lang="en-US" altLang="en-US" dirty="0" err="1"/>
              <a:t>Benacquisto</a:t>
            </a:r>
            <a:r>
              <a:rPr lang="en-US" altLang="en-US" dirty="0"/>
              <a:t>–</a:t>
            </a:r>
            <a:r>
              <a:rPr lang="en-US" dirty="0"/>
              <a:t>is a merit scholarship for Florida high school graduates and non-Florida</a:t>
            </a:r>
            <a:r>
              <a:rPr lang="en-US" baseline="0" dirty="0"/>
              <a:t> residents </a:t>
            </a:r>
            <a:r>
              <a:rPr lang="en-US" dirty="0"/>
              <a:t>who receive recognition as a National Merit® Scholar. </a:t>
            </a:r>
          </a:p>
          <a:p>
            <a:r>
              <a:rPr lang="en-US" dirty="0"/>
              <a:t>Eligible scholars will receive an award, which is equal to the institutional cost of attendance minus the sum of Bright Futures and the National Merit</a:t>
            </a:r>
            <a:r>
              <a:rPr lang="en-US" baseline="0" dirty="0"/>
              <a:t> </a:t>
            </a:r>
            <a:r>
              <a:rPr lang="en-US" dirty="0"/>
              <a:t>award.</a:t>
            </a:r>
            <a:r>
              <a:rPr lang="en-US" baseline="0" dirty="0"/>
              <a:t>  </a:t>
            </a:r>
            <a:r>
              <a:rPr lang="en-US" dirty="0"/>
              <a:t>An initial application is not required. </a:t>
            </a:r>
          </a:p>
          <a:p>
            <a:r>
              <a:rPr lang="en-US" dirty="0"/>
              <a:t> </a:t>
            </a:r>
          </a:p>
        </p:txBody>
      </p:sp>
      <p:sp>
        <p:nvSpPr>
          <p:cNvPr id="4" name="Slide Number Placeholder 3"/>
          <p:cNvSpPr>
            <a:spLocks noGrp="1"/>
          </p:cNvSpPr>
          <p:nvPr>
            <p:ph type="sldNum" sz="quarter" idx="10"/>
          </p:nvPr>
        </p:nvSpPr>
        <p:spPr/>
        <p:txBody>
          <a:bodyPr/>
          <a:lstStyle/>
          <a:p>
            <a:fld id="{EB00079B-585D-49B4-A45C-6ABA6586B4CB}" type="slidenum">
              <a:rPr lang="en-US" smtClean="0"/>
              <a:t>25</a:t>
            </a:fld>
            <a:endParaRPr lang="en-US" dirty="0"/>
          </a:p>
        </p:txBody>
      </p:sp>
    </p:spTree>
    <p:extLst>
      <p:ext uri="{BB962C8B-B14F-4D97-AF65-F5344CB8AC3E}">
        <p14:creationId xmlns:p14="http://schemas.microsoft.com/office/powerpoint/2010/main" val="1517562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a:t>FGMG - Provides grant funding to Florida resident, undergraduate students enrolled at state universities or Florida Colleges (also known as public community colleges), who demonstrate financial need, and whose parents have not earned baccalaureate degrees. </a:t>
            </a:r>
          </a:p>
          <a:p>
            <a:pPr eaLnBrk="1" hangingPunct="1"/>
            <a:endParaRPr lang="en-US" dirty="0"/>
          </a:p>
          <a:p>
            <a:pPr defTabSz="941767">
              <a:defRPr/>
            </a:pPr>
            <a:r>
              <a:rPr lang="en-US" altLang="en-US" dirty="0"/>
              <a:t>Jose Marti - Provides scholarship assistance to Hispanic-American students who meet scholastic requirements and demonstrate financial need. Applicants for undergraduate study must apply during their senior year of high school. To be considered, high school seniors must</a:t>
            </a:r>
            <a:r>
              <a:rPr lang="en-US" altLang="en-US" baseline="0" dirty="0"/>
              <a:t> submit the FFAA  </a:t>
            </a:r>
            <a:r>
              <a:rPr lang="en-US" altLang="en-US" dirty="0"/>
              <a:t>by </a:t>
            </a:r>
            <a:r>
              <a:rPr lang="en-US" altLang="en-US" b="1" dirty="0">
                <a:solidFill>
                  <a:srgbClr val="FF0000"/>
                </a:solidFill>
              </a:rPr>
              <a:t>April 1</a:t>
            </a:r>
            <a:r>
              <a:rPr lang="en-US" altLang="en-US" b="1" baseline="30000" dirty="0">
                <a:solidFill>
                  <a:srgbClr val="FF0000"/>
                </a:solidFill>
              </a:rPr>
              <a:t>st</a:t>
            </a:r>
            <a:r>
              <a:rPr lang="en-US" altLang="en-US" b="0" baseline="0" dirty="0">
                <a:solidFill>
                  <a:schemeClr val="tx1"/>
                </a:solidFill>
              </a:rPr>
              <a:t> and a processed </a:t>
            </a:r>
            <a:r>
              <a:rPr lang="en-US" altLang="en-US" dirty="0"/>
              <a:t>FAFSA  by  </a:t>
            </a:r>
            <a:r>
              <a:rPr lang="en-US" altLang="en-US" b="1" dirty="0"/>
              <a:t>May 15th</a:t>
            </a:r>
            <a:r>
              <a:rPr lang="en-US" altLang="en-US" baseline="0" dirty="0"/>
              <a:t>.  Awards are made until the allocation has been depleted. </a:t>
            </a:r>
          </a:p>
          <a:p>
            <a:pPr defTabSz="941767">
              <a:defRPr/>
            </a:pPr>
            <a:endParaRPr lang="en-US" altLang="en-US" baseline="0" dirty="0"/>
          </a:p>
          <a:p>
            <a:pPr defTabSz="941767">
              <a:defRPr/>
            </a:pPr>
            <a:r>
              <a:rPr lang="en-US" altLang="en-US" baseline="0" dirty="0"/>
              <a:t>Please refer to the Jose Marti fact sheet online for specific requirements.</a:t>
            </a:r>
          </a:p>
          <a:p>
            <a:pPr eaLnBrk="1" hangingPunct="1"/>
            <a:endParaRPr lang="en-US" dirty="0"/>
          </a:p>
          <a:p>
            <a:pPr defTabSz="941767">
              <a:defRPr/>
            </a:pPr>
            <a:r>
              <a:rPr lang="en-US" altLang="en-US" baseline="0" dirty="0"/>
              <a:t>MMB – Provides scholarship assistance to undergraduate students who meet academic requirements, demonstrate financial need, and attend on of the following universities:</a:t>
            </a:r>
          </a:p>
          <a:p>
            <a:pPr defTabSz="941767">
              <a:defRPr/>
            </a:pPr>
            <a:r>
              <a:rPr lang="en-US" altLang="en-US" baseline="0" dirty="0"/>
              <a:t>Bethune </a:t>
            </a:r>
            <a:r>
              <a:rPr lang="en-US" altLang="en-US" baseline="0" dirty="0" err="1"/>
              <a:t>Cookman</a:t>
            </a:r>
            <a:r>
              <a:rPr lang="en-US" altLang="en-US" baseline="0" dirty="0"/>
              <a:t> University</a:t>
            </a:r>
          </a:p>
          <a:p>
            <a:pPr defTabSz="941767">
              <a:defRPr/>
            </a:pPr>
            <a:r>
              <a:rPr lang="en-US" altLang="en-US" baseline="0" dirty="0"/>
              <a:t>Edward Waters College</a:t>
            </a:r>
          </a:p>
          <a:p>
            <a:pPr defTabSz="941767">
              <a:defRPr/>
            </a:pPr>
            <a:r>
              <a:rPr lang="en-US" altLang="en-US" baseline="0" dirty="0"/>
              <a:t>Florida Agricultural and Mechanical University</a:t>
            </a:r>
          </a:p>
          <a:p>
            <a:pPr defTabSz="941767">
              <a:defRPr/>
            </a:pPr>
            <a:r>
              <a:rPr lang="en-US" altLang="en-US" baseline="0" dirty="0"/>
              <a:t>Florida Memorial University</a:t>
            </a:r>
          </a:p>
          <a:p>
            <a:pPr eaLnBrk="1" hangingPunct="1"/>
            <a:endParaRPr lang="en-US" dirty="0"/>
          </a:p>
          <a:p>
            <a:pPr defTabSz="941767">
              <a:defRPr/>
            </a:pPr>
            <a:r>
              <a:rPr lang="en-US" dirty="0"/>
              <a:t>MTES - Provides scholarship funding for African-American, Hispanic-American, Asian-American, and Native-American students who indicate the potential to become good teachers. To be considered, students must apply via the Florida Fund for Minority Teachers website at </a:t>
            </a:r>
            <a:r>
              <a:rPr lang="en-US" u="sng" dirty="0" err="1">
                <a:hlinkClick r:id="rId3"/>
              </a:rPr>
              <a:t>www.ffmt.org</a:t>
            </a:r>
            <a:r>
              <a:rPr lang="en-US" dirty="0"/>
              <a:t>.</a:t>
            </a:r>
          </a:p>
          <a:p>
            <a:pPr eaLnBrk="1" hangingPunct="1"/>
            <a:endParaRPr lang="en-US" dirty="0"/>
          </a:p>
          <a:p>
            <a:pPr eaLnBrk="1" hangingPunct="1"/>
            <a:r>
              <a:rPr lang="en-US" dirty="0"/>
              <a:t>RFS – Provides scholarship assistance to a maximum of 50 direct descendants of Rosewood families affected by the incidents of January 1923.</a:t>
            </a:r>
          </a:p>
          <a:p>
            <a:pPr eaLnBrk="1" hangingPunct="1"/>
            <a:endParaRPr lang="en-US" dirty="0"/>
          </a:p>
          <a:p>
            <a:pPr eaLnBrk="1" hangingPunct="1"/>
            <a:r>
              <a:rPr lang="en-US" dirty="0"/>
              <a:t>CSDDV – Provides scholarship assistance for dependent children and spouses of Florida veterans who:</a:t>
            </a:r>
          </a:p>
          <a:p>
            <a:pPr eaLnBrk="1" hangingPunct="1"/>
            <a:r>
              <a:rPr lang="en-US" dirty="0"/>
              <a:t>Died as a result of services connected injuries, diseases, or disability sustained while on active duty</a:t>
            </a:r>
          </a:p>
          <a:p>
            <a:pPr eaLnBrk="1" hangingPunct="1"/>
            <a:r>
              <a:rPr lang="en-US" dirty="0"/>
              <a:t>Have a service connected 100% total and permanent disability</a:t>
            </a:r>
          </a:p>
          <a:p>
            <a:pPr eaLnBrk="1" hangingPunct="1"/>
            <a:r>
              <a:rPr lang="en-US" dirty="0"/>
              <a:t>Are classified as a prisoner of war or missing in action by the Armed Forces of the U.S.</a:t>
            </a:r>
          </a:p>
          <a:p>
            <a:pPr eaLnBrk="1" hangingPunct="1"/>
            <a:endParaRPr lang="en-US" dirty="0"/>
          </a:p>
          <a:p>
            <a:pPr eaLnBrk="1" hangingPunct="1"/>
            <a:r>
              <a:rPr lang="en-US" dirty="0"/>
              <a:t>The Florida Department of Veteran’s Affairs will certify a veteran’s eligibility.</a:t>
            </a:r>
          </a:p>
        </p:txBody>
      </p:sp>
      <p:sp>
        <p:nvSpPr>
          <p:cNvPr id="4" name="Slide Number Placeholder 3"/>
          <p:cNvSpPr>
            <a:spLocks noGrp="1"/>
          </p:cNvSpPr>
          <p:nvPr>
            <p:ph type="sldNum" sz="quarter" idx="10"/>
          </p:nvPr>
        </p:nvSpPr>
        <p:spPr/>
        <p:txBody>
          <a:bodyPr/>
          <a:lstStyle/>
          <a:p>
            <a:fld id="{EB00079B-585D-49B4-A45C-6ABA6586B4CB}" type="slidenum">
              <a:rPr lang="en-US" smtClean="0"/>
              <a:t>29</a:t>
            </a:fld>
            <a:endParaRPr lang="en-US" dirty="0"/>
          </a:p>
        </p:txBody>
      </p:sp>
    </p:spTree>
    <p:extLst>
      <p:ext uri="{BB962C8B-B14F-4D97-AF65-F5344CB8AC3E}">
        <p14:creationId xmlns:p14="http://schemas.microsoft.com/office/powerpoint/2010/main" val="2520062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err="1">
                <a:effectLst/>
              </a:rPr>
              <a:t>Fastweb</a:t>
            </a:r>
            <a:r>
              <a:rPr lang="en-US" dirty="0">
                <a:effectLst/>
              </a:rPr>
              <a:t> works by matching the information in your completed profile to scholarships contained in</a:t>
            </a:r>
            <a:r>
              <a:rPr lang="en-US" baseline="0" dirty="0">
                <a:effectLst/>
              </a:rPr>
              <a:t> their database. </a:t>
            </a:r>
            <a:r>
              <a:rPr lang="en-US" dirty="0">
                <a:effectLst/>
              </a:rPr>
              <a:t>Besides providing you with scholarships you actually qualify for, and eliminating the need to scour the web, Fastweb also provides advice on financial aid, college admissions, student life and tools such as financial aid calculators, discussion boards, and checklists. </a:t>
            </a:r>
          </a:p>
          <a:p>
            <a:pPr eaLnBrk="1" hangingPunct="1"/>
            <a:endParaRPr lang="en-US" altLang="en-US" baseline="0" dirty="0">
              <a:effectLst/>
            </a:endParaRPr>
          </a:p>
          <a:p>
            <a:pPr defTabSz="941767">
              <a:defRPr/>
            </a:pPr>
            <a:r>
              <a:rPr lang="en-US" altLang="en-US" dirty="0"/>
              <a:t>TIP- Set up a separate email account solely for scholarship searches to prevent your personal inbox becoming inundated with information.</a:t>
            </a:r>
          </a:p>
          <a:p>
            <a:pPr eaLnBrk="1" hangingPunct="1"/>
            <a:endParaRPr lang="en-US" altLang="en-US" baseline="0" dirty="0"/>
          </a:p>
        </p:txBody>
      </p:sp>
      <p:sp>
        <p:nvSpPr>
          <p:cNvPr id="4" name="Slide Number Placeholder 3"/>
          <p:cNvSpPr>
            <a:spLocks noGrp="1"/>
          </p:cNvSpPr>
          <p:nvPr>
            <p:ph type="sldNum" sz="quarter" idx="10"/>
          </p:nvPr>
        </p:nvSpPr>
        <p:spPr/>
        <p:txBody>
          <a:bodyPr/>
          <a:lstStyle/>
          <a:p>
            <a:fld id="{EB00079B-585D-49B4-A45C-6ABA6586B4CB}" type="slidenum">
              <a:rPr lang="en-US" smtClean="0"/>
              <a:t>34</a:t>
            </a:fld>
            <a:endParaRPr lang="en-US" dirty="0"/>
          </a:p>
        </p:txBody>
      </p:sp>
    </p:spTree>
    <p:extLst>
      <p:ext uri="{BB962C8B-B14F-4D97-AF65-F5344CB8AC3E}">
        <p14:creationId xmlns:p14="http://schemas.microsoft.com/office/powerpoint/2010/main" val="4111996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let’s review what we’ve discussed and create an action plan for you.</a:t>
            </a:r>
          </a:p>
          <a:p>
            <a:endParaRPr lang="en-US" dirty="0"/>
          </a:p>
          <a:p>
            <a:r>
              <a:rPr lang="en-US" dirty="0"/>
              <a:t>(Read slide.)</a:t>
            </a:r>
          </a:p>
          <a:p>
            <a:r>
              <a:rPr lang="en-US" dirty="0"/>
              <a:t> </a:t>
            </a:r>
          </a:p>
          <a:p>
            <a:r>
              <a:rPr lang="en-US" dirty="0"/>
              <a:t>Reminder:</a:t>
            </a:r>
          </a:p>
          <a:p>
            <a:pPr lvl="0"/>
            <a:r>
              <a:rPr lang="en-US" dirty="0"/>
              <a:t>Students graduating early and seeking funding for the spring term must submit the FFAA by August 31 </a:t>
            </a:r>
            <a:r>
              <a:rPr lang="en-US" u="sng" dirty="0"/>
              <a:t>PRIOR TO the intended graduation date</a:t>
            </a:r>
            <a:r>
              <a:rPr lang="en-US" dirty="0"/>
              <a:t>.  There are NO EXCEPTIONS to this application deadline.  If a student does not graduate mid-year as planned and wishes to apply as an end-of-year graduate, the student must submit a new FFAA after the new application opens on October 1.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36</a:t>
            </a:fld>
            <a:endParaRPr lang="en-US" dirty="0"/>
          </a:p>
        </p:txBody>
      </p:sp>
    </p:spTree>
    <p:extLst>
      <p:ext uri="{BB962C8B-B14F-4D97-AF65-F5344CB8AC3E}">
        <p14:creationId xmlns:p14="http://schemas.microsoft.com/office/powerpoint/2010/main" val="115843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a:t>If you need assistance or further information, please do not hesitate to contact us. We are here to help! </a:t>
            </a:r>
          </a:p>
          <a:p>
            <a:r>
              <a:rPr lang="en-US" altLang="en-US" baseline="0" dirty="0"/>
              <a:t>Thank you for attending this presentation.  We hope you have a successful transition into postsecondary education.</a:t>
            </a:r>
          </a:p>
        </p:txBody>
      </p:sp>
      <p:sp>
        <p:nvSpPr>
          <p:cNvPr id="4" name="Slide Number Placeholder 3"/>
          <p:cNvSpPr>
            <a:spLocks noGrp="1"/>
          </p:cNvSpPr>
          <p:nvPr>
            <p:ph type="sldNum" sz="quarter" idx="10"/>
          </p:nvPr>
        </p:nvSpPr>
        <p:spPr/>
        <p:txBody>
          <a:bodyPr/>
          <a:lstStyle/>
          <a:p>
            <a:fld id="{EB00079B-585D-49B4-A45C-6ABA6586B4CB}" type="slidenum">
              <a:rPr lang="en-US" smtClean="0"/>
              <a:t>37</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does one find financial aid?  One essential step is completing the Free Application for Federal Student Aid (FAFSA). </a:t>
            </a:r>
          </a:p>
          <a:p>
            <a:r>
              <a:rPr lang="en-US" dirty="0"/>
              <a:t>While filing the FAFSA is not required, it is used by many institutions to determine need based financial aid provided by the school for FEDERAL/STATE/Institutional Programs!!</a:t>
            </a:r>
          </a:p>
          <a:p>
            <a:endParaRPr lang="en-US" dirty="0"/>
          </a:p>
          <a:p>
            <a:r>
              <a:rPr lang="en-US" dirty="0"/>
              <a:t>Please note that the first letter in the acronym FAFSA stands for FREE.  Please make sure you are using the correct website: </a:t>
            </a:r>
            <a:r>
              <a:rPr lang="en-US" u="sng" dirty="0">
                <a:hlinkClick r:id="rId3" action="ppaction://hlinkfile"/>
              </a:rPr>
              <a:t>FAFSA.gov</a:t>
            </a:r>
            <a:r>
              <a:rPr lang="en-US" dirty="0"/>
              <a:t>. or </a:t>
            </a:r>
            <a:r>
              <a:rPr lang="en-US" u="sng" dirty="0">
                <a:solidFill>
                  <a:schemeClr val="tx2"/>
                </a:solidFill>
              </a:rPr>
              <a:t>StudentAid.gov</a:t>
            </a:r>
            <a:r>
              <a:rPr lang="en-US" dirty="0"/>
              <a:t>  There are other websites that can assist you in completing the FAFSA for a fee. You do not need to pay someone to assist you in this process. </a:t>
            </a:r>
          </a:p>
          <a:p>
            <a:r>
              <a:rPr lang="en-US" dirty="0"/>
              <a:t> </a:t>
            </a:r>
          </a:p>
          <a:p>
            <a:r>
              <a:rPr lang="en-US" dirty="0"/>
              <a:t>Three ways to submit the FAFSA: </a:t>
            </a:r>
          </a:p>
          <a:p>
            <a:endParaRPr lang="en-US" dirty="0"/>
          </a:p>
          <a:p>
            <a:pPr marL="176611" indent="-176611">
              <a:buFont typeface="Arial" panose="020B0604020202020204" pitchFamily="34" charset="0"/>
              <a:buChar char="•"/>
            </a:pPr>
            <a:r>
              <a:rPr lang="en-US" dirty="0"/>
              <a:t>On-line using your FSA ID to electronically sign the application –Highly Recommended </a:t>
            </a:r>
          </a:p>
          <a:p>
            <a:pPr marL="176611" indent="-176611">
              <a:buFont typeface="Arial" panose="020B0604020202020204" pitchFamily="34" charset="0"/>
              <a:buChar char="•"/>
            </a:pPr>
            <a:r>
              <a:rPr lang="en-US" dirty="0"/>
              <a:t>Submit information online and print  signature page  to be submitted by mail</a:t>
            </a:r>
          </a:p>
          <a:p>
            <a:pPr marL="176611" indent="-176611">
              <a:buFont typeface="Arial" panose="020B0604020202020204" pitchFamily="34" charset="0"/>
              <a:buChar char="•"/>
            </a:pPr>
            <a:r>
              <a:rPr lang="en-US" dirty="0"/>
              <a:t>Print out the entire PDF application from website and submit with signatures by mail </a:t>
            </a:r>
          </a:p>
          <a:p>
            <a:pPr lvl="0"/>
            <a:endParaRPr lang="en-US" dirty="0"/>
          </a:p>
          <a:p>
            <a:r>
              <a:rPr lang="en-US" dirty="0"/>
              <a:t>The 2022-232 application becomes available October 1. and not earlier!!</a:t>
            </a:r>
          </a:p>
          <a:p>
            <a:r>
              <a:rPr lang="en-US" dirty="0"/>
              <a:t>Applicants will use their 2019 tax information to complete the FAFSA. (Review your institution’s website to determine the priority deadline as deadlines vary from institution to institution. Also, please note that it is highly advisable to complete the application electronically and to utilize the IRS data retrieval tool. </a:t>
            </a:r>
          </a:p>
          <a:p>
            <a:r>
              <a:rPr lang="en-US" dirty="0"/>
              <a:t> </a:t>
            </a:r>
          </a:p>
          <a:p>
            <a:r>
              <a:rPr lang="en-US" dirty="0"/>
              <a:t>It is recommended to file a FAFSA each year a student attends a postsecondary institution.</a:t>
            </a:r>
          </a:p>
          <a:p>
            <a:pPr eaLnBrk="1" hangingPunct="1"/>
            <a:endParaRPr lang="en-US" alt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6</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is a screenshot of www.fafsa.gov. The reason that we show</a:t>
            </a:r>
            <a:r>
              <a:rPr lang="en-US" altLang="en-US" baseline="0" dirty="0"/>
              <a:t> this screen shot is to ensure you are accessing the FREE website. If you feel that you need assistance in completing this application, there are built-in help resources available online. You can also reach out to a member of OSFA’s Outreach Services  team, your high school counselor or a financial aid professional at your institution. We can all help you at no cost. </a:t>
            </a:r>
            <a:endParaRPr lang="en-US" alt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7</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a:t>The cost of attendance (COA) varies  from institution to institution. There are also variances between in-state and out of state schools and whether the student lives on campus or off campus.  It is important to take this into consideration when researching at your options. </a:t>
            </a:r>
          </a:p>
          <a:p>
            <a:pPr eaLnBrk="1" hangingPunct="1"/>
            <a:endParaRPr lang="en-US" altLang="en-US" baseline="0" dirty="0"/>
          </a:p>
          <a:p>
            <a:pPr eaLnBrk="1" hangingPunct="1"/>
            <a:r>
              <a:rPr lang="en-US" altLang="en-US" baseline="0" dirty="0"/>
              <a:t>Cost of attendance traditionally includes</a:t>
            </a:r>
            <a:r>
              <a:rPr lang="en-US" altLang="en-US" dirty="0"/>
              <a:t> </a:t>
            </a:r>
            <a:r>
              <a:rPr lang="en-US" altLang="en-US" baseline="0" dirty="0"/>
              <a:t>both direct and indirect costs.</a:t>
            </a:r>
          </a:p>
          <a:p>
            <a:pPr eaLnBrk="1" hangingPunct="1"/>
            <a:r>
              <a:rPr lang="en-US" altLang="en-US" baseline="0" dirty="0"/>
              <a:t>Direct Costs include tuition and fees.</a:t>
            </a:r>
          </a:p>
          <a:p>
            <a:pPr eaLnBrk="1" hangingPunct="1"/>
            <a:r>
              <a:rPr lang="en-US" altLang="en-US" baseline="0" dirty="0"/>
              <a:t>Indirect costs include items such as books, food, transportation, housing, and computer.</a:t>
            </a:r>
          </a:p>
          <a:p>
            <a:pPr eaLnBrk="1" hangingPunct="1"/>
            <a:endParaRPr lang="en-US" altLang="en-US" baseline="0" dirty="0"/>
          </a:p>
          <a:p>
            <a:pPr eaLnBrk="1" hangingPunct="1"/>
            <a:r>
              <a:rPr lang="en-US" altLang="en-US" dirty="0"/>
              <a:t>A Great Resource to utilize: Net Price Calculator  </a:t>
            </a:r>
            <a:endParaRPr lang="en-US" altLang="en-US" baseline="0" dirty="0"/>
          </a:p>
          <a:p>
            <a:pPr eaLnBrk="1" hangingPunct="1"/>
            <a:r>
              <a:rPr lang="en-US" altLang="en-US" baseline="0" dirty="0"/>
              <a:t>Every school is now required to have a Net Price Calculator available.</a:t>
            </a:r>
          </a:p>
          <a:p>
            <a:pPr eaLnBrk="1" hangingPunct="1"/>
            <a:r>
              <a:rPr lang="en-US" altLang="en-US" baseline="0" dirty="0"/>
              <a:t>You can use the Net Price Calculator to assist in analyzing your </a:t>
            </a:r>
            <a:r>
              <a:rPr lang="en-US" altLang="en-US" dirty="0"/>
              <a:t>COA-Cost of Attendance at a specific school</a:t>
            </a:r>
            <a:r>
              <a:rPr lang="en-US" altLang="en-US" baseline="0" dirty="0"/>
              <a:t>. </a:t>
            </a:r>
          </a:p>
        </p:txBody>
      </p:sp>
      <p:sp>
        <p:nvSpPr>
          <p:cNvPr id="4" name="Slide Number Placeholder 3"/>
          <p:cNvSpPr>
            <a:spLocks noGrp="1"/>
          </p:cNvSpPr>
          <p:nvPr>
            <p:ph type="sldNum" sz="quarter" idx="10"/>
          </p:nvPr>
        </p:nvSpPr>
        <p:spPr/>
        <p:txBody>
          <a:bodyPr/>
          <a:lstStyle/>
          <a:p>
            <a:fld id="{EB00079B-585D-49B4-A45C-6ABA6586B4CB}" type="slidenum">
              <a:rPr lang="en-US" smtClean="0"/>
              <a:t>9</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717550"/>
            <a:ext cx="6361113" cy="3578225"/>
          </a:xfrm>
        </p:spPr>
      </p:sp>
      <p:sp>
        <p:nvSpPr>
          <p:cNvPr id="3" name="Notes Placeholder 2"/>
          <p:cNvSpPr>
            <a:spLocks noGrp="1"/>
          </p:cNvSpPr>
          <p:nvPr>
            <p:ph type="body" idx="1"/>
          </p:nvPr>
        </p:nvSpPr>
        <p:spPr/>
        <p:txBody>
          <a:bodyPr/>
          <a:lstStyle/>
          <a:p>
            <a:pPr eaLnBrk="1" hangingPunct="1"/>
            <a:r>
              <a:rPr lang="en-US" altLang="en-US" baseline="0" dirty="0"/>
              <a:t>As we outlined on the previous slide, college costs include both direct and indirect costs. </a:t>
            </a:r>
          </a:p>
          <a:p>
            <a:pPr eaLnBrk="1" hangingPunct="1"/>
            <a:endParaRPr lang="en-US" altLang="en-US" baseline="0" dirty="0"/>
          </a:p>
          <a:p>
            <a:pPr eaLnBrk="1" hangingPunct="1"/>
            <a:r>
              <a:rPr lang="en-US" altLang="en-US" baseline="0" dirty="0"/>
              <a:t>Let us briefly review the average </a:t>
            </a:r>
            <a:r>
              <a:rPr lang="en-US" altLang="en-US" u="sng" baseline="0" dirty="0"/>
              <a:t>direct cost </a:t>
            </a:r>
            <a:r>
              <a:rPr lang="en-US" altLang="en-US" u="none" baseline="0" dirty="0"/>
              <a:t>which is </a:t>
            </a:r>
            <a:r>
              <a:rPr lang="en-US" altLang="en-US" u="sng" baseline="0" dirty="0"/>
              <a:t>only tuition and fees</a:t>
            </a:r>
            <a:r>
              <a:rPr lang="en-US" altLang="en-US" u="none" baseline="0" dirty="0"/>
              <a:t> per year </a:t>
            </a:r>
            <a:r>
              <a:rPr lang="en-US" altLang="en-US" baseline="0" dirty="0"/>
              <a:t>at different types of institutions. </a:t>
            </a:r>
          </a:p>
          <a:p>
            <a:pPr eaLnBrk="1" hangingPunct="1"/>
            <a:endParaRPr lang="en-US" altLang="en-US" baseline="0" dirty="0"/>
          </a:p>
          <a:p>
            <a:pPr eaLnBrk="1" hangingPunct="1"/>
            <a:r>
              <a:rPr lang="en-US" altLang="en-US" dirty="0"/>
              <a:t>According to the College Board: The Average Yearly Tuition and Fees, </a:t>
            </a:r>
          </a:p>
          <a:p>
            <a:pPr eaLnBrk="1" hangingPunct="1"/>
            <a:endParaRPr lang="en-US" altLang="en-US" dirty="0"/>
          </a:p>
          <a:p>
            <a:pPr eaLnBrk="1" hangingPunct="1"/>
            <a:r>
              <a:rPr lang="en-US" altLang="en-US" dirty="0"/>
              <a:t>Nationally, In Florida Your specific school Direct Cost will be lower than the national average. </a:t>
            </a:r>
          </a:p>
          <a:p>
            <a:pPr eaLnBrk="1" hangingPunct="1"/>
            <a:endParaRPr lang="en-US" altLang="en-US" baseline="0" dirty="0"/>
          </a:p>
          <a:p>
            <a:pPr eaLnBrk="1" hangingPunct="1"/>
            <a:r>
              <a:rPr lang="en-US" altLang="en-US" baseline="0" dirty="0"/>
              <a:t> (read slide)</a:t>
            </a:r>
          </a:p>
        </p:txBody>
      </p:sp>
      <p:sp>
        <p:nvSpPr>
          <p:cNvPr id="4" name="Slide Number Placeholder 3"/>
          <p:cNvSpPr>
            <a:spLocks noGrp="1"/>
          </p:cNvSpPr>
          <p:nvPr>
            <p:ph type="sldNum" sz="quarter" idx="10"/>
          </p:nvPr>
        </p:nvSpPr>
        <p:spPr/>
        <p:txBody>
          <a:bodyPr/>
          <a:lstStyle/>
          <a:p>
            <a:fld id="{EB00079B-585D-49B4-A45C-6ABA6586B4CB}" type="slidenum">
              <a:rPr lang="en-US" smtClean="0"/>
              <a:t>10</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**This is not a comprehensive list of eligibility criteria for federal student aid. For complete details, counselors may wish to visit ifap.ed.gov and go to the Student Eligibility chapter of the Federal Student Aid Handbook. (Students should visit </a:t>
            </a:r>
            <a:r>
              <a:rPr lang="en-US" dirty="0">
                <a:solidFill>
                  <a:srgbClr val="FF0000"/>
                </a:solidFill>
              </a:rPr>
              <a:t>StudentAid.gov/eligibility</a:t>
            </a:r>
            <a:r>
              <a:rPr lang="en-US" dirty="0"/>
              <a:t>.)**</a:t>
            </a:r>
          </a:p>
          <a:p>
            <a:pPr>
              <a:defRPr/>
            </a:pPr>
            <a:endParaRPr lang="en-US" b="1" dirty="0"/>
          </a:p>
          <a:p>
            <a:pPr>
              <a:defRPr/>
            </a:pPr>
            <a:r>
              <a:rPr lang="en-US" dirty="0"/>
              <a:t>Basic eligibility criteria for federal student aid:</a:t>
            </a:r>
          </a:p>
          <a:p>
            <a:pPr marL="176611" indent="-176611">
              <a:buFont typeface="Arial" pitchFamily="34" charset="0"/>
              <a:buChar char="•"/>
              <a:defRPr/>
            </a:pPr>
            <a:r>
              <a:rPr lang="en-US" dirty="0"/>
              <a:t>Demonstrate financial need (for most programs)</a:t>
            </a:r>
          </a:p>
          <a:p>
            <a:pPr marL="176611" indent="-176611">
              <a:buFont typeface="Arial" pitchFamily="34" charset="0"/>
              <a:buChar char="•"/>
              <a:defRPr/>
            </a:pPr>
            <a:r>
              <a:rPr lang="en-US" dirty="0"/>
              <a:t>US citizen/national or</a:t>
            </a:r>
            <a:r>
              <a:rPr lang="en-US" baseline="0" dirty="0"/>
              <a:t> eligible citizen such as a </a:t>
            </a:r>
            <a:r>
              <a:rPr lang="en-US" dirty="0"/>
              <a:t>permanent resident (there are additional categories of eligible noncitizen;</a:t>
            </a:r>
            <a:r>
              <a:rPr lang="en-US" baseline="0" dirty="0"/>
              <a:t> refer to Federal Student Aid Handbook for details</a:t>
            </a:r>
            <a:r>
              <a:rPr lang="en-US" dirty="0">
                <a:solidFill>
                  <a:srgbClr val="FF0000"/>
                </a:solidFill>
              </a:rPr>
              <a:t>)</a:t>
            </a:r>
            <a:endParaRPr lang="en-US" u="sng" dirty="0">
              <a:solidFill>
                <a:srgbClr val="FF0000"/>
              </a:solidFill>
            </a:endParaRPr>
          </a:p>
          <a:p>
            <a:pPr marL="176611" indent="-176611">
              <a:buFont typeface="Arial" pitchFamily="34" charset="0"/>
              <a:buChar char="•"/>
              <a:defRPr/>
            </a:pPr>
            <a:r>
              <a:rPr lang="en-US" dirty="0"/>
              <a:t>High school diploma or the recognized</a:t>
            </a:r>
            <a:r>
              <a:rPr lang="en-US" baseline="0" dirty="0"/>
              <a:t> equivalent (</a:t>
            </a:r>
            <a:r>
              <a:rPr lang="en-US" dirty="0"/>
              <a:t>GED certificate, state certificate such as </a:t>
            </a:r>
            <a:r>
              <a:rPr lang="en-US" dirty="0" err="1"/>
              <a:t>HiSET</a:t>
            </a:r>
            <a:r>
              <a:rPr lang="en-US" dirty="0"/>
              <a:t> or California High School Exit Exam, or completion of at least a two-year program toward</a:t>
            </a:r>
            <a:r>
              <a:rPr lang="en-US" baseline="0" dirty="0"/>
              <a:t> a bachelor’s degree, or the student must have academically excelled in high school</a:t>
            </a:r>
            <a:r>
              <a:rPr lang="en-US" dirty="0"/>
              <a:t>); or homeschooler who has completed his/her home-school education as recognized by the state government; or enrolling in an eligible career pathway program and meeting one of the “ability-to-benefit” alternatives described at StudentAid.gov/eligibility/basic-criteria</a:t>
            </a:r>
          </a:p>
          <a:p>
            <a:pPr marL="176611" indent="-176611">
              <a:buFont typeface="Arial" pitchFamily="34" charset="0"/>
              <a:buChar char="•"/>
              <a:defRPr/>
            </a:pPr>
            <a:r>
              <a:rPr lang="en-US" dirty="0"/>
              <a:t>Student enrolled as a regular student in a degree or certificate program that is eligible to be paid for by federal student aid funds; student also must be attending a college or career school that participates in the federal student aid programs</a:t>
            </a:r>
          </a:p>
          <a:p>
            <a:pPr marL="176611" indent="-176611">
              <a:buFont typeface="Arial" pitchFamily="34" charset="0"/>
              <a:buChar char="•"/>
              <a:defRPr/>
            </a:pPr>
            <a:r>
              <a:rPr lang="en-US" dirty="0"/>
              <a:t>SSN: the exception here is students from the Republic of the Marshall Islands, the Federated States of Micronesia, or the Republic of Palau</a:t>
            </a:r>
          </a:p>
          <a:p>
            <a:pPr marL="176611" indent="-176611">
              <a:buFont typeface="Arial" pitchFamily="34" charset="0"/>
              <a:buChar char="•"/>
              <a:defRPr/>
            </a:pPr>
            <a:r>
              <a:rPr lang="en-US" dirty="0"/>
              <a:t>Males (any person assigned the sex of male at birth) must register for Selective Service within 30 days of their 18</a:t>
            </a:r>
            <a:r>
              <a:rPr lang="en-US" baseline="30000" dirty="0"/>
              <a:t>th</a:t>
            </a:r>
            <a:r>
              <a:rPr lang="en-US" dirty="0"/>
              <a:t> birthday (within 30 days before or 30 days after, for a total window of 60 days). </a:t>
            </a:r>
          </a:p>
          <a:p>
            <a:pPr marL="647572" lvl="1" indent="-176611">
              <a:buFont typeface="Arial" pitchFamily="34" charset="0"/>
              <a:buChar char="•"/>
              <a:defRPr/>
            </a:pPr>
            <a:r>
              <a:rPr lang="en-US" dirty="0"/>
              <a:t>If you are working with a male student who did not meet the 60-day timeframe, direct him to register immediately at www.sss.gov. Late registrations are accepted until the age of 26.</a:t>
            </a:r>
          </a:p>
          <a:p>
            <a:pPr marL="647572" lvl="1" indent="-176611">
              <a:buFont typeface="Arial" pitchFamily="34" charset="0"/>
              <a:buChar char="•"/>
              <a:defRPr/>
            </a:pPr>
            <a:r>
              <a:rPr lang="en-US" dirty="0"/>
              <a:t>If you are working with a male student aged 26 or older who did not register, you should direct him to the financial aid office at the college he plans to attend. Before he can receive federal student aid, he will have to prove that he did not “knowingly and willfully” fail to register. The financial aid administrator will tell him what documentation he needs in order to do so.</a:t>
            </a:r>
          </a:p>
          <a:p>
            <a:pPr marL="176611" indent="-176611">
              <a:buFont typeface="Arial" pitchFamily="34" charset="0"/>
              <a:buChar char="•"/>
              <a:defRPr/>
            </a:pPr>
            <a:r>
              <a:rPr lang="en-US" dirty="0"/>
              <a:t>In broad terms, a student making satisfactory academic progress (SAP) is moving toward receiving his or her degree or certificate at a pace that is acceptable to his or her school. Each school sets its own SAP policy.</a:t>
            </a:r>
          </a:p>
          <a:p>
            <a:pPr marL="176611" indent="-176611">
              <a:buFont typeface="Arial" pitchFamily="34" charset="0"/>
              <a:buChar char="•"/>
              <a:defRPr/>
            </a:pPr>
            <a:endParaRPr lang="en-US" dirty="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65313" indent="-294351">
              <a:defRPr>
                <a:solidFill>
                  <a:schemeClr val="tx1"/>
                </a:solidFill>
                <a:latin typeface="Arial" pitchFamily="34" charset="0"/>
              </a:defRPr>
            </a:lvl2pPr>
            <a:lvl3pPr marL="1177404" indent="-235481">
              <a:defRPr>
                <a:solidFill>
                  <a:schemeClr val="tx1"/>
                </a:solidFill>
                <a:latin typeface="Arial" pitchFamily="34" charset="0"/>
              </a:defRPr>
            </a:lvl3pPr>
            <a:lvl4pPr marL="1648366" indent="-235481">
              <a:defRPr>
                <a:solidFill>
                  <a:schemeClr val="tx1"/>
                </a:solidFill>
                <a:latin typeface="Arial" pitchFamily="34" charset="0"/>
              </a:defRPr>
            </a:lvl4pPr>
            <a:lvl5pPr marL="2119328" indent="-235481">
              <a:defRPr>
                <a:solidFill>
                  <a:schemeClr val="tx1"/>
                </a:solidFill>
                <a:latin typeface="Arial" pitchFamily="34" charset="0"/>
              </a:defRPr>
            </a:lvl5pPr>
            <a:lvl6pPr marL="2590289" indent="-235481" defTabSz="470962" fontAlgn="base">
              <a:spcBef>
                <a:spcPct val="0"/>
              </a:spcBef>
              <a:spcAft>
                <a:spcPct val="0"/>
              </a:spcAft>
              <a:defRPr>
                <a:solidFill>
                  <a:schemeClr val="tx1"/>
                </a:solidFill>
                <a:latin typeface="Arial" pitchFamily="34" charset="0"/>
              </a:defRPr>
            </a:lvl6pPr>
            <a:lvl7pPr marL="3061251" indent="-235481" defTabSz="470962" fontAlgn="base">
              <a:spcBef>
                <a:spcPct val="0"/>
              </a:spcBef>
              <a:spcAft>
                <a:spcPct val="0"/>
              </a:spcAft>
              <a:defRPr>
                <a:solidFill>
                  <a:schemeClr val="tx1"/>
                </a:solidFill>
                <a:latin typeface="Arial" pitchFamily="34" charset="0"/>
              </a:defRPr>
            </a:lvl7pPr>
            <a:lvl8pPr marL="3532213" indent="-235481" defTabSz="470962" fontAlgn="base">
              <a:spcBef>
                <a:spcPct val="0"/>
              </a:spcBef>
              <a:spcAft>
                <a:spcPct val="0"/>
              </a:spcAft>
              <a:defRPr>
                <a:solidFill>
                  <a:schemeClr val="tx1"/>
                </a:solidFill>
                <a:latin typeface="Arial" pitchFamily="34" charset="0"/>
              </a:defRPr>
            </a:lvl8pPr>
            <a:lvl9pPr marL="4003175" indent="-235481" defTabSz="470962"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93CF45C-6493-4417-97FB-D8010A42A6F7}" type="slidenum">
              <a:rPr lang="en-US" altLang="en-US" smtClean="0">
                <a:latin typeface="Calibri" pitchFamily="34" charset="0"/>
              </a:rPr>
              <a:pPr fontAlgn="base">
                <a:spcBef>
                  <a:spcPct val="0"/>
                </a:spcBef>
                <a:spcAft>
                  <a:spcPct val="0"/>
                </a:spcAft>
                <a:defRPr/>
              </a:pPr>
              <a:t>11</a:t>
            </a:fld>
            <a:endParaRPr lang="en-US" altLang="en-US">
              <a:latin typeface="Calibri" pitchFamily="34" charset="0"/>
            </a:endParaRPr>
          </a:p>
        </p:txBody>
      </p:sp>
    </p:spTree>
    <p:extLst>
      <p:ext uri="{BB962C8B-B14F-4D97-AF65-F5344CB8AC3E}">
        <p14:creationId xmlns:p14="http://schemas.microsoft.com/office/powerpoint/2010/main" val="2746064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11" indent="-176611">
              <a:spcBef>
                <a:spcPct val="0"/>
              </a:spcBef>
              <a:buFontTx/>
              <a:buChar char="•"/>
            </a:pPr>
            <a:r>
              <a:rPr lang="en-US" altLang="en-US" dirty="0"/>
              <a:t>Students and parents can create FSA IDs at any time. The student does not have to be ready to fill out a FAFSA</a:t>
            </a:r>
            <a:r>
              <a:rPr lang="en-US" altLang="en-US" baseline="0" dirty="0"/>
              <a:t> form.</a:t>
            </a:r>
            <a:endParaRPr lang="en-US" altLang="en-US" dirty="0"/>
          </a:p>
          <a:p>
            <a:pPr marL="176611" indent="-176611">
              <a:spcBef>
                <a:spcPct val="0"/>
              </a:spcBef>
              <a:buFontTx/>
              <a:buChar char="•"/>
            </a:pPr>
            <a:r>
              <a:rPr lang="en-US" altLang="en-US" dirty="0"/>
              <a:t>One benefit of creating an FSA ID is that you will be able to use it to sign the FAFSA form electronically, thus speeding up the process greatly.</a:t>
            </a:r>
          </a:p>
          <a:p>
            <a:pPr marL="176611" indent="-176611">
              <a:spcBef>
                <a:spcPct val="0"/>
              </a:spcBef>
              <a:buFontTx/>
              <a:buChar char="•"/>
            </a:pPr>
            <a:r>
              <a:rPr lang="en-US" altLang="en-US" dirty="0"/>
              <a:t>Important to note here that student and parent need separate FSA IDs – one each. [Only one parent needs an FSA ID, even if both parents’ info will be provided on the FAFSA form.]</a:t>
            </a:r>
          </a:p>
          <a:p>
            <a:pPr marL="176611" indent="-176611">
              <a:spcBef>
                <a:spcPct val="0"/>
              </a:spcBef>
              <a:buFontTx/>
              <a:buChar char="•"/>
            </a:pPr>
            <a:r>
              <a:rPr lang="en-US" altLang="en-US" dirty="0"/>
              <a:t>(To find out whether a parent’s information will be needed on the FAFSA form, a student can visit StudentAid.gov/dependency.)</a:t>
            </a:r>
          </a:p>
          <a:p>
            <a:pPr marL="176611" indent="-176611">
              <a:spcBef>
                <a:spcPct val="0"/>
              </a:spcBef>
              <a:buFontTx/>
              <a:buChar char="•"/>
            </a:pPr>
            <a:r>
              <a:rPr lang="en-US" altLang="en-US" dirty="0"/>
              <a:t>It’s strongly encouraged that you provide an email address and mobile phone number when you create your FSA ID; this will help if you forget your username or password and need to reset it. It’s important to understand that your email address and phone number can be used for only one FSA ID. So for instance, if a parent and child share an email address, they’ll need to create a second one so that they’ll each have a unique email address to use when creating an FSA ID.</a:t>
            </a:r>
          </a:p>
          <a:p>
            <a:pPr marL="176611" indent="-176611">
              <a:spcBef>
                <a:spcPct val="0"/>
              </a:spcBef>
              <a:buFontTx/>
              <a:buChar char="•"/>
            </a:pPr>
            <a:r>
              <a:rPr lang="en-US" altLang="en-US" dirty="0"/>
              <a:t>An FSA ID is a signature as well as providing access to private information. To protect themselves from identity theft and other types of fraud, students and parents should not tell anyone their FSA IDs.</a:t>
            </a:r>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65313" indent="-294351">
              <a:defRPr>
                <a:solidFill>
                  <a:schemeClr val="tx1"/>
                </a:solidFill>
                <a:latin typeface="Arial" pitchFamily="34" charset="0"/>
              </a:defRPr>
            </a:lvl2pPr>
            <a:lvl3pPr marL="1177404" indent="-235481">
              <a:defRPr>
                <a:solidFill>
                  <a:schemeClr val="tx1"/>
                </a:solidFill>
                <a:latin typeface="Arial" pitchFamily="34" charset="0"/>
              </a:defRPr>
            </a:lvl3pPr>
            <a:lvl4pPr marL="1648366" indent="-235481">
              <a:defRPr>
                <a:solidFill>
                  <a:schemeClr val="tx1"/>
                </a:solidFill>
                <a:latin typeface="Arial" pitchFamily="34" charset="0"/>
              </a:defRPr>
            </a:lvl4pPr>
            <a:lvl5pPr marL="2119328" indent="-235481">
              <a:defRPr>
                <a:solidFill>
                  <a:schemeClr val="tx1"/>
                </a:solidFill>
                <a:latin typeface="Arial" pitchFamily="34" charset="0"/>
              </a:defRPr>
            </a:lvl5pPr>
            <a:lvl6pPr marL="2590289" indent="-235481" defTabSz="470962" fontAlgn="base">
              <a:spcBef>
                <a:spcPct val="0"/>
              </a:spcBef>
              <a:spcAft>
                <a:spcPct val="0"/>
              </a:spcAft>
              <a:defRPr>
                <a:solidFill>
                  <a:schemeClr val="tx1"/>
                </a:solidFill>
                <a:latin typeface="Arial" pitchFamily="34" charset="0"/>
              </a:defRPr>
            </a:lvl6pPr>
            <a:lvl7pPr marL="3061251" indent="-235481" defTabSz="470962" fontAlgn="base">
              <a:spcBef>
                <a:spcPct val="0"/>
              </a:spcBef>
              <a:spcAft>
                <a:spcPct val="0"/>
              </a:spcAft>
              <a:defRPr>
                <a:solidFill>
                  <a:schemeClr val="tx1"/>
                </a:solidFill>
                <a:latin typeface="Arial" pitchFamily="34" charset="0"/>
              </a:defRPr>
            </a:lvl7pPr>
            <a:lvl8pPr marL="3532213" indent="-235481" defTabSz="470962" fontAlgn="base">
              <a:spcBef>
                <a:spcPct val="0"/>
              </a:spcBef>
              <a:spcAft>
                <a:spcPct val="0"/>
              </a:spcAft>
              <a:defRPr>
                <a:solidFill>
                  <a:schemeClr val="tx1"/>
                </a:solidFill>
                <a:latin typeface="Arial" pitchFamily="34" charset="0"/>
              </a:defRPr>
            </a:lvl8pPr>
            <a:lvl9pPr marL="4003175" indent="-235481" defTabSz="470962"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990DD72-3DED-431B-825A-81B1EFB85363}" type="slidenum">
              <a:rPr lang="en-US" altLang="en-US" smtClean="0">
                <a:latin typeface="Calibri" pitchFamily="34" charset="0"/>
              </a:rPr>
              <a:pPr fontAlgn="base">
                <a:spcBef>
                  <a:spcPct val="0"/>
                </a:spcBef>
                <a:spcAft>
                  <a:spcPct val="0"/>
                </a:spcAft>
                <a:defRPr/>
              </a:pPr>
              <a:t>12</a:t>
            </a:fld>
            <a:endParaRPr lang="en-US" altLang="en-US">
              <a:latin typeface="Calibri" pitchFamily="34" charset="0"/>
            </a:endParaRPr>
          </a:p>
        </p:txBody>
      </p:sp>
    </p:spTree>
    <p:extLst>
      <p:ext uri="{BB962C8B-B14F-4D97-AF65-F5344CB8AC3E}">
        <p14:creationId xmlns:p14="http://schemas.microsoft.com/office/powerpoint/2010/main" val="543120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611" indent="-176611">
              <a:spcBef>
                <a:spcPct val="0"/>
              </a:spcBef>
              <a:buFontTx/>
              <a:buChar char="•"/>
              <a:defRPr/>
            </a:pPr>
            <a:r>
              <a:rPr lang="en-US" altLang="en-US" dirty="0"/>
              <a:t>The FAFSA Process infographic provides a visual overview of the process of filling out and submitting a FAFSA form, and what happens afterwards.</a:t>
            </a:r>
          </a:p>
          <a:p>
            <a:pPr marL="176611" indent="-176611">
              <a:spcBef>
                <a:spcPct val="0"/>
              </a:spcBef>
              <a:buFontTx/>
              <a:buChar char="•"/>
              <a:defRPr/>
            </a:pPr>
            <a:r>
              <a:rPr lang="en-US" altLang="en-US" dirty="0"/>
              <a:t>The </a:t>
            </a:r>
            <a:r>
              <a:rPr lang="en-US" altLang="en-US" i="1" dirty="0"/>
              <a:t>FAFSA on the Web Worksheet</a:t>
            </a:r>
            <a:r>
              <a:rPr lang="en-US" altLang="en-US" dirty="0"/>
              <a:t> provides an idea of the types of FAFSA</a:t>
            </a:r>
            <a:r>
              <a:rPr lang="en-US" altLang="en-US" baseline="0" dirty="0"/>
              <a:t> </a:t>
            </a:r>
            <a:r>
              <a:rPr lang="en-US" altLang="en-US" dirty="0"/>
              <a:t>questions. However, not every question on fafsa.gov appears on the worksheet.</a:t>
            </a:r>
          </a:p>
          <a:p>
            <a:pPr eaLnBrk="1" hangingPunct="1">
              <a:spcBef>
                <a:spcPct val="0"/>
              </a:spcBef>
              <a:defRPr/>
            </a:pPr>
            <a:endParaRPr lang="en-US" altLang="en-US" dirty="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65313" indent="-294351">
              <a:defRPr>
                <a:solidFill>
                  <a:schemeClr val="tx1"/>
                </a:solidFill>
                <a:latin typeface="Arial" pitchFamily="34" charset="0"/>
              </a:defRPr>
            </a:lvl2pPr>
            <a:lvl3pPr marL="1177404" indent="-235481">
              <a:defRPr>
                <a:solidFill>
                  <a:schemeClr val="tx1"/>
                </a:solidFill>
                <a:latin typeface="Arial" pitchFamily="34" charset="0"/>
              </a:defRPr>
            </a:lvl3pPr>
            <a:lvl4pPr marL="1648366" indent="-235481">
              <a:defRPr>
                <a:solidFill>
                  <a:schemeClr val="tx1"/>
                </a:solidFill>
                <a:latin typeface="Arial" pitchFamily="34" charset="0"/>
              </a:defRPr>
            </a:lvl4pPr>
            <a:lvl5pPr marL="2119328" indent="-235481">
              <a:defRPr>
                <a:solidFill>
                  <a:schemeClr val="tx1"/>
                </a:solidFill>
                <a:latin typeface="Arial" pitchFamily="34" charset="0"/>
              </a:defRPr>
            </a:lvl5pPr>
            <a:lvl6pPr marL="2590289" indent="-235481" defTabSz="470962" fontAlgn="base">
              <a:spcBef>
                <a:spcPct val="0"/>
              </a:spcBef>
              <a:spcAft>
                <a:spcPct val="0"/>
              </a:spcAft>
              <a:defRPr>
                <a:solidFill>
                  <a:schemeClr val="tx1"/>
                </a:solidFill>
                <a:latin typeface="Arial" pitchFamily="34" charset="0"/>
              </a:defRPr>
            </a:lvl6pPr>
            <a:lvl7pPr marL="3061251" indent="-235481" defTabSz="470962" fontAlgn="base">
              <a:spcBef>
                <a:spcPct val="0"/>
              </a:spcBef>
              <a:spcAft>
                <a:spcPct val="0"/>
              </a:spcAft>
              <a:defRPr>
                <a:solidFill>
                  <a:schemeClr val="tx1"/>
                </a:solidFill>
                <a:latin typeface="Arial" pitchFamily="34" charset="0"/>
              </a:defRPr>
            </a:lvl7pPr>
            <a:lvl8pPr marL="3532213" indent="-235481" defTabSz="470962" fontAlgn="base">
              <a:spcBef>
                <a:spcPct val="0"/>
              </a:spcBef>
              <a:spcAft>
                <a:spcPct val="0"/>
              </a:spcAft>
              <a:defRPr>
                <a:solidFill>
                  <a:schemeClr val="tx1"/>
                </a:solidFill>
                <a:latin typeface="Arial" pitchFamily="34" charset="0"/>
              </a:defRPr>
            </a:lvl8pPr>
            <a:lvl9pPr marL="4003175" indent="-235481" defTabSz="470962"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A8B2803-060E-423C-BCF2-08B65F80BF5D}" type="slidenum">
              <a:rPr lang="en-US" altLang="en-US" smtClean="0">
                <a:latin typeface="Calibri" pitchFamily="34" charset="0"/>
              </a:rPr>
              <a:pPr fontAlgn="base">
                <a:spcBef>
                  <a:spcPct val="0"/>
                </a:spcBef>
                <a:spcAft>
                  <a:spcPct val="0"/>
                </a:spcAft>
                <a:defRPr/>
              </a:pPr>
              <a:t>13</a:t>
            </a:fld>
            <a:endParaRPr lang="en-US" altLang="en-US">
              <a:latin typeface="Calibri" pitchFamily="34" charset="0"/>
            </a:endParaRPr>
          </a:p>
        </p:txBody>
      </p:sp>
    </p:spTree>
    <p:extLst>
      <p:ext uri="{BB962C8B-B14F-4D97-AF65-F5344CB8AC3E}">
        <p14:creationId xmlns:p14="http://schemas.microsoft.com/office/powerpoint/2010/main" val="269282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8"/>
          <p:cNvSpPr txBox="1">
            <a:spLocks/>
          </p:cNvSpPr>
          <p:nvPr userDrawn="1"/>
        </p:nvSpPr>
        <p:spPr>
          <a:xfrm>
            <a:off x="0" y="660400"/>
            <a:ext cx="12192000" cy="927100"/>
          </a:xfrm>
          <a:prstGeom prst="rect">
            <a:avLst/>
          </a:prstGeom>
        </p:spPr>
        <p:txBody>
          <a:bodyPr/>
          <a:lstStyle>
            <a:lvl1pPr marL="0" indent="0" algn="ctr" defTabSz="914400" rtl="0" eaLnBrk="1" latinLnBrk="0" hangingPunct="1">
              <a:lnSpc>
                <a:spcPct val="90000"/>
              </a:lnSpc>
              <a:spcBef>
                <a:spcPts val="1000"/>
              </a:spcBef>
              <a:buFont typeface="Arial"/>
              <a:buNone/>
              <a:defRPr sz="4600" b="1" kern="1200" cap="all" baseline="0">
                <a:solidFill>
                  <a:srgbClr val="01538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Click to edit Master text styles</a:t>
            </a:r>
            <a:endParaRPr lang="en-US" dirty="0"/>
          </a:p>
        </p:txBody>
      </p:sp>
    </p:spTree>
    <p:extLst>
      <p:ext uri="{BB962C8B-B14F-4D97-AF65-F5344CB8AC3E}">
        <p14:creationId xmlns:p14="http://schemas.microsoft.com/office/powerpoint/2010/main" val="394434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397980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117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562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81966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4517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21233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8195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163405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2100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0" y="660400"/>
            <a:ext cx="12192000" cy="927100"/>
          </a:xfrm>
          <a:prstGeom prst="rect">
            <a:avLst/>
          </a:prstGeom>
        </p:spPr>
        <p:txBody>
          <a:bodyPr/>
          <a:lstStyle>
            <a:lvl1pPr marL="0" indent="0" algn="ctr">
              <a:buNone/>
              <a:defRPr sz="4600" b="1" cap="all" baseline="0">
                <a:solidFill>
                  <a:srgbClr val="015382"/>
                </a:solidFill>
              </a:defRPr>
            </a:lvl1pPr>
          </a:lstStyle>
          <a:p>
            <a:pPr lvl="0"/>
            <a:r>
              <a:rPr lang="en-US"/>
              <a:t>Click to edit Master text styles</a:t>
            </a:r>
            <a:endParaRPr lang="en-US" dirty="0"/>
          </a:p>
        </p:txBody>
      </p:sp>
      <p:sp>
        <p:nvSpPr>
          <p:cNvPr id="11" name="Content Placeholder 10"/>
          <p:cNvSpPr>
            <a:spLocks noGrp="1"/>
          </p:cNvSpPr>
          <p:nvPr>
            <p:ph sz="quarter" idx="11"/>
          </p:nvPr>
        </p:nvSpPr>
        <p:spPr>
          <a:xfrm>
            <a:off x="1879600" y="2311400"/>
            <a:ext cx="9245600" cy="3556000"/>
          </a:xfrm>
          <a:prstGeom prst="rect">
            <a:avLst/>
          </a:prstGeom>
        </p:spPr>
        <p:txBody>
          <a:bodyPr/>
          <a:lstStyle>
            <a:lvl1pPr marL="457200" indent="-457200">
              <a:lnSpc>
                <a:spcPct val="85000"/>
              </a:lnSpc>
              <a:spcBef>
                <a:spcPts val="1200"/>
              </a:spcBef>
              <a:buClr>
                <a:srgbClr val="00B0F0"/>
              </a:buClr>
              <a:buSzPct val="88000"/>
              <a:buFont typeface="HiraMinProN-W3" charset="-128"/>
              <a:buChar char="◉"/>
              <a:defRPr sz="3200" b="1">
                <a:solidFill>
                  <a:srgbClr val="015382"/>
                </a:solidFill>
              </a:defRPr>
            </a:lvl1pPr>
          </a:lstStyle>
          <a:p>
            <a:pPr lvl="0"/>
            <a:r>
              <a:rPr lang="en-US" dirty="0"/>
              <a:t>Click to edit Master text styles</a:t>
            </a:r>
          </a:p>
        </p:txBody>
      </p:sp>
    </p:spTree>
    <p:extLst>
      <p:ext uri="{BB962C8B-B14F-4D97-AF65-F5344CB8AC3E}">
        <p14:creationId xmlns:p14="http://schemas.microsoft.com/office/powerpoint/2010/main" val="340240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296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323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userDrawn="1"/>
        </p:nvCxnSpPr>
        <p:spPr>
          <a:xfrm>
            <a:off x="613834" y="1062038"/>
            <a:ext cx="10866967" cy="0"/>
          </a:xfrm>
          <a:prstGeom prst="line">
            <a:avLst/>
          </a:prstGeom>
          <a:ln w="508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8" name="Rectangle 1"/>
          <p:cNvSpPr>
            <a:spLocks/>
          </p:cNvSpPr>
          <p:nvPr userDrawn="1"/>
        </p:nvSpPr>
        <p:spPr bwMode="auto">
          <a:xfrm>
            <a:off x="11684000" y="2209800"/>
            <a:ext cx="508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z="1800"/>
          </a:p>
        </p:txBody>
      </p:sp>
      <p:sp>
        <p:nvSpPr>
          <p:cNvPr id="9" name="Rectangle 1"/>
          <p:cNvSpPr>
            <a:spLocks/>
          </p:cNvSpPr>
          <p:nvPr userDrawn="1"/>
        </p:nvSpPr>
        <p:spPr bwMode="auto">
          <a:xfrm>
            <a:off x="11684000" y="0"/>
            <a:ext cx="524933"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z="1800"/>
          </a:p>
        </p:txBody>
      </p:sp>
      <p:sp>
        <p:nvSpPr>
          <p:cNvPr id="10" name="Rectangle 1"/>
          <p:cNvSpPr>
            <a:spLocks/>
          </p:cNvSpPr>
          <p:nvPr userDrawn="1"/>
        </p:nvSpPr>
        <p:spPr bwMode="auto">
          <a:xfrm>
            <a:off x="11684000" y="1066800"/>
            <a:ext cx="524933"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sz="1800">
                <a:latin typeface="+mn-lt"/>
                <a:cs typeface="+mn-cs"/>
              </a:rPr>
              <a:t>             </a:t>
            </a:r>
          </a:p>
        </p:txBody>
      </p:sp>
      <p:sp>
        <p:nvSpPr>
          <p:cNvPr id="11" name="Rectangle 1"/>
          <p:cNvSpPr>
            <a:spLocks/>
          </p:cNvSpPr>
          <p:nvPr userDrawn="1"/>
        </p:nvSpPr>
        <p:spPr bwMode="auto">
          <a:xfrm>
            <a:off x="0" y="0"/>
            <a:ext cx="508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z="1800"/>
          </a:p>
        </p:txBody>
      </p:sp>
      <p:sp>
        <p:nvSpPr>
          <p:cNvPr id="12" name="Rectangle 1"/>
          <p:cNvSpPr>
            <a:spLocks/>
          </p:cNvSpPr>
          <p:nvPr userDrawn="1"/>
        </p:nvSpPr>
        <p:spPr bwMode="auto">
          <a:xfrm>
            <a:off x="0" y="5803900"/>
            <a:ext cx="508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defRPr/>
            </a:pPr>
            <a:endParaRPr lang="en-US" altLang="en-US" sz="1800"/>
          </a:p>
        </p:txBody>
      </p:sp>
      <p:sp>
        <p:nvSpPr>
          <p:cNvPr id="13" name="Rectangle 1"/>
          <p:cNvSpPr>
            <a:spLocks/>
          </p:cNvSpPr>
          <p:nvPr userDrawn="1"/>
        </p:nvSpPr>
        <p:spPr bwMode="auto">
          <a:xfrm>
            <a:off x="0" y="4660900"/>
            <a:ext cx="508000" cy="1143000"/>
          </a:xfrm>
          <a:prstGeom prst="rect">
            <a:avLst/>
          </a:prstGeom>
          <a:solidFill>
            <a:schemeClr val="tx1">
              <a:lumMod val="65000"/>
              <a:lumOff val="35000"/>
            </a:schemeClr>
          </a:solidFill>
          <a:ln>
            <a:noFill/>
          </a:ln>
        </p:spPr>
        <p:txBody>
          <a:bodyPr lIns="0" tIns="0" rIns="0" bIns="0"/>
          <a:lstStyle/>
          <a:p>
            <a:pPr fontAlgn="auto">
              <a:spcBef>
                <a:spcPts val="0"/>
              </a:spcBef>
              <a:spcAft>
                <a:spcPts val="0"/>
              </a:spcAft>
              <a:defRPr/>
            </a:pPr>
            <a:r>
              <a:rPr lang="en-US" sz="1800">
                <a:latin typeface="+mn-lt"/>
                <a:cs typeface="+mn-cs"/>
              </a:rPr>
              <a:t>             </a:t>
            </a:r>
          </a:p>
        </p:txBody>
      </p:sp>
    </p:spTree>
    <p:extLst>
      <p:ext uri="{BB962C8B-B14F-4D97-AF65-F5344CB8AC3E}">
        <p14:creationId xmlns:p14="http://schemas.microsoft.com/office/powerpoint/2010/main" val="299119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6726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05760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642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975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068870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image" Target="../media/image1.jpe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9325"/>
      </p:ext>
    </p:extLst>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986387"/>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10/12/2022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pic>
        <p:nvPicPr>
          <p:cNvPr id="18" name="Picture 17"/>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140238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3.xml"/><Relationship Id="rId7"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3.xm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10.jpg"/><Relationship Id="rId3" Type="http://schemas.openxmlformats.org/officeDocument/2006/relationships/tags" Target="../tags/tag23.xml"/><Relationship Id="rId7" Type="http://schemas.openxmlformats.org/officeDocument/2006/relationships/notesSlide" Target="../notesSlides/notesSlide6.xml"/><Relationship Id="rId12" Type="http://schemas.openxmlformats.org/officeDocument/2006/relationships/image" Target="../media/image9.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4.xml"/><Relationship Id="rId11" Type="http://schemas.openxmlformats.org/officeDocument/2006/relationships/image" Target="../media/image5.jpeg"/><Relationship Id="rId5" Type="http://schemas.openxmlformats.org/officeDocument/2006/relationships/tags" Target="../tags/tag25.xml"/><Relationship Id="rId10" Type="http://schemas.openxmlformats.org/officeDocument/2006/relationships/image" Target="../media/image4.jpeg"/><Relationship Id="rId4" Type="http://schemas.openxmlformats.org/officeDocument/2006/relationships/tags" Target="../tags/tag24.xml"/><Relationship Id="rId9"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hyperlink" Target="https://studentaid.ed.gov/sa/eligibility"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studentaid.gov/fsaid"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studentaid.ed.gov/resources#fafsa-process-graphic"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studentaid.gov/h/apply-for-aid/fafsa"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tudentaid.ed.gov/"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mailto:studentaid@ed.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10.jpg"/><Relationship Id="rId3" Type="http://schemas.openxmlformats.org/officeDocument/2006/relationships/tags" Target="../tags/tag28.xml"/><Relationship Id="rId7" Type="http://schemas.openxmlformats.org/officeDocument/2006/relationships/notesSlide" Target="../notesSlides/notesSlide17.xml"/><Relationship Id="rId12" Type="http://schemas.openxmlformats.org/officeDocument/2006/relationships/image" Target="../media/image9.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4.xml"/><Relationship Id="rId11" Type="http://schemas.openxmlformats.org/officeDocument/2006/relationships/image" Target="../media/image5.jpeg"/><Relationship Id="rId5" Type="http://schemas.openxmlformats.org/officeDocument/2006/relationships/tags" Target="../tags/tag30.xml"/><Relationship Id="rId10" Type="http://schemas.openxmlformats.org/officeDocument/2006/relationships/image" Target="../media/image4.jpeg"/><Relationship Id="rId4" Type="http://schemas.openxmlformats.org/officeDocument/2006/relationships/tags" Target="../tags/tag29.xml"/><Relationship Id="rId9"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3.xml"/><Relationship Id="rId7" Type="http://schemas.openxmlformats.org/officeDocument/2006/relationships/image" Target="../media/image2.jpeg"/><Relationship Id="rId12" Type="http://schemas.openxmlformats.org/officeDocument/2006/relationships/image" Target="../media/image10.jp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18.xml"/><Relationship Id="rId11" Type="http://schemas.openxmlformats.org/officeDocument/2006/relationships/image" Target="../media/image9.jpeg"/><Relationship Id="rId5" Type="http://schemas.openxmlformats.org/officeDocument/2006/relationships/slideLayout" Target="../slideLayouts/slideLayout4.xml"/><Relationship Id="rId10" Type="http://schemas.openxmlformats.org/officeDocument/2006/relationships/image" Target="../media/image5.jpeg"/><Relationship Id="rId4" Type="http://schemas.openxmlformats.org/officeDocument/2006/relationships/tags" Target="../tags/tag34.xml"/><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7.xml"/><Relationship Id="rId7" Type="http://schemas.openxmlformats.org/officeDocument/2006/relationships/image" Target="../media/image2.jpeg"/><Relationship Id="rId12" Type="http://schemas.openxmlformats.org/officeDocument/2006/relationships/image" Target="../media/image10.jp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19.xml"/><Relationship Id="rId11" Type="http://schemas.openxmlformats.org/officeDocument/2006/relationships/image" Target="../media/image9.jpeg"/><Relationship Id="rId5" Type="http://schemas.openxmlformats.org/officeDocument/2006/relationships/slideLayout" Target="../slideLayouts/slideLayout4.xml"/><Relationship Id="rId10" Type="http://schemas.openxmlformats.org/officeDocument/2006/relationships/image" Target="../media/image5.jpeg"/><Relationship Id="rId4" Type="http://schemas.openxmlformats.org/officeDocument/2006/relationships/tags" Target="../tags/tag38.xml"/><Relationship Id="rId9"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3.png"/><Relationship Id="rId4"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hyperlink" Target="http://www.floridastudentfinancialaid.org/SSFAD/PDF/BFEligibilityAwardChart.pdf" TargetMode="External"/><Relationship Id="rId5" Type="http://schemas.openxmlformats.org/officeDocument/2006/relationships/hyperlink" Target="http://www.floridastudentfinancialaid.org/SSFAD/PDF/BFHandbookChapter1.pdf" TargetMode="External"/><Relationship Id="rId4"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hyperlink" Target="http://www.fastweb.com/" TargetMode="External"/><Relationship Id="rId5" Type="http://schemas.openxmlformats.org/officeDocument/2006/relationships/notesSlide" Target="../notesSlides/notesSlide23.xml"/><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comments" Target="../comments/comment1.xml"/></Relationships>
</file>

<file path=ppt/slides/_rels/slide36.xml.rels><?xml version="1.0" encoding="UTF-8" standalone="yes"?>
<Relationships xmlns="http://schemas.openxmlformats.org/package/2006/relationships"><Relationship Id="rId3" Type="http://schemas.openxmlformats.org/officeDocument/2006/relationships/hyperlink" Target="http://www.fafsa.org/"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hyperlink" Target="http://www.floridastudentfinancialaid.org/"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10.jpg"/><Relationship Id="rId3" Type="http://schemas.openxmlformats.org/officeDocument/2006/relationships/tags" Target="../tags/tag50.xml"/><Relationship Id="rId7" Type="http://schemas.openxmlformats.org/officeDocument/2006/relationships/hyperlink" Target="mailto:osfa@fldoe.org" TargetMode="External"/><Relationship Id="rId12" Type="http://schemas.openxmlformats.org/officeDocument/2006/relationships/image" Target="../media/image9.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25.xml"/><Relationship Id="rId11" Type="http://schemas.openxmlformats.org/officeDocument/2006/relationships/image" Target="../media/image5.jpeg"/><Relationship Id="rId5" Type="http://schemas.openxmlformats.org/officeDocument/2006/relationships/slideLayout" Target="../slideLayouts/slideLayout4.xml"/><Relationship Id="rId10" Type="http://schemas.openxmlformats.org/officeDocument/2006/relationships/image" Target="../media/image4.jpeg"/><Relationship Id="rId4" Type="http://schemas.openxmlformats.org/officeDocument/2006/relationships/tags" Target="../tags/tag51.xml"/><Relationship Id="rId9" Type="http://schemas.openxmlformats.org/officeDocument/2006/relationships/image" Target="../media/image3.jpeg"/></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6.xml"/><Relationship Id="rId7" Type="http://schemas.openxmlformats.org/officeDocument/2006/relationships/image" Target="../media/image2.jpeg"/><Relationship Id="rId12" Type="http://schemas.openxmlformats.org/officeDocument/2006/relationships/image" Target="../media/image10.jp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11" Type="http://schemas.openxmlformats.org/officeDocument/2006/relationships/image" Target="../media/image9.jpeg"/><Relationship Id="rId5" Type="http://schemas.openxmlformats.org/officeDocument/2006/relationships/slideLayout" Target="../slideLayouts/slideLayout4.xml"/><Relationship Id="rId10" Type="http://schemas.openxmlformats.org/officeDocument/2006/relationships/image" Target="../media/image5.jpeg"/><Relationship Id="rId4" Type="http://schemas.openxmlformats.org/officeDocument/2006/relationships/tags" Target="../tags/tag7.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10.jpg"/><Relationship Id="rId3" Type="http://schemas.openxmlformats.org/officeDocument/2006/relationships/tags" Target="../tags/tag10.xml"/><Relationship Id="rId7" Type="http://schemas.openxmlformats.org/officeDocument/2006/relationships/notesSlide" Target="../notesSlides/notesSlide3.xml"/><Relationship Id="rId12" Type="http://schemas.openxmlformats.org/officeDocument/2006/relationships/image" Target="../media/image9.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4.xml"/><Relationship Id="rId11" Type="http://schemas.openxmlformats.org/officeDocument/2006/relationships/image" Target="../media/image5.jpeg"/><Relationship Id="rId5" Type="http://schemas.openxmlformats.org/officeDocument/2006/relationships/tags" Target="../tags/tag12.xml"/><Relationship Id="rId10" Type="http://schemas.openxmlformats.org/officeDocument/2006/relationships/image" Target="../media/image4.jpeg"/><Relationship Id="rId4" Type="http://schemas.openxmlformats.org/officeDocument/2006/relationships/tags" Target="../tags/tag11.xml"/><Relationship Id="rId9" Type="http://schemas.openxmlformats.org/officeDocument/2006/relationships/image" Target="../media/image3.jpeg"/><Relationship Id="rId14" Type="http://schemas.openxmlformats.org/officeDocument/2006/relationships/hyperlink" Target="http://www.fafsa.gov/"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5.xml"/><Relationship Id="rId7" Type="http://schemas.openxmlformats.org/officeDocument/2006/relationships/image" Target="../media/image2.jpeg"/><Relationship Id="rId12" Type="http://schemas.openxmlformats.org/officeDocument/2006/relationships/image" Target="../media/image11.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4.xml"/><Relationship Id="rId11" Type="http://schemas.openxmlformats.org/officeDocument/2006/relationships/image" Target="../media/image10.jpg"/><Relationship Id="rId5" Type="http://schemas.openxmlformats.org/officeDocument/2006/relationships/slideLayout" Target="../slideLayouts/slideLayout4.xml"/><Relationship Id="rId10" Type="http://schemas.openxmlformats.org/officeDocument/2006/relationships/image" Target="../media/image5.jpeg"/><Relationship Id="rId4" Type="http://schemas.openxmlformats.org/officeDocument/2006/relationships/tags" Target="../tags/tag16.xml"/><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9.xml"/><Relationship Id="rId7" Type="http://schemas.openxmlformats.org/officeDocument/2006/relationships/image" Target="../media/image2.jpeg"/><Relationship Id="rId12" Type="http://schemas.openxmlformats.org/officeDocument/2006/relationships/image" Target="../media/image10.jp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5.xml"/><Relationship Id="rId11" Type="http://schemas.openxmlformats.org/officeDocument/2006/relationships/image" Target="../media/image9.jpeg"/><Relationship Id="rId5" Type="http://schemas.openxmlformats.org/officeDocument/2006/relationships/slideLayout" Target="../slideLayouts/slideLayout4.xml"/><Relationship Id="rId10" Type="http://schemas.openxmlformats.org/officeDocument/2006/relationships/image" Target="../media/image5.jpeg"/><Relationship Id="rId4" Type="http://schemas.openxmlformats.org/officeDocument/2006/relationships/tags" Target="../tags/tag20.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257366" y="3276600"/>
            <a:ext cx="3313355" cy="2362200"/>
          </a:xfrm>
        </p:spPr>
        <p:txBody>
          <a:bodyPr>
            <a:normAutofit fontScale="90000"/>
          </a:bodyPr>
          <a:lstStyle/>
          <a:p>
            <a:r>
              <a:rPr lang="en-US" dirty="0"/>
              <a:t>Financial Aid Overview</a:t>
            </a:r>
            <a:br>
              <a:rPr lang="en-US" dirty="0"/>
            </a:br>
            <a:br>
              <a:rPr lang="en-US" dirty="0"/>
            </a:br>
            <a:br>
              <a:rPr lang="en-US" dirty="0"/>
            </a:br>
            <a:r>
              <a:rPr lang="en-US" sz="2000" dirty="0"/>
              <a:t>2022-2023 High School Students </a:t>
            </a:r>
            <a:br>
              <a:rPr lang="en-US" sz="2000" dirty="0"/>
            </a:br>
            <a:r>
              <a:rPr lang="en-US" sz="2000" dirty="0"/>
              <a:t>2023-2024</a:t>
            </a:r>
            <a:br>
              <a:rPr lang="en-US" sz="2000" dirty="0"/>
            </a:br>
            <a:r>
              <a:rPr lang="en-US" sz="2000" dirty="0"/>
              <a:t>Postsecondary Year  </a:t>
            </a:r>
          </a:p>
        </p:txBody>
      </p:sp>
      <p:sp>
        <p:nvSpPr>
          <p:cNvPr id="5" name="Footer Placeholder 4"/>
          <p:cNvSpPr>
            <a:spLocks noGrp="1"/>
          </p:cNvSpPr>
          <p:nvPr>
            <p:ph type="ftr" sz="quarter" idx="11"/>
            <p:custDataLst>
              <p:tags r:id="rId2"/>
            </p:custDataLst>
          </p:nvPr>
        </p:nvSpPr>
        <p:spPr/>
        <p:txBody>
          <a:bodyPr>
            <a:normAutofit/>
          </a:bodyPr>
          <a:lstStyle/>
          <a:p>
            <a:r>
              <a:rPr lang="en-US" dirty="0"/>
              <a:t>Office of Student Financial Assistance</a:t>
            </a:r>
          </a:p>
        </p:txBody>
      </p:sp>
      <p:sp>
        <p:nvSpPr>
          <p:cNvPr id="6" name="Slide Number Placeholder 5"/>
          <p:cNvSpPr>
            <a:spLocks noGrp="1"/>
          </p:cNvSpPr>
          <p:nvPr>
            <p:ph type="sldNum" sz="quarter" idx="12"/>
            <p:custDataLst>
              <p:tags r:id="rId3"/>
            </p:custDataLst>
          </p:nvPr>
        </p:nvSpPr>
        <p:spPr/>
        <p:txBody>
          <a:bodyPr/>
          <a:lstStyle/>
          <a:p>
            <a:fld id="{8B37D5FE-740C-46F5-801A-FA5477D9711F}" type="slidenum">
              <a:rPr lang="en-US" smtClean="0"/>
              <a:pPr/>
              <a:t>1</a:t>
            </a:fld>
            <a:endParaRPr lang="en-US" dirty="0"/>
          </a:p>
        </p:txBody>
      </p:sp>
      <p:grpSp>
        <p:nvGrpSpPr>
          <p:cNvPr id="10" name="Group 10"/>
          <p:cNvGrpSpPr>
            <a:grpSpLocks/>
          </p:cNvGrpSpPr>
          <p:nvPr/>
        </p:nvGrpSpPr>
        <p:grpSpPr bwMode="auto">
          <a:xfrm>
            <a:off x="1524000" y="0"/>
            <a:ext cx="1141112" cy="6858000"/>
            <a:chOff x="-11773" y="1447800"/>
            <a:chExt cx="1154773" cy="5089525"/>
          </a:xfrm>
        </p:grpSpPr>
        <p:pic>
          <p:nvPicPr>
            <p:cNvPr id="11" name="Picture 14" descr="Retouched_African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85537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895600" y="1027664"/>
            <a:ext cx="6400800" cy="1143000"/>
          </a:xfrm>
        </p:spPr>
        <p:txBody>
          <a:bodyPr>
            <a:normAutofit/>
          </a:bodyPr>
          <a:lstStyle/>
          <a:p>
            <a:r>
              <a:rPr lang="en-US" dirty="0"/>
              <a:t>College Costs </a:t>
            </a:r>
          </a:p>
        </p:txBody>
      </p:sp>
      <p:sp>
        <p:nvSpPr>
          <p:cNvPr id="3" name="Content Placeholder 2"/>
          <p:cNvSpPr>
            <a:spLocks noGrp="1"/>
          </p:cNvSpPr>
          <p:nvPr>
            <p:ph idx="1"/>
            <p:custDataLst>
              <p:tags r:id="rId2"/>
            </p:custDataLst>
          </p:nvPr>
        </p:nvSpPr>
        <p:spPr>
          <a:xfrm>
            <a:off x="2971800" y="2286001"/>
            <a:ext cx="7086600" cy="3508977"/>
          </a:xfrm>
        </p:spPr>
        <p:txBody>
          <a:bodyPr>
            <a:normAutofit/>
          </a:bodyPr>
          <a:lstStyle/>
          <a:p>
            <a:r>
              <a:rPr lang="en-US" dirty="0"/>
              <a:t>Public 2-year college (tuition and fees, in-state) - </a:t>
            </a:r>
            <a:r>
              <a:rPr lang="en-US" b="1" dirty="0"/>
              <a:t>$3,770</a:t>
            </a:r>
          </a:p>
          <a:p>
            <a:r>
              <a:rPr lang="en-US" dirty="0"/>
              <a:t>Public 4-year college (tuition and fees, in-state) - </a:t>
            </a:r>
            <a:r>
              <a:rPr lang="en-US" b="1" dirty="0"/>
              <a:t>$10,560</a:t>
            </a:r>
          </a:p>
          <a:p>
            <a:r>
              <a:rPr lang="en-US" dirty="0"/>
              <a:t>Public 4-year college (tuition and fees, out of state) - </a:t>
            </a:r>
            <a:r>
              <a:rPr lang="en-US" b="1" dirty="0"/>
              <a:t>$27,020</a:t>
            </a:r>
          </a:p>
          <a:p>
            <a:r>
              <a:rPr lang="en-US" dirty="0"/>
              <a:t>Private 4-year college (tuition and fees) - </a:t>
            </a:r>
            <a:r>
              <a:rPr lang="en-US" b="1" dirty="0"/>
              <a:t>$37,650</a:t>
            </a:r>
          </a:p>
        </p:txBody>
      </p:sp>
      <p:sp>
        <p:nvSpPr>
          <p:cNvPr id="6" name="Slide Number Placeholder 5"/>
          <p:cNvSpPr>
            <a:spLocks noGrp="1"/>
          </p:cNvSpPr>
          <p:nvPr>
            <p:ph type="sldNum" sz="quarter" idx="12"/>
            <p:custDataLst>
              <p:tags r:id="rId3"/>
            </p:custDataLst>
          </p:nvPr>
        </p:nvSpPr>
        <p:spPr>
          <a:xfrm>
            <a:off x="6172200" y="72594"/>
            <a:ext cx="352124" cy="423004"/>
          </a:xfrm>
        </p:spPr>
        <p:txBody>
          <a:bodyPr/>
          <a:lstStyle/>
          <a:p>
            <a:fld id="{8B37D5FE-740C-46F5-801A-FA5477D9711F}" type="slidenum">
              <a:rPr lang="en-US" smtClean="0"/>
              <a:pPr/>
              <a:t>10</a:t>
            </a:fld>
            <a:endParaRPr lang="en-US" dirty="0"/>
          </a:p>
        </p:txBody>
      </p:sp>
      <p:grpSp>
        <p:nvGrpSpPr>
          <p:cNvPr id="10" name="Group 10"/>
          <p:cNvGrpSpPr>
            <a:grpSpLocks/>
          </p:cNvGrpSpPr>
          <p:nvPr>
            <p:custDataLst>
              <p:tags r:id="rId4"/>
            </p:custDataLst>
          </p:nvPr>
        </p:nvGrpSpPr>
        <p:grpSpPr bwMode="auto">
          <a:xfrm>
            <a:off x="152400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086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76263" y="284097"/>
            <a:ext cx="1600200" cy="627669"/>
          </a:xfrm>
          <a:prstGeom prst="rect">
            <a:avLst/>
          </a:prstGeom>
        </p:spPr>
      </p:pic>
      <p:sp>
        <p:nvSpPr>
          <p:cNvPr id="5" name="TextBox 4"/>
          <p:cNvSpPr txBox="1"/>
          <p:nvPr>
            <p:custDataLst>
              <p:tags r:id="rId5"/>
            </p:custDataLst>
          </p:nvPr>
        </p:nvSpPr>
        <p:spPr>
          <a:xfrm>
            <a:off x="2676264" y="6458630"/>
            <a:ext cx="4562737" cy="369332"/>
          </a:xfrm>
          <a:prstGeom prst="rect">
            <a:avLst/>
          </a:prstGeom>
          <a:noFill/>
        </p:spPr>
        <p:txBody>
          <a:bodyPr wrap="square" rtlCol="0">
            <a:spAutoFit/>
          </a:bodyPr>
          <a:lstStyle/>
          <a:p>
            <a:r>
              <a:rPr lang="en-US" dirty="0">
                <a:solidFill>
                  <a:schemeClr val="bg1"/>
                </a:solidFill>
              </a:rPr>
              <a:t>Source: The College Board</a:t>
            </a:r>
          </a:p>
        </p:txBody>
      </p:sp>
    </p:spTree>
    <p:extLst>
      <p:ext uri="{BB962C8B-B14F-4D97-AF65-F5344CB8AC3E}">
        <p14:creationId xmlns:p14="http://schemas.microsoft.com/office/powerpoint/2010/main" val="572836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5" y="414338"/>
            <a:ext cx="8553450" cy="647700"/>
          </a:xfrm>
        </p:spPr>
        <p:txBody>
          <a:bodyPr/>
          <a:lstStyle/>
          <a:p>
            <a:pPr>
              <a:defRPr/>
            </a:pPr>
            <a:r>
              <a:rPr lang="en-US" dirty="0"/>
              <a:t>Who can get federal student aid?</a:t>
            </a:r>
          </a:p>
        </p:txBody>
      </p:sp>
      <p:sp>
        <p:nvSpPr>
          <p:cNvPr id="3" name="Content Placeholder 2"/>
          <p:cNvSpPr>
            <a:spLocks noGrp="1"/>
          </p:cNvSpPr>
          <p:nvPr>
            <p:ph idx="1"/>
          </p:nvPr>
        </p:nvSpPr>
        <p:spPr/>
        <p:txBody>
          <a:bodyPr>
            <a:normAutofit fontScale="70000" lnSpcReduction="20000"/>
          </a:bodyPr>
          <a:lstStyle/>
          <a:p>
            <a:pPr>
              <a:defRPr/>
            </a:pPr>
            <a:r>
              <a:rPr lang="en-US" sz="2800" dirty="0"/>
              <a:t>U.S. citizen/national or eligible noncitizen</a:t>
            </a:r>
          </a:p>
          <a:p>
            <a:pPr>
              <a:defRPr/>
            </a:pPr>
            <a:r>
              <a:rPr lang="en-US" sz="2800" dirty="0"/>
              <a:t>High school diploma or equivalent</a:t>
            </a:r>
          </a:p>
          <a:p>
            <a:pPr>
              <a:defRPr/>
            </a:pPr>
            <a:r>
              <a:rPr lang="en-US" sz="2800" dirty="0"/>
              <a:t>Eligible degree/certificate program in college/career school</a:t>
            </a:r>
          </a:p>
          <a:p>
            <a:pPr>
              <a:defRPr/>
            </a:pPr>
            <a:r>
              <a:rPr lang="en-US" sz="2800" dirty="0"/>
              <a:t>Student has valid Social Security number</a:t>
            </a:r>
          </a:p>
          <a:p>
            <a:pPr>
              <a:defRPr/>
            </a:pPr>
            <a:r>
              <a:rPr lang="en-US" sz="2800" dirty="0"/>
              <a:t>Males registered for Selective Service</a:t>
            </a:r>
          </a:p>
          <a:p>
            <a:pPr>
              <a:defRPr/>
            </a:pPr>
            <a:r>
              <a:rPr lang="en-US" sz="2800" dirty="0"/>
              <a:t>Satisfactory academic progress in college/career school</a:t>
            </a:r>
          </a:p>
          <a:p>
            <a:pPr marL="0" indent="0">
              <a:buNone/>
              <a:defRPr/>
            </a:pPr>
            <a:endParaRPr lang="en-US" sz="2800" dirty="0"/>
          </a:p>
          <a:p>
            <a:pPr marL="0" indent="0">
              <a:buNone/>
              <a:defRPr/>
            </a:pPr>
            <a:r>
              <a:rPr lang="en-US" sz="2800" dirty="0"/>
              <a:t>Info about eligibility: </a:t>
            </a:r>
            <a:r>
              <a:rPr lang="en-US" sz="2800" dirty="0">
                <a:hlinkClick r:id="rId3"/>
              </a:rPr>
              <a:t>StudentAid.gov/eligibility</a:t>
            </a:r>
            <a:endParaRPr lang="en-US" sz="2800" dirty="0"/>
          </a:p>
          <a:p>
            <a:pPr marL="0" indent="0">
              <a:buNone/>
              <a:defRPr/>
            </a:pPr>
            <a:endParaRPr lang="en-US" sz="2800" dirty="0"/>
          </a:p>
          <a:p>
            <a:pPr marL="0" indent="0">
              <a:buNone/>
              <a:defRPr/>
            </a:pPr>
            <a:r>
              <a:rPr lang="en-US" sz="2800" dirty="0">
                <a:highlight>
                  <a:srgbClr val="00FF00"/>
                </a:highlight>
              </a:rPr>
              <a:t>NOT Just for Free &amp; Reduced lunch students. Everyone needs to apply. </a:t>
            </a:r>
          </a:p>
        </p:txBody>
      </p:sp>
    </p:spTree>
    <p:extLst>
      <p:ext uri="{BB962C8B-B14F-4D97-AF65-F5344CB8AC3E}">
        <p14:creationId xmlns:p14="http://schemas.microsoft.com/office/powerpoint/2010/main" val="880978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5" y="414338"/>
            <a:ext cx="8553450" cy="647700"/>
          </a:xfrm>
        </p:spPr>
        <p:txBody>
          <a:bodyPr>
            <a:normAutofit/>
          </a:bodyPr>
          <a:lstStyle/>
          <a:p>
            <a:pPr>
              <a:defRPr/>
            </a:pPr>
            <a:r>
              <a:rPr lang="en-US" dirty="0"/>
              <a:t>How do I apply for federal student aid?</a:t>
            </a:r>
          </a:p>
        </p:txBody>
      </p:sp>
      <p:sp>
        <p:nvSpPr>
          <p:cNvPr id="24579" name="Content Placeholder 2"/>
          <p:cNvSpPr>
            <a:spLocks noGrp="1"/>
          </p:cNvSpPr>
          <p:nvPr>
            <p:ph idx="1"/>
          </p:nvPr>
        </p:nvSpPr>
        <p:spPr bwMode="auto">
          <a:xfrm>
            <a:off x="2057400" y="17526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itchFamily="34" charset="0"/>
              <a:buAutoNum type="arabicPeriod"/>
            </a:pPr>
            <a:r>
              <a:rPr lang="en-US" altLang="en-US" sz="2800" dirty="0">
                <a:latin typeface="Arial" pitchFamily="34" charset="0"/>
                <a:cs typeface="Arial" pitchFamily="34" charset="0"/>
              </a:rPr>
              <a:t>Create a username and password called the FSA ID. </a:t>
            </a:r>
          </a:p>
          <a:p>
            <a:pPr lvl="1" eaLnBrk="1" hangingPunct="1">
              <a:buFont typeface="Arial" pitchFamily="34" charset="0"/>
              <a:buChar char="•"/>
            </a:pPr>
            <a:r>
              <a:rPr lang="en-US" altLang="en-US" sz="2400" dirty="0">
                <a:latin typeface="Arial" pitchFamily="34" charset="0"/>
                <a:cs typeface="Arial" pitchFamily="34" charset="0"/>
              </a:rPr>
              <a:t>Learn about the FSA ID and find the link to create one at </a:t>
            </a:r>
            <a:r>
              <a:rPr lang="en-US" altLang="en-US" sz="2400" dirty="0">
                <a:latin typeface="Arial" pitchFamily="34" charset="0"/>
                <a:cs typeface="Arial" pitchFamily="34" charset="0"/>
                <a:hlinkClick r:id="rId3" action="ppaction://hlinkfile"/>
              </a:rPr>
              <a:t>StudentAid.gov/</a:t>
            </a:r>
            <a:r>
              <a:rPr lang="en-US" altLang="en-US" sz="2400" dirty="0" err="1">
                <a:latin typeface="Arial" pitchFamily="34" charset="0"/>
                <a:cs typeface="Arial" pitchFamily="34" charset="0"/>
                <a:hlinkClick r:id="rId3" action="ppaction://hlinkfile"/>
              </a:rPr>
              <a:t>fsaid</a:t>
            </a:r>
            <a:r>
              <a:rPr lang="en-US" altLang="en-US" sz="2400" dirty="0">
                <a:latin typeface="Arial" pitchFamily="34" charset="0"/>
                <a:cs typeface="Arial" pitchFamily="34" charset="0"/>
              </a:rPr>
              <a:t>.</a:t>
            </a:r>
          </a:p>
          <a:p>
            <a:pPr lvl="1" eaLnBrk="1" hangingPunct="1">
              <a:buFont typeface="Arial" pitchFamily="34" charset="0"/>
              <a:buChar char="•"/>
            </a:pPr>
            <a:r>
              <a:rPr lang="en-US" altLang="en-US" sz="2400" dirty="0">
                <a:latin typeface="Arial" pitchFamily="34" charset="0"/>
                <a:cs typeface="Arial" pitchFamily="34" charset="0"/>
              </a:rPr>
              <a:t>You and your parent must each create your own FSA ID; you can’t share one.</a:t>
            </a:r>
          </a:p>
          <a:p>
            <a:pPr lvl="1" eaLnBrk="1" hangingPunct="1">
              <a:buFont typeface="Arial" pitchFamily="34" charset="0"/>
              <a:buChar char="•"/>
            </a:pPr>
            <a:r>
              <a:rPr lang="en-US" altLang="en-US" sz="2400" dirty="0">
                <a:latin typeface="Arial" pitchFamily="34" charset="0"/>
                <a:cs typeface="Arial" pitchFamily="34" charset="0"/>
              </a:rPr>
              <a:t>If you provide an email address when creating your FSA ID, it must be a unique email address (can’t provide same email address for more than one person’s FSA ID).</a:t>
            </a:r>
          </a:p>
          <a:p>
            <a:pPr lvl="1" eaLnBrk="1" hangingPunct="1">
              <a:buFont typeface="Arial" pitchFamily="34" charset="0"/>
              <a:buChar char="•"/>
            </a:pPr>
            <a:r>
              <a:rPr lang="en-US" altLang="en-US" sz="2400" dirty="0">
                <a:latin typeface="Arial" pitchFamily="34" charset="0"/>
                <a:cs typeface="Arial" pitchFamily="34" charset="0"/>
              </a:rPr>
              <a:t>Don’t tell anyone your FSA ID!</a:t>
            </a:r>
          </a:p>
        </p:txBody>
      </p:sp>
    </p:spTree>
    <p:extLst>
      <p:ext uri="{BB962C8B-B14F-4D97-AF65-F5344CB8AC3E}">
        <p14:creationId xmlns:p14="http://schemas.microsoft.com/office/powerpoint/2010/main" val="11666312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 calcmode="lin" valueType="num">
                                      <p:cBhvr additive="base">
                                        <p:cTn id="11"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457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 calcmode="lin" valueType="num">
                                      <p:cBhvr additive="base">
                                        <p:cTn id="15"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457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anim calcmode="lin" valueType="num">
                                      <p:cBhvr additive="base">
                                        <p:cTn id="23" dur="5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5" y="414338"/>
            <a:ext cx="8553450" cy="647700"/>
          </a:xfrm>
        </p:spPr>
        <p:txBody>
          <a:bodyPr>
            <a:normAutofit/>
          </a:bodyPr>
          <a:lstStyle/>
          <a:p>
            <a:pPr>
              <a:defRPr/>
            </a:pPr>
            <a:r>
              <a:rPr lang="en-US" dirty="0"/>
              <a:t>How do I apply for federal student aid?</a:t>
            </a:r>
          </a:p>
        </p:txBody>
      </p:sp>
      <p:sp>
        <p:nvSpPr>
          <p:cNvPr id="25603" name="Content Placeholder 2"/>
          <p:cNvSpPr>
            <a:spLocks noGrp="1"/>
          </p:cNvSpPr>
          <p:nvPr>
            <p:ph idx="1"/>
          </p:nvPr>
        </p:nvSpPr>
        <p:spPr bwMode="auto">
          <a:xfrm>
            <a:off x="1819275" y="2050742"/>
            <a:ext cx="8553450" cy="37775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itchFamily="34" charset="0"/>
              <a:buAutoNum type="arabicPeriod" startAt="2"/>
            </a:pPr>
            <a:r>
              <a:rPr lang="en-US" altLang="en-US" sz="2800" dirty="0">
                <a:latin typeface="Arial" pitchFamily="34" charset="0"/>
                <a:cs typeface="Arial" pitchFamily="34" charset="0"/>
              </a:rPr>
              <a:t>Gather the documents you need to apply. </a:t>
            </a:r>
          </a:p>
          <a:p>
            <a:pPr lvl="1" eaLnBrk="1" hangingPunct="1">
              <a:buFont typeface="Arial" pitchFamily="34" charset="0"/>
              <a:buChar char="•"/>
            </a:pPr>
            <a:r>
              <a:rPr lang="en-US" altLang="en-US" sz="2400" dirty="0">
                <a:latin typeface="Arial" pitchFamily="34" charset="0"/>
                <a:cs typeface="Arial" pitchFamily="34" charset="0"/>
              </a:rPr>
              <a:t>Find checklist of what’s needed on infographic called “The FAFSA Process” at </a:t>
            </a:r>
            <a:r>
              <a:rPr lang="en-US" altLang="en-US" sz="2400" dirty="0">
                <a:latin typeface="Arial" pitchFamily="34" charset="0"/>
                <a:cs typeface="Arial" pitchFamily="34" charset="0"/>
                <a:hlinkClick r:id="rId3"/>
              </a:rPr>
              <a:t>StudentAid.gov/</a:t>
            </a:r>
            <a:r>
              <a:rPr lang="en-US" altLang="en-US" sz="2400" dirty="0" err="1">
                <a:latin typeface="Arial" pitchFamily="34" charset="0"/>
                <a:cs typeface="Arial" pitchFamily="34" charset="0"/>
                <a:hlinkClick r:id="rId3"/>
              </a:rPr>
              <a:t>resources#fafsa-process-graphic</a:t>
            </a:r>
            <a:r>
              <a:rPr lang="en-US" altLang="en-US" sz="2400" dirty="0">
                <a:latin typeface="Arial" pitchFamily="34" charset="0"/>
                <a:cs typeface="Arial" pitchFamily="34" charset="0"/>
              </a:rPr>
              <a:t> </a:t>
            </a:r>
          </a:p>
          <a:p>
            <a:pPr lvl="1" eaLnBrk="1" hangingPunct="1">
              <a:buFont typeface="Arial" pitchFamily="34" charset="0"/>
              <a:buChar char="•"/>
            </a:pPr>
            <a:r>
              <a:rPr lang="en-US" altLang="en-US" sz="2400" dirty="0">
                <a:latin typeface="Arial" pitchFamily="34" charset="0"/>
                <a:cs typeface="Arial" pitchFamily="34" charset="0"/>
              </a:rPr>
              <a:t>You will be using 2021 taxes and financial information.</a:t>
            </a:r>
          </a:p>
        </p:txBody>
      </p:sp>
    </p:spTree>
    <p:extLst>
      <p:ext uri="{BB962C8B-B14F-4D97-AF65-F5344CB8AC3E}">
        <p14:creationId xmlns:p14="http://schemas.microsoft.com/office/powerpoint/2010/main" val="40233364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 calcmode="lin" valueType="num">
                                      <p:cBhvr additive="base">
                                        <p:cTn id="11"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560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 calcmode="lin" valueType="num">
                                      <p:cBhvr additive="base">
                                        <p:cTn id="15"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5" y="414338"/>
            <a:ext cx="8553450" cy="647700"/>
          </a:xfrm>
        </p:spPr>
        <p:txBody>
          <a:bodyPr>
            <a:normAutofit/>
          </a:bodyPr>
          <a:lstStyle/>
          <a:p>
            <a:pPr>
              <a:defRPr/>
            </a:pPr>
            <a:r>
              <a:rPr lang="en-US" dirty="0"/>
              <a:t>How do I apply for federal student aid?</a:t>
            </a:r>
          </a:p>
        </p:txBody>
      </p:sp>
      <p:sp>
        <p:nvSpPr>
          <p:cNvPr id="26627" name="Content Placeholder 2"/>
          <p:cNvSpPr>
            <a:spLocks noGrp="1"/>
          </p:cNvSpPr>
          <p:nvPr>
            <p:ph idx="1"/>
          </p:nvPr>
        </p:nvSpPr>
        <p:spPr bwMode="auto">
          <a:xfrm>
            <a:off x="2057400" y="1600200"/>
            <a:ext cx="82296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457200" indent="-457200">
              <a:buFont typeface="Arial" pitchFamily="34" charset="0"/>
              <a:buAutoNum type="arabicPeriod" startAt="3"/>
            </a:pPr>
            <a:r>
              <a:rPr lang="en-US" altLang="en-US" sz="2800" dirty="0">
                <a:latin typeface="Arial" pitchFamily="34" charset="0"/>
                <a:cs typeface="Arial" pitchFamily="34" charset="0"/>
              </a:rPr>
              <a:t>Apply at </a:t>
            </a:r>
            <a:r>
              <a:rPr lang="en-US" altLang="en-US" sz="2800" dirty="0">
                <a:latin typeface="Arial" pitchFamily="34" charset="0"/>
                <a:cs typeface="Arial" pitchFamily="34" charset="0"/>
                <a:hlinkClick r:id="rId3"/>
              </a:rPr>
              <a:t>fafsa.gov</a:t>
            </a:r>
            <a:r>
              <a:rPr lang="en-US" altLang="en-US" sz="2800" dirty="0">
                <a:latin typeface="Arial" pitchFamily="34" charset="0"/>
                <a:cs typeface="Arial" pitchFamily="34" charset="0"/>
              </a:rPr>
              <a:t>. </a:t>
            </a:r>
            <a:r>
              <a:rPr lang="en-US" altLang="en-US" sz="2800" dirty="0">
                <a:latin typeface="Arial" pitchFamily="34" charset="0"/>
                <a:cs typeface="Arial" pitchFamily="34" charset="0"/>
                <a:hlinkClick r:id="rId4"/>
              </a:rPr>
              <a:t>https://studentaid.gov/h/apply-for-aid/fafsa</a:t>
            </a:r>
            <a:endParaRPr lang="en-US" altLang="en-US" sz="2800" dirty="0">
              <a:latin typeface="Arial" pitchFamily="34" charset="0"/>
              <a:cs typeface="Arial" pitchFamily="34" charset="0"/>
            </a:endParaRPr>
          </a:p>
          <a:p>
            <a:pPr marL="457200" indent="-457200">
              <a:buFont typeface="Arial" pitchFamily="34" charset="0"/>
              <a:buAutoNum type="arabicPeriod" startAt="3"/>
            </a:pPr>
            <a:endParaRPr lang="en-US" altLang="en-US" sz="2800" dirty="0">
              <a:latin typeface="Arial" pitchFamily="34" charset="0"/>
              <a:cs typeface="Arial" pitchFamily="34" charset="0"/>
            </a:endParaRPr>
          </a:p>
          <a:p>
            <a:pPr lvl="1" eaLnBrk="1" hangingPunct="1">
              <a:buFont typeface="Arial" pitchFamily="34" charset="0"/>
              <a:buChar char="•"/>
            </a:pPr>
            <a:r>
              <a:rPr lang="en-US" altLang="en-US" sz="2400" dirty="0">
                <a:latin typeface="Arial" pitchFamily="34" charset="0"/>
                <a:cs typeface="Arial" pitchFamily="34" charset="0"/>
              </a:rPr>
              <a:t>Apply on or after October 1 but as early as possible to meet all deadlines.  OPEN now, START NOW!</a:t>
            </a:r>
          </a:p>
          <a:p>
            <a:pPr lvl="2" eaLnBrk="1" hangingPunct="1"/>
            <a:r>
              <a:rPr lang="en-US" altLang="en-US" sz="2200" dirty="0">
                <a:latin typeface="Arial" pitchFamily="34" charset="0"/>
                <a:cs typeface="Arial" pitchFamily="34" charset="0"/>
              </a:rPr>
              <a:t>State deadlines are at </a:t>
            </a:r>
            <a:r>
              <a:rPr lang="en-US" altLang="en-US" sz="2200" dirty="0">
                <a:latin typeface="Arial" pitchFamily="34" charset="0"/>
                <a:cs typeface="Arial" pitchFamily="34" charset="0"/>
                <a:hlinkClick r:id="rId3"/>
              </a:rPr>
              <a:t>fafsa.gov</a:t>
            </a:r>
            <a:r>
              <a:rPr lang="en-US" altLang="en-US" sz="2200" dirty="0">
                <a:latin typeface="Arial" pitchFamily="34" charset="0"/>
                <a:cs typeface="Arial" pitchFamily="34" charset="0"/>
              </a:rPr>
              <a:t>.</a:t>
            </a:r>
          </a:p>
          <a:p>
            <a:pPr lvl="2" eaLnBrk="1" hangingPunct="1"/>
            <a:r>
              <a:rPr lang="en-US" altLang="en-US" sz="2200" dirty="0">
                <a:latin typeface="Arial" pitchFamily="34" charset="0"/>
                <a:cs typeface="Arial" pitchFamily="34" charset="0"/>
              </a:rPr>
              <a:t>School deadlines are listed on schools’ websites.</a:t>
            </a:r>
          </a:p>
          <a:p>
            <a:pPr lvl="1" eaLnBrk="1" hangingPunct="1">
              <a:buFont typeface="Arial" pitchFamily="34" charset="0"/>
              <a:buChar char="•"/>
            </a:pPr>
            <a:r>
              <a:rPr lang="en-US" altLang="en-US" sz="2400" dirty="0">
                <a:latin typeface="Arial" pitchFamily="34" charset="0"/>
                <a:cs typeface="Arial" pitchFamily="34" charset="0"/>
              </a:rPr>
              <a:t>Use your (student’s) FSA ID to start the application; saves time and confusion.</a:t>
            </a:r>
          </a:p>
          <a:p>
            <a:pPr lvl="1" eaLnBrk="1" hangingPunct="1">
              <a:buFont typeface="Arial" pitchFamily="34" charset="0"/>
              <a:buChar char="•"/>
            </a:pPr>
            <a:r>
              <a:rPr lang="en-US" altLang="en-US" sz="2400" dirty="0">
                <a:latin typeface="Arial" pitchFamily="34" charset="0"/>
                <a:cs typeface="Arial" pitchFamily="34" charset="0"/>
              </a:rPr>
              <a:t>Make sure you add ALL schools(college/technical) your student is interested in. </a:t>
            </a:r>
          </a:p>
          <a:p>
            <a:pPr marL="457200" lvl="1" indent="0" eaLnBrk="1" hangingPunct="1">
              <a:buNone/>
            </a:pPr>
            <a:endParaRPr lang="en-US" altLang="en-US" sz="2400" dirty="0">
              <a:latin typeface="Arial" pitchFamily="34" charset="0"/>
              <a:cs typeface="Arial" pitchFamily="34" charset="0"/>
            </a:endParaRPr>
          </a:p>
          <a:p>
            <a:pPr lvl="1" eaLnBrk="1" hangingPunct="1">
              <a:buFont typeface="Arial" pitchFamily="34" charset="0"/>
              <a:buChar char="•"/>
            </a:pPr>
            <a:endParaRPr lang="en-US" altLang="en-US" sz="2400" dirty="0">
              <a:latin typeface="Arial" pitchFamily="34" charset="0"/>
              <a:cs typeface="Arial" pitchFamily="34" charset="0"/>
            </a:endParaRPr>
          </a:p>
        </p:txBody>
      </p:sp>
    </p:spTree>
    <p:extLst>
      <p:ext uri="{BB962C8B-B14F-4D97-AF65-F5344CB8AC3E}">
        <p14:creationId xmlns:p14="http://schemas.microsoft.com/office/powerpoint/2010/main" val="42857874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anim calcmode="lin" valueType="num">
                                      <p:cBhvr additive="base">
                                        <p:cTn id="11"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6627">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anim calcmode="lin" valueType="num">
                                      <p:cBhvr additive="base">
                                        <p:cTn id="15"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6627">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anim calcmode="lin" valueType="num">
                                      <p:cBhvr additive="base">
                                        <p:cTn id="19"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6627">
                                            <p:txEl>
                                              <p:pRg st="5" end="5"/>
                                            </p:txEl>
                                          </p:spTgt>
                                        </p:tgtEl>
                                        <p:attrNameLst>
                                          <p:attrName>style.visibility</p:attrName>
                                        </p:attrNameLst>
                                      </p:cBhvr>
                                      <p:to>
                                        <p:strVal val="visible"/>
                                      </p:to>
                                    </p:set>
                                    <p:anim calcmode="lin" valueType="num">
                                      <p:cBhvr additive="base">
                                        <p:cTn id="23"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6627">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6627">
                                            <p:txEl>
                                              <p:pRg st="6" end="6"/>
                                            </p:txEl>
                                          </p:spTgt>
                                        </p:tgtEl>
                                        <p:attrNameLst>
                                          <p:attrName>style.visibility</p:attrName>
                                        </p:attrNameLst>
                                      </p:cBhvr>
                                      <p:to>
                                        <p:strVal val="visible"/>
                                      </p:to>
                                    </p:set>
                                    <p:anim calcmode="lin" valueType="num">
                                      <p:cBhvr additive="base">
                                        <p:cTn id="27" dur="500" fill="hold"/>
                                        <p:tgtEl>
                                          <p:spTgt spid="26627">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662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5" y="414338"/>
            <a:ext cx="8553450" cy="647700"/>
          </a:xfrm>
        </p:spPr>
        <p:txBody>
          <a:bodyPr>
            <a:normAutofit/>
          </a:bodyPr>
          <a:lstStyle/>
          <a:p>
            <a:pPr>
              <a:defRPr/>
            </a:pPr>
            <a:r>
              <a:rPr lang="en-US" dirty="0"/>
              <a:t>How do I apply for federal student aid?</a:t>
            </a:r>
          </a:p>
        </p:txBody>
      </p:sp>
      <p:sp>
        <p:nvSpPr>
          <p:cNvPr id="27651" name="Content Placeholder 2"/>
          <p:cNvSpPr>
            <a:spLocks noGrp="1"/>
          </p:cNvSpPr>
          <p:nvPr>
            <p:ph idx="1"/>
          </p:nvPr>
        </p:nvSpPr>
        <p:spPr bwMode="auto">
          <a:xfrm>
            <a:off x="2057400" y="1524001"/>
            <a:ext cx="8229600"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itchFamily="34" charset="0"/>
              <a:buAutoNum type="arabicPeriod" startAt="4"/>
            </a:pPr>
            <a:r>
              <a:rPr lang="en-US" altLang="en-US" sz="2400" dirty="0">
                <a:latin typeface="Arial" pitchFamily="34" charset="0"/>
                <a:cs typeface="Arial" pitchFamily="34" charset="0"/>
              </a:rPr>
              <a:t>Watch for response by email or by mail, confirming that your FAFSA form was processed.  You should receive a Student Aid Report (SAR) which will give your Estimated Family Contribution (EFC) and the maximum Federal Aid you qualify for.</a:t>
            </a:r>
          </a:p>
          <a:p>
            <a:pPr lvl="1" eaLnBrk="1" hangingPunct="1">
              <a:buFont typeface="Arial" pitchFamily="34" charset="0"/>
              <a:buChar char="•"/>
            </a:pPr>
            <a:r>
              <a:rPr lang="en-US" altLang="en-US" sz="2400" dirty="0">
                <a:latin typeface="Arial" pitchFamily="34" charset="0"/>
                <a:cs typeface="Arial" pitchFamily="34" charset="0"/>
              </a:rPr>
              <a:t>Double-check that your info is correct by logging on at the FAFSA site and reviewing your data.</a:t>
            </a:r>
          </a:p>
          <a:p>
            <a:pPr lvl="1" eaLnBrk="1" hangingPunct="1">
              <a:buFont typeface="Arial" pitchFamily="34" charset="0"/>
              <a:buChar char="•"/>
            </a:pPr>
            <a:r>
              <a:rPr lang="en-US" altLang="en-US" sz="2400" dirty="0">
                <a:latin typeface="Arial" pitchFamily="34" charset="0"/>
                <a:cs typeface="Arial" pitchFamily="34" charset="0"/>
              </a:rPr>
              <a:t>Correct any mistakes and submit the corrected info.</a:t>
            </a:r>
          </a:p>
          <a:p>
            <a:pPr lvl="1" eaLnBrk="1" hangingPunct="1">
              <a:buFont typeface="Arial" pitchFamily="34" charset="0"/>
              <a:buChar char="•"/>
            </a:pPr>
            <a:r>
              <a:rPr lang="en-US" altLang="en-US" sz="2400" dirty="0">
                <a:latin typeface="Arial" pitchFamily="34" charset="0"/>
                <a:cs typeface="Arial" pitchFamily="34" charset="0"/>
              </a:rPr>
              <a:t>Don’t update info that was correct on the day you signed your FAFSA form.</a:t>
            </a:r>
          </a:p>
        </p:txBody>
      </p:sp>
    </p:spTree>
    <p:extLst>
      <p:ext uri="{BB962C8B-B14F-4D97-AF65-F5344CB8AC3E}">
        <p14:creationId xmlns:p14="http://schemas.microsoft.com/office/powerpoint/2010/main" val="29177639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 calcmode="lin" valueType="num">
                                      <p:cBhvr additive="base">
                                        <p:cTn id="11"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765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 calcmode="lin" valueType="num">
                                      <p:cBhvr additive="base">
                                        <p:cTn id="15"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765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0485"/>
            <a:ext cx="8596668" cy="1569915"/>
          </a:xfrm>
        </p:spPr>
        <p:txBody>
          <a:bodyPr>
            <a:normAutofit/>
          </a:bodyPr>
          <a:lstStyle/>
          <a:p>
            <a:r>
              <a:rPr lang="en-US" dirty="0"/>
              <a:t>Student Dependent or Independent? </a:t>
            </a:r>
          </a:p>
        </p:txBody>
      </p:sp>
      <p:sp>
        <p:nvSpPr>
          <p:cNvPr id="3" name="Content Placeholder 2"/>
          <p:cNvSpPr>
            <a:spLocks noGrp="1"/>
          </p:cNvSpPr>
          <p:nvPr>
            <p:ph idx="1"/>
          </p:nvPr>
        </p:nvSpPr>
        <p:spPr/>
        <p:txBody>
          <a:bodyPr>
            <a:normAutofit/>
          </a:bodyPr>
          <a:lstStyle/>
          <a:p>
            <a:r>
              <a:rPr lang="en-US" dirty="0"/>
              <a:t>At any time on or after July 1, 2022, did the director of an emergency shelter or transitional housing program </a:t>
            </a:r>
            <a:r>
              <a:rPr lang="en-US" b="1" dirty="0"/>
              <a:t>funded by the U.S. Department of Housing and Urban Development</a:t>
            </a:r>
            <a:r>
              <a:rPr lang="en-US" dirty="0"/>
              <a:t> determine that you were an unaccompanied youth who was homeless or were self-supporting and at risk of being homeless?</a:t>
            </a:r>
          </a:p>
          <a:p>
            <a:r>
              <a:rPr lang="en-US" dirty="0"/>
              <a:t>At any time on or after July 1, 2022, did the </a:t>
            </a:r>
            <a:r>
              <a:rPr lang="en-US" b="1" dirty="0"/>
              <a:t>director of a runaway or homeless youth basic center or transitional living program </a:t>
            </a:r>
            <a:r>
              <a:rPr lang="en-US" dirty="0"/>
              <a:t>determine that you were an unaccompanied youth who was homeless or were self-supporting and at risk of being homeless?</a:t>
            </a:r>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16</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010400" y="5587932"/>
            <a:ext cx="3305476" cy="1055364"/>
          </a:xfrm>
          <a:prstGeom prst="rect">
            <a:avLst/>
          </a:prstGeom>
        </p:spPr>
      </p:pic>
    </p:spTree>
    <p:extLst>
      <p:ext uri="{BB962C8B-B14F-4D97-AF65-F5344CB8AC3E}">
        <p14:creationId xmlns:p14="http://schemas.microsoft.com/office/powerpoint/2010/main" val="1604192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0512"/>
            <a:ext cx="8596668" cy="1320800"/>
          </a:xfrm>
        </p:spPr>
        <p:txBody>
          <a:bodyPr>
            <a:normAutofit/>
          </a:bodyPr>
          <a:lstStyle/>
          <a:p>
            <a:r>
              <a:rPr lang="en-US" dirty="0"/>
              <a:t>Student Dependent or Independent? </a:t>
            </a:r>
          </a:p>
        </p:txBody>
      </p:sp>
      <p:sp>
        <p:nvSpPr>
          <p:cNvPr id="3" name="Content Placeholder 2"/>
          <p:cNvSpPr>
            <a:spLocks noGrp="1"/>
          </p:cNvSpPr>
          <p:nvPr>
            <p:ph idx="1"/>
          </p:nvPr>
        </p:nvSpPr>
        <p:spPr>
          <a:xfrm>
            <a:off x="677334" y="947057"/>
            <a:ext cx="8596668" cy="5459430"/>
          </a:xfrm>
        </p:spPr>
        <p:txBody>
          <a:bodyPr>
            <a:normAutofit lnSpcReduction="10000"/>
          </a:bodyPr>
          <a:lstStyle/>
          <a:p>
            <a:pPr marL="0" indent="0">
              <a:buNone/>
            </a:pPr>
            <a:endParaRPr lang="en-US" dirty="0"/>
          </a:p>
          <a:p>
            <a:pPr marL="0" indent="0">
              <a:buNone/>
            </a:pPr>
            <a:r>
              <a:rPr lang="en-US" sz="1900" dirty="0"/>
              <a:t>If the student can answer “yes” to any of these questions, then they are considered independent and do not need parents’ financial information for FAFSA:</a:t>
            </a:r>
          </a:p>
          <a:p>
            <a:r>
              <a:rPr lang="en-US" sz="1900" dirty="0"/>
              <a:t>As of today are you married?</a:t>
            </a:r>
          </a:p>
          <a:p>
            <a:r>
              <a:rPr lang="en-US" sz="1900" dirty="0"/>
              <a:t>Are you currently serving on active duty in the U.S. Armed Forces for purposes other than training?</a:t>
            </a:r>
          </a:p>
          <a:p>
            <a:r>
              <a:rPr lang="en-US" sz="1900" dirty="0"/>
              <a:t>Do you now have, or will you have, children who will receive more than half of their support from you during 2021 tax year? </a:t>
            </a:r>
          </a:p>
          <a:p>
            <a:r>
              <a:rPr lang="en-US" sz="1900" dirty="0"/>
              <a:t>Do you have dependents other than your children or spouse who live with you and who receive more than half of their support from you, now and through June 30, 2022?</a:t>
            </a:r>
          </a:p>
          <a:p>
            <a:r>
              <a:rPr lang="en-US" sz="1900" dirty="0"/>
              <a:t>At any time since you turned age 13, were both your parents deceased, were you in foster care, a dependent, or ward of the court?</a:t>
            </a:r>
          </a:p>
          <a:p>
            <a:r>
              <a:rPr lang="en-US" sz="1900" dirty="0"/>
              <a:t>As determined by a court in your state of legal residence, are you or were you, an emancipated minor?</a:t>
            </a:r>
          </a:p>
          <a:p>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17</a:t>
            </a:fld>
            <a:endParaRPr lang="en-US" dirty="0"/>
          </a:p>
        </p:txBody>
      </p:sp>
    </p:spTree>
    <p:extLst>
      <p:ext uri="{BB962C8B-B14F-4D97-AF65-F5344CB8AC3E}">
        <p14:creationId xmlns:p14="http://schemas.microsoft.com/office/powerpoint/2010/main" val="39550139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6963"/>
            <a:ext cx="8596668" cy="1320800"/>
          </a:xfrm>
        </p:spPr>
        <p:txBody>
          <a:bodyPr>
            <a:normAutofit/>
          </a:bodyPr>
          <a:lstStyle/>
          <a:p>
            <a:r>
              <a:rPr lang="en-US" dirty="0"/>
              <a:t>Student Dependent or Independent? </a:t>
            </a:r>
          </a:p>
        </p:txBody>
      </p:sp>
      <p:sp>
        <p:nvSpPr>
          <p:cNvPr id="3" name="Content Placeholder 2"/>
          <p:cNvSpPr>
            <a:spLocks noGrp="1"/>
          </p:cNvSpPr>
          <p:nvPr>
            <p:ph idx="1"/>
          </p:nvPr>
        </p:nvSpPr>
        <p:spPr>
          <a:xfrm>
            <a:off x="677334" y="1382487"/>
            <a:ext cx="8596668" cy="5116284"/>
          </a:xfrm>
        </p:spPr>
        <p:txBody>
          <a:bodyPr>
            <a:normAutofit/>
          </a:bodyPr>
          <a:lstStyle/>
          <a:p>
            <a:r>
              <a:rPr lang="en-US" sz="1900" dirty="0">
                <a:solidFill>
                  <a:schemeClr val="tx1"/>
                </a:solidFill>
              </a:rPr>
              <a:t>Does someone other than your parent or stepparent have legal guardianship of you, as determined by a court, in your state of legal residence?</a:t>
            </a:r>
          </a:p>
          <a:p>
            <a:r>
              <a:rPr lang="en-US" sz="1900" dirty="0">
                <a:solidFill>
                  <a:schemeClr val="tx1"/>
                </a:solidFill>
              </a:rPr>
              <a:t>At any time on or after July 1, 2022, did your </a:t>
            </a:r>
            <a:r>
              <a:rPr lang="en-US" sz="1900" b="1" dirty="0">
                <a:solidFill>
                  <a:schemeClr val="tx1"/>
                </a:solidFill>
              </a:rPr>
              <a:t>high school or school district homeless liaison </a:t>
            </a:r>
            <a:r>
              <a:rPr lang="en-US" sz="1900" dirty="0">
                <a:solidFill>
                  <a:schemeClr val="tx1"/>
                </a:solidFill>
              </a:rPr>
              <a:t>determine that you were an unaccompanied youth who was homeless or were self-supporting and at risk of being homeless?</a:t>
            </a:r>
          </a:p>
          <a:p>
            <a:r>
              <a:rPr lang="en-US" sz="1900" dirty="0"/>
              <a:t>At any time on or after July 1, 2022, did the director of an emergency shelter or transitional housing program, </a:t>
            </a:r>
            <a:r>
              <a:rPr lang="en-US" sz="1900" b="1" dirty="0"/>
              <a:t>funded by the U.S. Department of Housing and Urban Development,</a:t>
            </a:r>
            <a:r>
              <a:rPr lang="en-US" sz="1900" dirty="0"/>
              <a:t> determine that you were an unaccompanied youth who was homeless or were self-supporting and at risk of being homeless?</a:t>
            </a:r>
          </a:p>
          <a:p>
            <a:r>
              <a:rPr lang="en-US" sz="1900" dirty="0"/>
              <a:t>At any time on or after July 1, 2022, did the </a:t>
            </a:r>
            <a:r>
              <a:rPr lang="en-US" sz="1900" b="1" dirty="0"/>
              <a:t>director of a runaway or homeless youth basic center or transitional living program </a:t>
            </a:r>
            <a:r>
              <a:rPr lang="en-US" sz="1900" dirty="0"/>
              <a:t>determine that you were an unaccompanied youth who was homeless or were self-supporting and at risk of being homeless?</a:t>
            </a:r>
          </a:p>
          <a:p>
            <a:endParaRPr lang="en-US" dirty="0">
              <a:solidFill>
                <a:schemeClr val="tx1"/>
              </a:solidFill>
            </a:endParaRPr>
          </a:p>
          <a:p>
            <a:endParaRPr lang="en-US" dirty="0">
              <a:solidFill>
                <a:schemeClr val="tx1"/>
              </a:solidFill>
            </a:endParaRPr>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18</a:t>
            </a:fld>
            <a:endParaRPr lang="en-US" dirty="0"/>
          </a:p>
        </p:txBody>
      </p:sp>
    </p:spTree>
    <p:extLst>
      <p:ext uri="{BB962C8B-B14F-4D97-AF65-F5344CB8AC3E}">
        <p14:creationId xmlns:p14="http://schemas.microsoft.com/office/powerpoint/2010/main" val="8378954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147" y="240166"/>
            <a:ext cx="8553450" cy="647700"/>
          </a:xfrm>
        </p:spPr>
        <p:txBody>
          <a:bodyPr>
            <a:normAutofit/>
          </a:bodyPr>
          <a:lstStyle/>
          <a:p>
            <a:pPr>
              <a:defRPr/>
            </a:pPr>
            <a:r>
              <a:rPr lang="en-US" dirty="0"/>
              <a:t>Where can I get more info?</a:t>
            </a:r>
          </a:p>
        </p:txBody>
      </p:sp>
      <p:sp>
        <p:nvSpPr>
          <p:cNvPr id="3" name="Content Placeholder 2"/>
          <p:cNvSpPr>
            <a:spLocks noGrp="1"/>
          </p:cNvSpPr>
          <p:nvPr>
            <p:ph idx="1"/>
          </p:nvPr>
        </p:nvSpPr>
        <p:spPr>
          <a:xfrm>
            <a:off x="677334" y="1524001"/>
            <a:ext cx="8596668" cy="4517362"/>
          </a:xfrm>
        </p:spPr>
        <p:txBody>
          <a:bodyPr/>
          <a:lstStyle/>
          <a:p>
            <a:pPr>
              <a:defRPr/>
            </a:pPr>
            <a:r>
              <a:rPr lang="en-US" sz="2800" dirty="0">
                <a:hlinkClick r:id="rId3"/>
              </a:rPr>
              <a:t>StudentAid.gov</a:t>
            </a:r>
            <a:endParaRPr lang="en-US" sz="2800" dirty="0"/>
          </a:p>
          <a:p>
            <a:pPr lvl="1">
              <a:defRPr/>
            </a:pPr>
            <a:r>
              <a:rPr lang="en-US" sz="2400" dirty="0"/>
              <a:t>Info about aid programs</a:t>
            </a:r>
          </a:p>
          <a:p>
            <a:pPr lvl="1">
              <a:defRPr/>
            </a:pPr>
            <a:r>
              <a:rPr lang="en-US" sz="2400" dirty="0"/>
              <a:t>Links to free scholarship and college searches</a:t>
            </a:r>
          </a:p>
          <a:p>
            <a:pPr>
              <a:defRPr/>
            </a:pPr>
            <a:endParaRPr lang="en-US" sz="2400" dirty="0"/>
          </a:p>
          <a:p>
            <a:pPr>
              <a:defRPr/>
            </a:pPr>
            <a:r>
              <a:rPr lang="en-US" sz="2800" dirty="0"/>
              <a:t>1-800-4-FED-AID or </a:t>
            </a:r>
            <a:r>
              <a:rPr lang="en-US" sz="2800" dirty="0">
                <a:hlinkClick r:id="rId4"/>
              </a:rPr>
              <a:t>studentaid@ed.gov</a:t>
            </a:r>
            <a:r>
              <a:rPr lang="en-US" sz="2800" dirty="0"/>
              <a:t> </a:t>
            </a:r>
          </a:p>
          <a:p>
            <a:pPr lvl="1">
              <a:defRPr/>
            </a:pPr>
            <a:r>
              <a:rPr lang="en-US" sz="2400" dirty="0"/>
              <a:t>Info about aid programs</a:t>
            </a:r>
          </a:p>
          <a:p>
            <a:pPr lvl="1">
              <a:defRPr/>
            </a:pPr>
            <a:r>
              <a:rPr lang="en-US" sz="2400" dirty="0"/>
              <a:t>Help with FAFSA form</a:t>
            </a:r>
          </a:p>
          <a:p>
            <a:pPr lvl="1">
              <a:defRPr/>
            </a:pPr>
            <a:r>
              <a:rPr lang="en-US" sz="2400" dirty="0"/>
              <a:t>Toll free # 1-800-730-8913</a:t>
            </a:r>
          </a:p>
          <a:p>
            <a:pPr marL="0" indent="0">
              <a:buNone/>
              <a:defRPr/>
            </a:pPr>
            <a:endParaRPr lang="en-US" sz="2400" dirty="0"/>
          </a:p>
        </p:txBody>
      </p:sp>
    </p:spTree>
    <p:extLst>
      <p:ext uri="{BB962C8B-B14F-4D97-AF65-F5344CB8AC3E}">
        <p14:creationId xmlns:p14="http://schemas.microsoft.com/office/powerpoint/2010/main" val="3363438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p:cNvSpPr txBox="1"/>
          <p:nvPr/>
        </p:nvSpPr>
        <p:spPr>
          <a:xfrm>
            <a:off x="8251911" y="2377212"/>
            <a:ext cx="3406689" cy="2123658"/>
          </a:xfrm>
          <a:prstGeom prst="rect">
            <a:avLst/>
          </a:prstGeom>
          <a:noFill/>
        </p:spPr>
        <p:txBody>
          <a:bodyPr wrap="square" rtlCol="0">
            <a:spAutoFit/>
          </a:bodyPr>
          <a:lstStyle/>
          <a:p>
            <a:pPr marL="102393" algn="ctr">
              <a:lnSpc>
                <a:spcPct val="90000"/>
              </a:lnSpc>
            </a:pPr>
            <a:r>
              <a:rPr lang="en-US" sz="2400" b="1" dirty="0">
                <a:solidFill>
                  <a:srgbClr val="015382"/>
                </a:solidFill>
                <a:ea typeface="ヒラギノ角ゴ Pro W3" charset="0"/>
                <a:cs typeface="Arial" panose="020B0604020202020204" pitchFamily="34" charset="0"/>
              </a:rPr>
              <a:t>More than half of all students attending college in the United States receive some form of financial aid.</a:t>
            </a:r>
          </a:p>
          <a:p>
            <a:pPr algn="ctr"/>
            <a:endParaRPr lang="en-US" sz="2400" b="1" dirty="0">
              <a:solidFill>
                <a:srgbClr val="015382"/>
              </a:solidFill>
            </a:endParaRPr>
          </a:p>
        </p:txBody>
      </p:sp>
    </p:spTree>
    <p:extLst>
      <p:ext uri="{BB962C8B-B14F-4D97-AF65-F5344CB8AC3E}">
        <p14:creationId xmlns:p14="http://schemas.microsoft.com/office/powerpoint/2010/main" val="13333731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9277"/>
            <a:ext cx="8596668" cy="1561123"/>
          </a:xfrm>
        </p:spPr>
        <p:txBody>
          <a:bodyPr/>
          <a:lstStyle/>
          <a:p>
            <a:r>
              <a:rPr lang="en-US" dirty="0"/>
              <a:t>Who is a Parent?</a:t>
            </a:r>
          </a:p>
        </p:txBody>
      </p:sp>
      <p:sp>
        <p:nvSpPr>
          <p:cNvPr id="3" name="Content Placeholder 2"/>
          <p:cNvSpPr>
            <a:spLocks noGrp="1"/>
          </p:cNvSpPr>
          <p:nvPr>
            <p:ph idx="1"/>
          </p:nvPr>
        </p:nvSpPr>
        <p:spPr/>
        <p:txBody>
          <a:bodyPr>
            <a:normAutofit/>
          </a:bodyPr>
          <a:lstStyle/>
          <a:p>
            <a:r>
              <a:rPr lang="en-US" dirty="0"/>
              <a:t>A legal parent includes a biological or adoptive parent, or a person that the state has determined to be your parent (for example, when a state allows another person’s name to be listed as a parent on a birth certificate). </a:t>
            </a:r>
          </a:p>
          <a:p>
            <a:r>
              <a:rPr lang="en-US" dirty="0"/>
              <a:t>Grandparents, foster parents, legal guardians, older brothers or sisters, widowed stepparents, and aunts and uncles are not considered parents unless they have legally adopted you.</a:t>
            </a:r>
          </a:p>
        </p:txBody>
      </p:sp>
      <p:sp>
        <p:nvSpPr>
          <p:cNvPr id="6" name="Slide Number Placeholder 5"/>
          <p:cNvSpPr>
            <a:spLocks noGrp="1"/>
          </p:cNvSpPr>
          <p:nvPr>
            <p:ph type="sldNum" sz="quarter" idx="12"/>
          </p:nvPr>
        </p:nvSpPr>
        <p:spPr/>
        <p:txBody>
          <a:bodyPr/>
          <a:lstStyle/>
          <a:p>
            <a:fld id="{8B37D5FE-740C-46F5-801A-FA5477D9711F}" type="slidenum">
              <a:rPr lang="en-US" smtClean="0"/>
              <a:pPr/>
              <a:t>20</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010400" y="5587932"/>
            <a:ext cx="3305476" cy="1055364"/>
          </a:xfrm>
          <a:prstGeom prst="rect">
            <a:avLst/>
          </a:prstGeom>
        </p:spPr>
      </p:pic>
    </p:spTree>
    <p:extLst>
      <p:ext uri="{BB962C8B-B14F-4D97-AF65-F5344CB8AC3E}">
        <p14:creationId xmlns:p14="http://schemas.microsoft.com/office/powerpoint/2010/main" val="358411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895600" y="1027664"/>
            <a:ext cx="6400800" cy="1143000"/>
          </a:xfrm>
        </p:spPr>
        <p:txBody>
          <a:bodyPr>
            <a:normAutofit/>
          </a:bodyPr>
          <a:lstStyle/>
          <a:p>
            <a:r>
              <a:rPr lang="en-US" dirty="0"/>
              <a:t>Student Aid Report (SAR)</a:t>
            </a:r>
          </a:p>
        </p:txBody>
      </p:sp>
      <p:sp>
        <p:nvSpPr>
          <p:cNvPr id="3" name="Content Placeholder 2"/>
          <p:cNvSpPr>
            <a:spLocks noGrp="1"/>
          </p:cNvSpPr>
          <p:nvPr>
            <p:ph idx="1"/>
            <p:custDataLst>
              <p:tags r:id="rId2"/>
            </p:custDataLst>
          </p:nvPr>
        </p:nvSpPr>
        <p:spPr>
          <a:xfrm>
            <a:off x="2895601" y="2323653"/>
            <a:ext cx="6400800" cy="3508977"/>
          </a:xfrm>
        </p:spPr>
        <p:txBody>
          <a:bodyPr>
            <a:normAutofit fontScale="92500"/>
          </a:bodyPr>
          <a:lstStyle/>
          <a:p>
            <a:r>
              <a:rPr lang="en-US" dirty="0"/>
              <a:t>Provides basic information about federal student aid eligibility</a:t>
            </a:r>
          </a:p>
          <a:p>
            <a:r>
              <a:rPr lang="en-US" dirty="0"/>
              <a:t>Received (after you submit the FAFSA) via email within 3-5 days if you provided an email address</a:t>
            </a:r>
          </a:p>
          <a:p>
            <a:pPr lvl="1"/>
            <a:r>
              <a:rPr lang="en-US" dirty="0"/>
              <a:t>Received via mail within 7-10 days if you did not provide an email address </a:t>
            </a:r>
          </a:p>
          <a:p>
            <a:r>
              <a:rPr lang="en-US" dirty="0"/>
              <a:t>Correct errors, if needed</a:t>
            </a:r>
          </a:p>
          <a:p>
            <a:r>
              <a:rPr lang="en-US" dirty="0"/>
              <a:t>Will contain an expected family contribution (EFC) </a:t>
            </a:r>
          </a:p>
          <a:p>
            <a:pPr lvl="1"/>
            <a:r>
              <a:rPr lang="en-US" dirty="0"/>
              <a:t>Assists institutions in the financial aid award packaging process</a:t>
            </a:r>
          </a:p>
          <a:p>
            <a:r>
              <a:rPr lang="en-US" sz="2600" b="1" dirty="0"/>
              <a:t>COA-EFC=Financial need 	</a:t>
            </a:r>
            <a:r>
              <a:rPr lang="en-US" dirty="0"/>
              <a:t>			</a:t>
            </a:r>
          </a:p>
          <a:p>
            <a:pPr lvl="4"/>
            <a:endParaRPr lang="en-US" dirty="0"/>
          </a:p>
          <a:p>
            <a:pPr lvl="1"/>
            <a:endParaRPr lang="en-US" dirty="0"/>
          </a:p>
          <a:p>
            <a:pPr marL="365760" lvl="1" indent="0">
              <a:buNone/>
            </a:pPr>
            <a:endParaRPr lang="en-US" dirty="0"/>
          </a:p>
        </p:txBody>
      </p:sp>
      <p:sp>
        <p:nvSpPr>
          <p:cNvPr id="6" name="Slide Number Placeholder 5"/>
          <p:cNvSpPr>
            <a:spLocks noGrp="1"/>
          </p:cNvSpPr>
          <p:nvPr>
            <p:ph type="sldNum" sz="quarter" idx="12"/>
            <p:custDataLst>
              <p:tags r:id="rId3"/>
            </p:custDataLst>
          </p:nvPr>
        </p:nvSpPr>
        <p:spPr>
          <a:xfrm>
            <a:off x="6172200" y="72594"/>
            <a:ext cx="352124" cy="423004"/>
          </a:xfrm>
        </p:spPr>
        <p:txBody>
          <a:bodyPr/>
          <a:lstStyle/>
          <a:p>
            <a:fld id="{8B37D5FE-740C-46F5-801A-FA5477D9711F}" type="slidenum">
              <a:rPr lang="en-US" smtClean="0"/>
              <a:pPr/>
              <a:t>21</a:t>
            </a:fld>
            <a:endParaRPr lang="en-US" dirty="0"/>
          </a:p>
        </p:txBody>
      </p:sp>
      <p:grpSp>
        <p:nvGrpSpPr>
          <p:cNvPr id="10" name="Group 10"/>
          <p:cNvGrpSpPr>
            <a:grpSpLocks/>
          </p:cNvGrpSpPr>
          <p:nvPr>
            <p:custDataLst>
              <p:tags r:id="rId4"/>
            </p:custDataLst>
          </p:nvPr>
        </p:nvGrpSpPr>
        <p:grpSpPr bwMode="auto">
          <a:xfrm>
            <a:off x="152400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086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76263" y="284097"/>
            <a:ext cx="1600200" cy="627669"/>
          </a:xfrm>
          <a:prstGeom prst="rect">
            <a:avLst/>
          </a:prstGeom>
        </p:spPr>
      </p:pic>
      <p:sp>
        <p:nvSpPr>
          <p:cNvPr id="5" name="Rectangle 4"/>
          <p:cNvSpPr/>
          <p:nvPr>
            <p:custDataLst>
              <p:tags r:id="rId5"/>
            </p:custDataLst>
          </p:nvPr>
        </p:nvSpPr>
        <p:spPr>
          <a:xfrm>
            <a:off x="2676264" y="6521451"/>
            <a:ext cx="7414209" cy="369332"/>
          </a:xfrm>
          <a:prstGeom prst="rect">
            <a:avLst/>
          </a:prstGeom>
        </p:spPr>
        <p:txBody>
          <a:bodyPr wrap="none">
            <a:spAutoFit/>
          </a:bodyPr>
          <a:lstStyle/>
          <a:p>
            <a:r>
              <a:rPr lang="en-US" dirty="0">
                <a:solidFill>
                  <a:schemeClr val="bg1"/>
                </a:solidFill>
              </a:rPr>
              <a:t>Cost of attendance less expected family contribution = financial need</a:t>
            </a:r>
            <a:endParaRPr lang="en-US" dirty="0"/>
          </a:p>
        </p:txBody>
      </p:sp>
    </p:spTree>
    <p:extLst>
      <p:ext uri="{BB962C8B-B14F-4D97-AF65-F5344CB8AC3E}">
        <p14:creationId xmlns:p14="http://schemas.microsoft.com/office/powerpoint/2010/main" val="1855961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895601" y="1295400"/>
            <a:ext cx="6400800" cy="951464"/>
          </a:xfrm>
        </p:spPr>
        <p:txBody>
          <a:bodyPr>
            <a:normAutofit/>
          </a:bodyPr>
          <a:lstStyle/>
          <a:p>
            <a:r>
              <a:rPr lang="en-US" dirty="0"/>
              <a:t>Additional Information</a:t>
            </a:r>
          </a:p>
        </p:txBody>
      </p:sp>
      <p:sp>
        <p:nvSpPr>
          <p:cNvPr id="3" name="Content Placeholder 2"/>
          <p:cNvSpPr>
            <a:spLocks noGrp="1"/>
          </p:cNvSpPr>
          <p:nvPr>
            <p:ph idx="1"/>
            <p:custDataLst>
              <p:tags r:id="rId2"/>
            </p:custDataLst>
          </p:nvPr>
        </p:nvSpPr>
        <p:spPr>
          <a:xfrm>
            <a:off x="2895601" y="2323653"/>
            <a:ext cx="6400800" cy="3508977"/>
          </a:xfrm>
        </p:spPr>
        <p:txBody>
          <a:bodyPr>
            <a:normAutofit/>
          </a:bodyPr>
          <a:lstStyle/>
          <a:p>
            <a:r>
              <a:rPr lang="en-US" dirty="0"/>
              <a:t>Contact institution to determine award disbursement process</a:t>
            </a:r>
          </a:p>
          <a:p>
            <a:r>
              <a:rPr lang="en-US" dirty="0"/>
              <a:t>Contact institution for special circumstances or professional judgment needs</a:t>
            </a:r>
          </a:p>
          <a:p>
            <a:r>
              <a:rPr lang="en-US" dirty="0"/>
              <a:t>Contact institution to determine what other types of aid applications are available</a:t>
            </a:r>
          </a:p>
          <a:p>
            <a:r>
              <a:rPr lang="en-US" dirty="0"/>
              <a:t>Use student loans as a </a:t>
            </a:r>
            <a:r>
              <a:rPr lang="en-US" b="1" dirty="0"/>
              <a:t>LAST RESORT</a:t>
            </a:r>
          </a:p>
        </p:txBody>
      </p:sp>
      <p:sp>
        <p:nvSpPr>
          <p:cNvPr id="6" name="Slide Number Placeholder 5"/>
          <p:cNvSpPr>
            <a:spLocks noGrp="1"/>
          </p:cNvSpPr>
          <p:nvPr>
            <p:ph type="sldNum" sz="quarter" idx="12"/>
            <p:custDataLst>
              <p:tags r:id="rId3"/>
            </p:custDataLst>
          </p:nvPr>
        </p:nvSpPr>
        <p:spPr>
          <a:xfrm>
            <a:off x="6172200" y="72594"/>
            <a:ext cx="352124" cy="423004"/>
          </a:xfrm>
        </p:spPr>
        <p:txBody>
          <a:bodyPr/>
          <a:lstStyle/>
          <a:p>
            <a:fld id="{8B37D5FE-740C-46F5-801A-FA5477D9711F}" type="slidenum">
              <a:rPr lang="en-US" smtClean="0"/>
              <a:pPr/>
              <a:t>22</a:t>
            </a:fld>
            <a:endParaRPr lang="en-US" dirty="0"/>
          </a:p>
        </p:txBody>
      </p:sp>
      <p:grpSp>
        <p:nvGrpSpPr>
          <p:cNvPr id="10" name="Group 10"/>
          <p:cNvGrpSpPr>
            <a:grpSpLocks/>
          </p:cNvGrpSpPr>
          <p:nvPr>
            <p:custDataLst>
              <p:tags r:id="rId4"/>
            </p:custDataLst>
          </p:nvPr>
        </p:nvGrpSpPr>
        <p:grpSpPr bwMode="auto">
          <a:xfrm>
            <a:off x="152400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086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76263" y="284097"/>
            <a:ext cx="1600200" cy="627669"/>
          </a:xfrm>
          <a:prstGeom prst="rect">
            <a:avLst/>
          </a:prstGeom>
        </p:spPr>
      </p:pic>
    </p:spTree>
    <p:extLst>
      <p:ext uri="{BB962C8B-B14F-4D97-AF65-F5344CB8AC3E}">
        <p14:creationId xmlns:p14="http://schemas.microsoft.com/office/powerpoint/2010/main" val="2873354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895600" y="1237993"/>
            <a:ext cx="6400800" cy="801136"/>
          </a:xfrm>
        </p:spPr>
        <p:txBody>
          <a:bodyPr>
            <a:normAutofit/>
          </a:bodyPr>
          <a:lstStyle/>
          <a:p>
            <a:r>
              <a:rPr lang="en-US" dirty="0"/>
              <a:t>Additional Information</a:t>
            </a:r>
          </a:p>
        </p:txBody>
      </p:sp>
      <p:sp>
        <p:nvSpPr>
          <p:cNvPr id="3" name="Content Placeholder 2"/>
          <p:cNvSpPr>
            <a:spLocks noGrp="1"/>
          </p:cNvSpPr>
          <p:nvPr>
            <p:ph idx="1"/>
            <p:custDataLst>
              <p:tags r:id="rId2"/>
            </p:custDataLst>
          </p:nvPr>
        </p:nvSpPr>
        <p:spPr>
          <a:xfrm>
            <a:off x="2895600" y="2157696"/>
            <a:ext cx="6400800" cy="4194069"/>
          </a:xfrm>
        </p:spPr>
        <p:txBody>
          <a:bodyPr>
            <a:normAutofit fontScale="70000" lnSpcReduction="20000"/>
          </a:bodyPr>
          <a:lstStyle/>
          <a:p>
            <a:r>
              <a:rPr lang="en-US" dirty="0"/>
              <a:t>Verification Process</a:t>
            </a:r>
          </a:p>
          <a:p>
            <a:r>
              <a:rPr lang="en-US" dirty="0"/>
              <a:t>Financial Aid Award Notification</a:t>
            </a:r>
          </a:p>
          <a:p>
            <a:r>
              <a:rPr lang="en-US" dirty="0"/>
              <a:t>Communication with the Post Secondary Institution </a:t>
            </a:r>
          </a:p>
          <a:p>
            <a:pPr>
              <a:buFont typeface="Wingdings" panose="05000000000000000000" pitchFamily="2" charset="2"/>
              <a:buChar char="Ø"/>
            </a:pPr>
            <a:r>
              <a:rPr lang="en-US" dirty="0"/>
              <a:t>Formula:  COA-EFC = Financial Need </a:t>
            </a:r>
          </a:p>
          <a:p>
            <a:pPr lvl="1">
              <a:buFont typeface="Wingdings" panose="05000000000000000000" pitchFamily="2" charset="2"/>
              <a:buChar char="Ø"/>
            </a:pPr>
            <a:r>
              <a:rPr lang="en-US" sz="2400" dirty="0"/>
              <a:t>Scholarships/Grants (Institutional/Federal/State)</a:t>
            </a:r>
          </a:p>
          <a:p>
            <a:pPr lvl="1">
              <a:buFont typeface="Wingdings" panose="05000000000000000000" pitchFamily="2" charset="2"/>
              <a:buChar char="Ø"/>
            </a:pPr>
            <a:r>
              <a:rPr lang="en-US" sz="2400" dirty="0"/>
              <a:t>Florida Prepaid-529 Plans (Check with your Institution)</a:t>
            </a:r>
          </a:p>
          <a:p>
            <a:pPr lvl="1">
              <a:buFont typeface="Wingdings" panose="05000000000000000000" pitchFamily="2" charset="2"/>
              <a:buChar char="Ø"/>
            </a:pPr>
            <a:r>
              <a:rPr lang="en-US" sz="2400" dirty="0"/>
              <a:t>Federal Loans: Student/Parent</a:t>
            </a:r>
          </a:p>
          <a:p>
            <a:pPr lvl="2">
              <a:buFont typeface="Wingdings" panose="05000000000000000000" pitchFamily="2" charset="2"/>
              <a:buChar char="Ø"/>
            </a:pPr>
            <a:r>
              <a:rPr lang="en-US" sz="2200" dirty="0"/>
              <a:t>Subsidized (USDOE pays interest – in school)</a:t>
            </a:r>
          </a:p>
          <a:p>
            <a:pPr lvl="2">
              <a:buFont typeface="Wingdings" panose="05000000000000000000" pitchFamily="2" charset="2"/>
              <a:buChar char="Ø"/>
            </a:pPr>
            <a:r>
              <a:rPr lang="en-US" sz="2200" dirty="0"/>
              <a:t>Unsubsidized (Student responsible interest)</a:t>
            </a:r>
          </a:p>
          <a:p>
            <a:pPr lvl="3">
              <a:buFont typeface="Wingdings" panose="05000000000000000000" pitchFamily="2" charset="2"/>
              <a:buChar char="Ø"/>
            </a:pPr>
            <a:r>
              <a:rPr lang="en-US" sz="2200" dirty="0"/>
              <a:t>Subsidized/Unsubsidized (Principal + interest begins after graduation or not enrolled for 6 months)</a:t>
            </a:r>
          </a:p>
          <a:p>
            <a:pPr lvl="1">
              <a:buClr>
                <a:srgbClr val="94C600"/>
              </a:buClr>
              <a:buFont typeface="Wingdings" panose="05000000000000000000" pitchFamily="2" charset="2"/>
              <a:buChar char="Ø"/>
            </a:pPr>
            <a:r>
              <a:rPr lang="en-US" sz="2500" dirty="0">
                <a:solidFill>
                  <a:srgbClr val="3E3D2D"/>
                </a:solidFill>
              </a:rPr>
              <a:t>Private Loans</a:t>
            </a:r>
          </a:p>
          <a:p>
            <a:pPr marL="896112" lvl="3" indent="0">
              <a:buNone/>
            </a:pPr>
            <a:endParaRPr lang="en-US" sz="2200" dirty="0"/>
          </a:p>
          <a:p>
            <a:pPr marL="896112" lvl="3" indent="0">
              <a:buNone/>
            </a:pPr>
            <a:endParaRPr lang="en-US" sz="2200" dirty="0"/>
          </a:p>
          <a:p>
            <a:pPr marL="896112" lvl="3" indent="0">
              <a:buNone/>
            </a:pPr>
            <a:endParaRPr lang="en-US" sz="2200" dirty="0"/>
          </a:p>
          <a:p>
            <a:pPr marL="685800" lvl="2" indent="0">
              <a:buNone/>
            </a:pPr>
            <a:endParaRPr lang="en-US" b="1" dirty="0"/>
          </a:p>
          <a:p>
            <a:endParaRPr lang="en-US" b="1" dirty="0"/>
          </a:p>
          <a:p>
            <a:endParaRPr lang="en-US" b="1" dirty="0"/>
          </a:p>
          <a:p>
            <a:pPr marL="68580" indent="0">
              <a:buNone/>
            </a:pPr>
            <a:endParaRPr lang="en-US" b="1" dirty="0"/>
          </a:p>
          <a:p>
            <a:endParaRPr lang="en-US" b="1" dirty="0"/>
          </a:p>
          <a:p>
            <a:endParaRPr lang="en-US" b="1" dirty="0"/>
          </a:p>
        </p:txBody>
      </p:sp>
      <p:sp>
        <p:nvSpPr>
          <p:cNvPr id="6" name="Slide Number Placeholder 5"/>
          <p:cNvSpPr>
            <a:spLocks noGrp="1"/>
          </p:cNvSpPr>
          <p:nvPr>
            <p:ph type="sldNum" sz="quarter" idx="12"/>
            <p:custDataLst>
              <p:tags r:id="rId3"/>
            </p:custDataLst>
          </p:nvPr>
        </p:nvSpPr>
        <p:spPr>
          <a:xfrm>
            <a:off x="6172200" y="72594"/>
            <a:ext cx="352124" cy="423004"/>
          </a:xfrm>
        </p:spPr>
        <p:txBody>
          <a:bodyPr/>
          <a:lstStyle/>
          <a:p>
            <a:fld id="{8B37D5FE-740C-46F5-801A-FA5477D9711F}" type="slidenum">
              <a:rPr lang="en-US" smtClean="0"/>
              <a:pPr/>
              <a:t>23</a:t>
            </a:fld>
            <a:endParaRPr lang="en-US" dirty="0"/>
          </a:p>
        </p:txBody>
      </p:sp>
      <p:grpSp>
        <p:nvGrpSpPr>
          <p:cNvPr id="10" name="Group 10"/>
          <p:cNvGrpSpPr>
            <a:grpSpLocks/>
          </p:cNvGrpSpPr>
          <p:nvPr>
            <p:custDataLst>
              <p:tags r:id="rId4"/>
            </p:custDataLst>
          </p:nvPr>
        </p:nvGrpSpPr>
        <p:grpSpPr bwMode="auto">
          <a:xfrm>
            <a:off x="152400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086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76263" y="284097"/>
            <a:ext cx="1600200" cy="627669"/>
          </a:xfrm>
          <a:prstGeom prst="rect">
            <a:avLst/>
          </a:prstGeom>
        </p:spPr>
      </p:pic>
    </p:spTree>
    <p:extLst>
      <p:ext uri="{BB962C8B-B14F-4D97-AF65-F5344CB8AC3E}">
        <p14:creationId xmlns:p14="http://schemas.microsoft.com/office/powerpoint/2010/main" val="1737116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928580" y="171059"/>
            <a:ext cx="6780427" cy="849870"/>
          </a:xfrm>
        </p:spPr>
        <p:txBody>
          <a:bodyPr>
            <a:normAutofit/>
          </a:bodyPr>
          <a:lstStyle/>
          <a:p>
            <a:r>
              <a:rPr lang="en-US" sz="3000" dirty="0"/>
              <a:t>www.FloridaStudentFinancialaid.org</a:t>
            </a:r>
            <a:r>
              <a:rPr lang="en-US" dirty="0"/>
              <a:t> </a:t>
            </a:r>
          </a:p>
        </p:txBody>
      </p:sp>
      <p:pic>
        <p:nvPicPr>
          <p:cNvPr id="4" name="Content Placeholder 3"/>
          <p:cNvPicPr>
            <a:picLocks noGrp="1" noChangeAspect="1"/>
          </p:cNvPicPr>
          <p:nvPr>
            <p:ph idx="1"/>
          </p:nvPr>
        </p:nvPicPr>
        <p:blipFill>
          <a:blip r:embed="rId5"/>
          <a:stretch>
            <a:fillRect/>
          </a:stretch>
        </p:blipFill>
        <p:spPr>
          <a:xfrm>
            <a:off x="2894281" y="1638562"/>
            <a:ext cx="7205632" cy="4053725"/>
          </a:xfrm>
          <a:prstGeom prst="rect">
            <a:avLst/>
          </a:prstGeom>
        </p:spPr>
      </p:pic>
      <p:sp>
        <p:nvSpPr>
          <p:cNvPr id="15" name="Rectangle 14"/>
          <p:cNvSpPr/>
          <p:nvPr>
            <p:custDataLst>
              <p:tags r:id="rId2"/>
            </p:custDataLst>
          </p:nvPr>
        </p:nvSpPr>
        <p:spPr>
          <a:xfrm>
            <a:off x="2687414" y="6521451"/>
            <a:ext cx="237566" cy="369332"/>
          </a:xfrm>
          <a:prstGeom prst="rect">
            <a:avLst/>
          </a:prstGeom>
        </p:spPr>
        <p:txBody>
          <a:bodyPr wrap="none">
            <a:spAutoFit/>
          </a:bodyPr>
          <a:lstStyle/>
          <a:p>
            <a:r>
              <a:rPr lang="en-US" dirty="0">
                <a:solidFill>
                  <a:schemeClr val="bg1"/>
                </a:solidFill>
              </a:rPr>
              <a:t> </a:t>
            </a:r>
          </a:p>
        </p:txBody>
      </p:sp>
      <p:sp>
        <p:nvSpPr>
          <p:cNvPr id="7" name="Down Arrow 6"/>
          <p:cNvSpPr/>
          <p:nvPr/>
        </p:nvSpPr>
        <p:spPr>
          <a:xfrm>
            <a:off x="5715000" y="1638562"/>
            <a:ext cx="458096" cy="8760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9296400" y="1740931"/>
            <a:ext cx="295834" cy="3633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0271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240971" y="344567"/>
            <a:ext cx="8055429" cy="1143000"/>
          </a:xfrm>
        </p:spPr>
        <p:txBody>
          <a:bodyPr>
            <a:normAutofit/>
          </a:bodyPr>
          <a:lstStyle/>
          <a:p>
            <a:r>
              <a:rPr lang="en-US" dirty="0"/>
              <a:t>	Florida Bright Futures Program </a:t>
            </a:r>
          </a:p>
        </p:txBody>
      </p:sp>
      <p:sp>
        <p:nvSpPr>
          <p:cNvPr id="3" name="Content Placeholder 2"/>
          <p:cNvSpPr>
            <a:spLocks noGrp="1"/>
          </p:cNvSpPr>
          <p:nvPr>
            <p:ph idx="1"/>
            <p:custDataLst>
              <p:tags r:id="rId2"/>
            </p:custDataLst>
          </p:nvPr>
        </p:nvSpPr>
        <p:spPr>
          <a:xfrm>
            <a:off x="1562100" y="1781174"/>
            <a:ext cx="8343900" cy="4086225"/>
          </a:xfrm>
        </p:spPr>
        <p:txBody>
          <a:bodyPr>
            <a:noAutofit/>
          </a:bodyPr>
          <a:lstStyle/>
          <a:p>
            <a:r>
              <a:rPr lang="en-US" sz="2800" dirty="0"/>
              <a:t>Florida Bright Futures Scholarship (BF) MUST earn </a:t>
            </a:r>
            <a:r>
              <a:rPr lang="en-US" sz="2800" b="1" dirty="0"/>
              <a:t>100/75 Volunteer hours OR Paid Work hours</a:t>
            </a:r>
            <a:r>
              <a:rPr lang="en-US" sz="2800" dirty="0"/>
              <a:t> for 100%/75% of State school tuition costs</a:t>
            </a:r>
          </a:p>
          <a:p>
            <a:r>
              <a:rPr lang="en-US" sz="2800" dirty="0"/>
              <a:t>ACT score 29 composite for 100% or 25 composite for 75%</a:t>
            </a:r>
          </a:p>
          <a:p>
            <a:r>
              <a:rPr lang="en-US" sz="2800" dirty="0"/>
              <a:t>SAT needs a 1330 for 100% or 1210 for 75%</a:t>
            </a:r>
          </a:p>
          <a:p>
            <a:pPr lvl="1"/>
            <a:r>
              <a:rPr lang="en-US" sz="2800" dirty="0">
                <a:hlinkClick r:id="rId5"/>
              </a:rPr>
              <a:t>Student Handbook</a:t>
            </a:r>
            <a:endParaRPr lang="en-US" sz="2800" dirty="0"/>
          </a:p>
          <a:p>
            <a:pPr lvl="1"/>
            <a:r>
              <a:rPr lang="en-US" sz="2800" dirty="0">
                <a:hlinkClick r:id="rId6"/>
              </a:rPr>
              <a:t>Chart of Eligibility and Award Criteria </a:t>
            </a:r>
            <a:endParaRPr lang="en-US" sz="2800" dirty="0"/>
          </a:p>
          <a:p>
            <a:pPr marL="68580" indent="0">
              <a:buNone/>
            </a:pPr>
            <a:br>
              <a:rPr lang="en-US" sz="2800" dirty="0"/>
            </a:br>
            <a:endParaRPr lang="en-US" sz="2800" dirty="0"/>
          </a:p>
        </p:txBody>
      </p:sp>
    </p:spTree>
    <p:extLst>
      <p:ext uri="{BB962C8B-B14F-4D97-AF65-F5344CB8AC3E}">
        <p14:creationId xmlns:p14="http://schemas.microsoft.com/office/powerpoint/2010/main" val="14112911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FC50-860C-4D3A-99D3-AD331CAFBA4B}"/>
              </a:ext>
            </a:extLst>
          </p:cNvPr>
          <p:cNvSpPr>
            <a:spLocks noGrp="1"/>
          </p:cNvSpPr>
          <p:nvPr>
            <p:ph type="title"/>
          </p:nvPr>
        </p:nvSpPr>
        <p:spPr>
          <a:xfrm>
            <a:off x="619125" y="228600"/>
            <a:ext cx="8972549" cy="1701800"/>
          </a:xfrm>
        </p:spPr>
        <p:txBody>
          <a:bodyPr/>
          <a:lstStyle/>
          <a:p>
            <a:pPr algn="ctr"/>
            <a:r>
              <a:rPr lang="en-US" dirty="0"/>
              <a:t>Bright Futures 2022-2023 Criteria</a:t>
            </a:r>
          </a:p>
        </p:txBody>
      </p:sp>
      <p:pic>
        <p:nvPicPr>
          <p:cNvPr id="7" name="Content Placeholder 6">
            <a:extLst>
              <a:ext uri="{FF2B5EF4-FFF2-40B4-BE49-F238E27FC236}">
                <a16:creationId xmlns:a16="http://schemas.microsoft.com/office/drawing/2014/main" id="{73D0A3E2-CCE9-49A6-E3C4-812D0672DE05}"/>
              </a:ext>
            </a:extLst>
          </p:cNvPr>
          <p:cNvPicPr>
            <a:picLocks noGrp="1" noChangeAspect="1"/>
          </p:cNvPicPr>
          <p:nvPr>
            <p:ph idx="1"/>
          </p:nvPr>
        </p:nvPicPr>
        <p:blipFill>
          <a:blip r:embed="rId2"/>
          <a:stretch>
            <a:fillRect/>
          </a:stretch>
        </p:blipFill>
        <p:spPr>
          <a:xfrm>
            <a:off x="1516722" y="2586487"/>
            <a:ext cx="6918593" cy="3029639"/>
          </a:xfrm>
        </p:spPr>
      </p:pic>
    </p:spTree>
    <p:extLst>
      <p:ext uri="{BB962C8B-B14F-4D97-AF65-F5344CB8AC3E}">
        <p14:creationId xmlns:p14="http://schemas.microsoft.com/office/powerpoint/2010/main" val="3856552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4" y="1647825"/>
            <a:ext cx="4743886" cy="3475319"/>
          </a:xfrm>
        </p:spPr>
        <p:txBody>
          <a:bodyPr anchor="ctr">
            <a:normAutofit/>
          </a:bodyPr>
          <a:lstStyle/>
          <a:p>
            <a:r>
              <a:rPr lang="en-US" dirty="0"/>
              <a:t>Volunteer Hours/Paid </a:t>
            </a:r>
            <a:br>
              <a:rPr lang="en-US" dirty="0"/>
            </a:br>
            <a:r>
              <a:rPr lang="en-US" dirty="0"/>
              <a:t>Work Hours for </a:t>
            </a:r>
            <a:br>
              <a:rPr lang="en-US" dirty="0"/>
            </a:br>
            <a:r>
              <a:rPr lang="en-US" dirty="0"/>
              <a:t>Bright Futures			</a:t>
            </a:r>
          </a:p>
        </p:txBody>
      </p:sp>
      <p:sp>
        <p:nvSpPr>
          <p:cNvPr id="3" name="Content Placeholder 2"/>
          <p:cNvSpPr>
            <a:spLocks noGrp="1"/>
          </p:cNvSpPr>
          <p:nvPr>
            <p:ph idx="1"/>
          </p:nvPr>
        </p:nvSpPr>
        <p:spPr>
          <a:xfrm>
            <a:off x="6008068" y="1647825"/>
            <a:ext cx="5365218" cy="4638674"/>
          </a:xfrm>
          <a:effectLst/>
        </p:spPr>
        <p:txBody>
          <a:bodyPr>
            <a:normAutofit/>
          </a:bodyPr>
          <a:lstStyle/>
          <a:p>
            <a:r>
              <a:rPr lang="en-US" sz="1700" dirty="0"/>
              <a:t>Not needed for graduation</a:t>
            </a:r>
          </a:p>
          <a:p>
            <a:r>
              <a:rPr lang="en-US" sz="1700" dirty="0"/>
              <a:t>Needed for Bright Futures</a:t>
            </a:r>
          </a:p>
          <a:p>
            <a:r>
              <a:rPr lang="en-US" sz="1700" dirty="0"/>
              <a:t>Forms turned into your counselor</a:t>
            </a:r>
          </a:p>
          <a:p>
            <a:r>
              <a:rPr lang="en-US" sz="1700" dirty="0"/>
              <a:t>Goal should be to complete 100 hours</a:t>
            </a:r>
          </a:p>
          <a:p>
            <a:r>
              <a:rPr lang="en-US" sz="1700" dirty="0"/>
              <a:t>Paystub needed for work hours</a:t>
            </a:r>
          </a:p>
          <a:p>
            <a:r>
              <a:rPr lang="en-US" sz="1700" dirty="0"/>
              <a:t>Two forms required for volunteer activities:</a:t>
            </a:r>
          </a:p>
          <a:p>
            <a:pPr>
              <a:buAutoNum type="arabicPeriod"/>
            </a:pPr>
            <a:r>
              <a:rPr lang="en-US" sz="1700" dirty="0"/>
              <a:t>Service Plan</a:t>
            </a:r>
          </a:p>
          <a:p>
            <a:pPr>
              <a:buAutoNum type="arabicPeriod"/>
            </a:pPr>
            <a:r>
              <a:rPr lang="en-US" sz="1700" dirty="0"/>
              <a:t>Service Log </a:t>
            </a:r>
          </a:p>
          <a:p>
            <a:r>
              <a:rPr lang="en-US" sz="1700" dirty="0"/>
              <a:t>Signed letter on the organization’s letterhead </a:t>
            </a:r>
            <a:r>
              <a:rPr lang="en-US" sz="1700" b="1" dirty="0"/>
              <a:t>required</a:t>
            </a:r>
            <a:r>
              <a:rPr lang="en-US" sz="1700" dirty="0"/>
              <a:t>  for any activities </a:t>
            </a:r>
            <a:r>
              <a:rPr lang="en-US" sz="1700" b="1" dirty="0"/>
              <a:t>outside</a:t>
            </a:r>
            <a:r>
              <a:rPr lang="en-US" sz="1700" dirty="0"/>
              <a:t> of the school describing type of service, who in the community the service benefited and a description of the service event.</a:t>
            </a:r>
          </a:p>
          <a:p>
            <a:endParaRPr lang="en-US" sz="1700" dirty="0"/>
          </a:p>
        </p:txBody>
      </p:sp>
    </p:spTree>
    <p:extLst>
      <p:ext uri="{BB962C8B-B14F-4D97-AF65-F5344CB8AC3E}">
        <p14:creationId xmlns:p14="http://schemas.microsoft.com/office/powerpoint/2010/main" val="777757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D0E50-CC2A-4B2D-830D-95964AFA4328}"/>
              </a:ext>
            </a:extLst>
          </p:cNvPr>
          <p:cNvSpPr>
            <a:spLocks noGrp="1"/>
          </p:cNvSpPr>
          <p:nvPr>
            <p:ph type="title"/>
          </p:nvPr>
        </p:nvSpPr>
        <p:spPr>
          <a:xfrm>
            <a:off x="1962150" y="190500"/>
            <a:ext cx="7311851" cy="1739900"/>
          </a:xfrm>
        </p:spPr>
        <p:txBody>
          <a:bodyPr/>
          <a:lstStyle/>
          <a:p>
            <a:pPr algn="ctr"/>
            <a:r>
              <a:rPr lang="en-US" dirty="0"/>
              <a:t>Community Service Forms </a:t>
            </a:r>
            <a:br>
              <a:rPr lang="en-US" dirty="0"/>
            </a:br>
            <a:r>
              <a:rPr lang="en-US" sz="2800" dirty="0"/>
              <a:t>Pick up in School Counseling Office</a:t>
            </a:r>
          </a:p>
        </p:txBody>
      </p:sp>
      <p:pic>
        <p:nvPicPr>
          <p:cNvPr id="6" name="Content Placeholder 5" descr="Graphical user interface, text, application, email&#10;&#10;Description automatically generated">
            <a:extLst>
              <a:ext uri="{FF2B5EF4-FFF2-40B4-BE49-F238E27FC236}">
                <a16:creationId xmlns:a16="http://schemas.microsoft.com/office/drawing/2014/main" id="{2ADB21DF-AC8D-42FD-B022-B41E8A7342C1}"/>
              </a:ext>
            </a:extLst>
          </p:cNvPr>
          <p:cNvPicPr>
            <a:picLocks noGrp="1" noChangeAspect="1"/>
          </p:cNvPicPr>
          <p:nvPr>
            <p:ph sz="half" idx="1"/>
          </p:nvPr>
        </p:nvPicPr>
        <p:blipFill>
          <a:blip r:embed="rId2"/>
          <a:stretch>
            <a:fillRect/>
          </a:stretch>
        </p:blipFill>
        <p:spPr>
          <a:xfrm>
            <a:off x="1378357" y="2222500"/>
            <a:ext cx="4066360" cy="3638550"/>
          </a:xfrm>
        </p:spPr>
      </p:pic>
      <p:pic>
        <p:nvPicPr>
          <p:cNvPr id="8" name="Content Placeholder 7" descr="Table&#10;&#10;Description automatically generated">
            <a:extLst>
              <a:ext uri="{FF2B5EF4-FFF2-40B4-BE49-F238E27FC236}">
                <a16:creationId xmlns:a16="http://schemas.microsoft.com/office/drawing/2014/main" id="{A929E34C-D90E-402E-946D-A4F577E63DDB}"/>
              </a:ext>
            </a:extLst>
          </p:cNvPr>
          <p:cNvPicPr>
            <a:picLocks noGrp="1" noChangeAspect="1"/>
          </p:cNvPicPr>
          <p:nvPr>
            <p:ph sz="half" idx="2"/>
          </p:nvPr>
        </p:nvPicPr>
        <p:blipFill>
          <a:blip r:embed="rId3"/>
          <a:stretch>
            <a:fillRect/>
          </a:stretch>
        </p:blipFill>
        <p:spPr>
          <a:xfrm>
            <a:off x="6188075" y="2404301"/>
            <a:ext cx="5194300" cy="3274948"/>
          </a:xfrm>
        </p:spPr>
      </p:pic>
    </p:spTree>
    <p:extLst>
      <p:ext uri="{BB962C8B-B14F-4D97-AF65-F5344CB8AC3E}">
        <p14:creationId xmlns:p14="http://schemas.microsoft.com/office/powerpoint/2010/main" val="2608404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77686" y="120012"/>
            <a:ext cx="6400800" cy="1143000"/>
          </a:xfrm>
        </p:spPr>
        <p:txBody>
          <a:bodyPr>
            <a:normAutofit/>
          </a:bodyPr>
          <a:lstStyle/>
          <a:p>
            <a:r>
              <a:rPr lang="en-US" dirty="0"/>
              <a:t>Other Florida Grants	 </a:t>
            </a:r>
          </a:p>
        </p:txBody>
      </p:sp>
      <p:sp>
        <p:nvSpPr>
          <p:cNvPr id="3" name="Content Placeholder 2"/>
          <p:cNvSpPr>
            <a:spLocks noGrp="1"/>
          </p:cNvSpPr>
          <p:nvPr>
            <p:ph idx="1"/>
            <p:custDataLst>
              <p:tags r:id="rId2"/>
            </p:custDataLst>
          </p:nvPr>
        </p:nvSpPr>
        <p:spPr>
          <a:xfrm>
            <a:off x="1534887" y="1469571"/>
            <a:ext cx="6857999" cy="4659086"/>
          </a:xfrm>
        </p:spPr>
        <p:txBody>
          <a:bodyPr>
            <a:noAutofit/>
          </a:bodyPr>
          <a:lstStyle/>
          <a:p>
            <a:r>
              <a:rPr lang="en-US" sz="2400" dirty="0"/>
              <a:t>First Generation Matching Grant (FGMG)</a:t>
            </a:r>
          </a:p>
          <a:p>
            <a:r>
              <a:rPr lang="en-US" sz="2400" dirty="0"/>
              <a:t>Florida Farmworker Student Scholarship (FFSS)</a:t>
            </a:r>
          </a:p>
          <a:p>
            <a:r>
              <a:rPr lang="en-US" sz="2400" dirty="0"/>
              <a:t>José </a:t>
            </a:r>
            <a:r>
              <a:rPr lang="en-US" sz="2400" dirty="0" err="1"/>
              <a:t>Martí</a:t>
            </a:r>
            <a:r>
              <a:rPr lang="en-US" sz="2400" dirty="0"/>
              <a:t> Scholarship Challenge (JM)</a:t>
            </a:r>
          </a:p>
          <a:p>
            <a:r>
              <a:rPr lang="en-US" sz="2400" dirty="0"/>
              <a:t>Mary McLeod Bethune (MMB)</a:t>
            </a:r>
          </a:p>
          <a:p>
            <a:r>
              <a:rPr lang="en-US" sz="2400" dirty="0"/>
              <a:t>Minority Teacher Education Program Scholarship (MTES)</a:t>
            </a:r>
          </a:p>
          <a:p>
            <a:r>
              <a:rPr lang="en-US" sz="2400" dirty="0"/>
              <a:t>Rosewood Family Scholarship (RFS)</a:t>
            </a:r>
          </a:p>
          <a:p>
            <a:r>
              <a:rPr lang="en-US" sz="2400" dirty="0"/>
              <a:t>Scholarships for Children and Spouses of Deceased or Disabled Veterans (CSDDV) </a:t>
            </a:r>
            <a:br>
              <a:rPr lang="en-US" sz="2400" dirty="0"/>
            </a:br>
            <a:endParaRPr lang="en-US" sz="2400" dirty="0"/>
          </a:p>
        </p:txBody>
      </p:sp>
    </p:spTree>
    <p:extLst>
      <p:ext uri="{BB962C8B-B14F-4D97-AF65-F5344CB8AC3E}">
        <p14:creationId xmlns:p14="http://schemas.microsoft.com/office/powerpoint/2010/main" val="77216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ln>
            <a:noFill/>
          </a:ln>
        </p:spPr>
        <p:txBody>
          <a:bodyPr/>
          <a:lstStyle/>
          <a:p>
            <a:r>
              <a:rPr lang="en-US" dirty="0"/>
              <a:t>Federal Student Aid</a:t>
            </a:r>
          </a:p>
          <a:p>
            <a:endParaRPr lang="en-US" dirty="0"/>
          </a:p>
        </p:txBody>
      </p:sp>
      <p:sp>
        <p:nvSpPr>
          <p:cNvPr id="3" name="Content Placeholder 2"/>
          <p:cNvSpPr>
            <a:spLocks noGrp="1"/>
          </p:cNvSpPr>
          <p:nvPr>
            <p:ph sz="quarter" idx="11"/>
          </p:nvPr>
        </p:nvSpPr>
        <p:spPr>
          <a:xfrm>
            <a:off x="1879599" y="2311400"/>
            <a:ext cx="3941097" cy="3556000"/>
          </a:xfrm>
        </p:spPr>
        <p:txBody>
          <a:bodyPr>
            <a:normAutofit/>
          </a:bodyPr>
          <a:lstStyle/>
          <a:p>
            <a:pPr marL="0" indent="0">
              <a:buNone/>
            </a:pPr>
            <a:r>
              <a:rPr lang="en-US" b="0" dirty="0"/>
              <a:t>Completing the </a:t>
            </a:r>
            <a:r>
              <a:rPr lang="en-US" dirty="0"/>
              <a:t>FAFSA</a:t>
            </a:r>
            <a:r>
              <a:rPr lang="en-US" b="0" dirty="0"/>
              <a:t> is the first step in securing </a:t>
            </a:r>
            <a:r>
              <a:rPr lang="en-US" dirty="0"/>
              <a:t>federal aid </a:t>
            </a:r>
            <a:r>
              <a:rPr lang="en-US" b="0" dirty="0"/>
              <a:t>for college, career school, or graduate school.</a:t>
            </a:r>
          </a:p>
          <a:p>
            <a:endParaRPr lang="en-US" b="0" dirty="0"/>
          </a:p>
        </p:txBody>
      </p:sp>
      <p:sp>
        <p:nvSpPr>
          <p:cNvPr id="4" name="TextBox 3"/>
          <p:cNvSpPr txBox="1"/>
          <p:nvPr/>
        </p:nvSpPr>
        <p:spPr>
          <a:xfrm>
            <a:off x="6026765" y="5968181"/>
            <a:ext cx="7340600" cy="646331"/>
          </a:xfrm>
          <a:prstGeom prst="rect">
            <a:avLst/>
          </a:prstGeom>
          <a:noFill/>
        </p:spPr>
        <p:txBody>
          <a:bodyPr wrap="square" rtlCol="0">
            <a:spAutoFit/>
          </a:bodyPr>
          <a:lstStyle/>
          <a:p>
            <a:r>
              <a:rPr lang="en-US" dirty="0" err="1">
                <a:solidFill>
                  <a:srgbClr val="015382"/>
                </a:solidFill>
              </a:rPr>
              <a:t>studentaid.ed.gov</a:t>
            </a:r>
            <a:r>
              <a:rPr lang="en-US" dirty="0">
                <a:solidFill>
                  <a:srgbClr val="015382"/>
                </a:solidFill>
              </a:rPr>
              <a:t>/</a:t>
            </a:r>
            <a:r>
              <a:rPr lang="en-US" dirty="0" err="1">
                <a:solidFill>
                  <a:srgbClr val="015382"/>
                </a:solidFill>
              </a:rPr>
              <a:t>sa</a:t>
            </a:r>
            <a:r>
              <a:rPr lang="en-US" dirty="0">
                <a:solidFill>
                  <a:srgbClr val="015382"/>
                </a:solidFill>
              </a:rPr>
              <a:t>/</a:t>
            </a:r>
            <a:r>
              <a:rPr lang="en-US" dirty="0" err="1">
                <a:solidFill>
                  <a:srgbClr val="015382"/>
                </a:solidFill>
              </a:rPr>
              <a:t>fafsa.ed.gov</a:t>
            </a:r>
            <a:endParaRPr lang="en-US" dirty="0">
              <a:solidFill>
                <a:srgbClr val="015382"/>
              </a:solidFill>
            </a:endParaRPr>
          </a:p>
          <a:p>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t="744"/>
          <a:stretch/>
        </p:blipFill>
        <p:spPr>
          <a:xfrm>
            <a:off x="6096000" y="2255678"/>
            <a:ext cx="5334000" cy="3565545"/>
          </a:xfrm>
          <a:prstGeom prst="rect">
            <a:avLst/>
          </a:prstGeom>
          <a:ln w="6350"/>
          <a:effectLst>
            <a:outerShdw blurRad="50800" dist="50800" dir="5400000" algn="ctr" rotWithShape="0">
              <a:schemeClr val="bg1">
                <a:lumMod val="65000"/>
                <a:alpha val="56000"/>
              </a:schemeClr>
            </a:outerShdw>
          </a:effec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6304521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 Financial Aid PROFILE</a:t>
            </a:r>
          </a:p>
        </p:txBody>
      </p:sp>
      <p:sp>
        <p:nvSpPr>
          <p:cNvPr id="3" name="Content Placeholder 2"/>
          <p:cNvSpPr>
            <a:spLocks noGrp="1"/>
          </p:cNvSpPr>
          <p:nvPr>
            <p:ph sz="quarter" idx="11"/>
          </p:nvPr>
        </p:nvSpPr>
        <p:spPr>
          <a:xfrm>
            <a:off x="888023" y="2655186"/>
            <a:ext cx="4795022" cy="4202813"/>
          </a:xfrm>
        </p:spPr>
        <p:txBody>
          <a:bodyPr>
            <a:normAutofit/>
          </a:bodyPr>
          <a:lstStyle/>
          <a:p>
            <a:pPr marL="0" indent="0">
              <a:buNone/>
            </a:pPr>
            <a:r>
              <a:rPr lang="en-US" sz="2800" b="0" dirty="0"/>
              <a:t>The </a:t>
            </a:r>
            <a:r>
              <a:rPr lang="en-US" sz="2800" dirty="0"/>
              <a:t>PROFILE </a:t>
            </a:r>
            <a:r>
              <a:rPr lang="en-US" sz="2800" b="0" dirty="0"/>
              <a:t>is a tool created by the College Board that allows students to complete one form and apply online for </a:t>
            </a:r>
            <a:r>
              <a:rPr lang="en-US" sz="2800" dirty="0"/>
              <a:t>non-federal financial aid </a:t>
            </a:r>
            <a:r>
              <a:rPr lang="en-US" sz="2800" b="0" dirty="0"/>
              <a:t>from almost 400 colleges, universities, professional schools, and scholarship programs.</a:t>
            </a:r>
          </a:p>
          <a:p>
            <a:pPr marL="0" indent="0">
              <a:buNone/>
            </a:pPr>
            <a:endParaRPr lang="en-US" sz="2000" b="0" dirty="0"/>
          </a:p>
          <a:p>
            <a:pPr marL="0" indent="0">
              <a:buNone/>
            </a:pPr>
            <a:endParaRPr lang="en-US" sz="2000" b="0" dirty="0"/>
          </a:p>
          <a:p>
            <a:pPr marL="0" indent="0">
              <a:buNone/>
            </a:pPr>
            <a:endParaRPr lang="en-US" b="0" dirty="0"/>
          </a:p>
          <a:p>
            <a:pPr marL="0" indent="0">
              <a:buNone/>
            </a:pPr>
            <a:endParaRPr lang="en-US" dirty="0"/>
          </a:p>
        </p:txBody>
      </p:sp>
      <p:sp>
        <p:nvSpPr>
          <p:cNvPr id="5" name="TextBox 4"/>
          <p:cNvSpPr txBox="1"/>
          <p:nvPr/>
        </p:nvSpPr>
        <p:spPr>
          <a:xfrm>
            <a:off x="6216770" y="5801031"/>
            <a:ext cx="7340600" cy="307777"/>
          </a:xfrm>
          <a:prstGeom prst="rect">
            <a:avLst/>
          </a:prstGeom>
          <a:noFill/>
        </p:spPr>
        <p:txBody>
          <a:bodyPr wrap="square" rtlCol="0">
            <a:spAutoFit/>
          </a:bodyPr>
          <a:lstStyle/>
          <a:p>
            <a:r>
              <a:rPr lang="en-US" sz="1400" dirty="0">
                <a:solidFill>
                  <a:srgbClr val="015382"/>
                </a:solidFill>
              </a:rPr>
              <a:t>https://</a:t>
            </a:r>
            <a:r>
              <a:rPr lang="en-US" sz="1400" dirty="0" err="1">
                <a:solidFill>
                  <a:srgbClr val="015382"/>
                </a:solidFill>
              </a:rPr>
              <a:t>student.collegeboard.org</a:t>
            </a:r>
            <a:r>
              <a:rPr lang="en-US" sz="1400" dirty="0">
                <a:solidFill>
                  <a:srgbClr val="015382"/>
                </a:solidFill>
              </a:rPr>
              <a:t>/</a:t>
            </a:r>
            <a:r>
              <a:rPr lang="en-US" sz="1400" dirty="0" err="1">
                <a:solidFill>
                  <a:srgbClr val="015382"/>
                </a:solidFill>
              </a:rPr>
              <a:t>css</a:t>
            </a:r>
            <a:r>
              <a:rPr lang="en-US" sz="1400" dirty="0">
                <a:solidFill>
                  <a:srgbClr val="015382"/>
                </a:solidFill>
              </a:rPr>
              <a:t>-financial-aid-profile</a:t>
            </a:r>
            <a:endParaRPr lang="en-US" sz="14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2655186"/>
            <a:ext cx="5334000" cy="3061493"/>
          </a:xfrm>
          <a:prstGeom prst="rect">
            <a:avLst/>
          </a:prstGeom>
          <a:ln w="6350"/>
          <a:effectLst>
            <a:outerShdw blurRad="50800" dist="50800" dir="5400000" algn="ctr" rotWithShape="0">
              <a:schemeClr val="bg1">
                <a:lumMod val="65000"/>
                <a:alpha val="56000"/>
              </a:schemeClr>
            </a:outerShdw>
          </a:effectLst>
        </p:spPr>
        <p:style>
          <a:lnRef idx="2">
            <a:schemeClr val="accent1"/>
          </a:lnRef>
          <a:fillRef idx="1">
            <a:schemeClr val="lt1"/>
          </a:fillRef>
          <a:effectRef idx="0">
            <a:schemeClr val="accent1"/>
          </a:effectRef>
          <a:fontRef idx="minor">
            <a:schemeClr val="dk1"/>
          </a:fontRef>
        </p:style>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42554" y="2088899"/>
            <a:ext cx="2890684" cy="583064"/>
          </a:xfrm>
          <a:prstGeom prst="rect">
            <a:avLst/>
          </a:prstGeom>
        </p:spPr>
      </p:pic>
    </p:spTree>
    <p:extLst>
      <p:ext uri="{BB962C8B-B14F-4D97-AF65-F5344CB8AC3E}">
        <p14:creationId xmlns:p14="http://schemas.microsoft.com/office/powerpoint/2010/main" val="9049095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5E87E0B-7DEB-44FB-95BB-DB17034006F0}"/>
              </a:ext>
            </a:extLst>
          </p:cNvPr>
          <p:cNvSpPr>
            <a:spLocks noGrp="1"/>
          </p:cNvSpPr>
          <p:nvPr>
            <p:ph type="title"/>
          </p:nvPr>
        </p:nvSpPr>
        <p:spPr>
          <a:xfrm>
            <a:off x="985969" y="5666154"/>
            <a:ext cx="8288032" cy="860375"/>
          </a:xfrm>
        </p:spPr>
        <p:txBody>
          <a:bodyPr vert="horz" lIns="91440" tIns="45720" rIns="91440" bIns="45720" rtlCol="0" anchor="b">
            <a:normAutofit/>
          </a:bodyPr>
          <a:lstStyle/>
          <a:p>
            <a:pPr>
              <a:lnSpc>
                <a:spcPct val="90000"/>
              </a:lnSpc>
            </a:pPr>
            <a:r>
              <a:rPr lang="en-US" sz="3400" dirty="0"/>
              <a:t>https://opportunity.collegeboard.org/</a:t>
            </a:r>
          </a:p>
        </p:txBody>
      </p:sp>
      <p:pic>
        <p:nvPicPr>
          <p:cNvPr id="5" name="Content Placeholder 4" descr="Graphical user interface, text&#10;&#10;Description automatically generated">
            <a:extLst>
              <a:ext uri="{FF2B5EF4-FFF2-40B4-BE49-F238E27FC236}">
                <a16:creationId xmlns:a16="http://schemas.microsoft.com/office/drawing/2014/main" id="{4ED70EE8-BC03-483E-925D-1336D7DFD5C4}"/>
              </a:ext>
            </a:extLst>
          </p:cNvPr>
          <p:cNvPicPr>
            <a:picLocks noGrp="1" noChangeAspect="1"/>
          </p:cNvPicPr>
          <p:nvPr>
            <p:ph idx="1"/>
          </p:nvPr>
        </p:nvPicPr>
        <p:blipFill rotWithShape="1">
          <a:blip r:embed="rId2"/>
          <a:srcRect t="1441"/>
          <a:stretch/>
        </p:blipFill>
        <p:spPr>
          <a:xfrm>
            <a:off x="537210" y="331470"/>
            <a:ext cx="11555730" cy="5334683"/>
          </a:xfrm>
          <a:prstGeom prst="rect">
            <a:avLst/>
          </a:prstGeom>
        </p:spPr>
      </p:pic>
    </p:spTree>
    <p:extLst>
      <p:ext uri="{BB962C8B-B14F-4D97-AF65-F5344CB8AC3E}">
        <p14:creationId xmlns:p14="http://schemas.microsoft.com/office/powerpoint/2010/main" val="1252857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Be Smart About Scholarships</a:t>
            </a:r>
          </a:p>
        </p:txBody>
      </p:sp>
      <p:sp>
        <p:nvSpPr>
          <p:cNvPr id="3" name="Content Placeholder 2"/>
          <p:cNvSpPr>
            <a:spLocks noGrp="1"/>
          </p:cNvSpPr>
          <p:nvPr>
            <p:ph sz="quarter" idx="11"/>
          </p:nvPr>
        </p:nvSpPr>
        <p:spPr>
          <a:xfrm>
            <a:off x="4935794" y="2209800"/>
            <a:ext cx="6801464" cy="4648200"/>
          </a:xfrm>
        </p:spPr>
        <p:txBody>
          <a:bodyPr>
            <a:normAutofit lnSpcReduction="10000"/>
          </a:bodyPr>
          <a:lstStyle/>
          <a:p>
            <a:pPr marL="0" indent="0">
              <a:buNone/>
            </a:pPr>
            <a:r>
              <a:rPr lang="en-US" dirty="0"/>
              <a:t>Thousands of scholarships exist. </a:t>
            </a:r>
            <a:br>
              <a:rPr lang="en-US" dirty="0"/>
            </a:br>
            <a:r>
              <a:rPr lang="en-US" b="0" dirty="0"/>
              <a:t>Some colleges automatically consider all applicants for scholarships. Other scholarships from colleges, universities, and private sources require special applications and additional work and motivation to make it happen.</a:t>
            </a:r>
          </a:p>
          <a:p>
            <a:pPr marL="0" indent="0">
              <a:buNone/>
            </a:pPr>
            <a:r>
              <a:rPr lang="en-US" dirty="0">
                <a:solidFill>
                  <a:srgbClr val="E92203"/>
                </a:solidFill>
              </a:rPr>
              <a:t>Never pay money to apply </a:t>
            </a:r>
            <a:br>
              <a:rPr lang="en-US" dirty="0">
                <a:solidFill>
                  <a:srgbClr val="E92203"/>
                </a:solidFill>
              </a:rPr>
            </a:br>
            <a:r>
              <a:rPr lang="en-US" dirty="0">
                <a:solidFill>
                  <a:srgbClr val="E92203"/>
                </a:solidFill>
              </a:rPr>
              <a:t>to an outside scholarship.</a:t>
            </a:r>
          </a:p>
          <a:p>
            <a:pPr marL="0" indent="0">
              <a:buNone/>
            </a:pPr>
            <a:r>
              <a:rPr lang="en-US" dirty="0">
                <a:solidFill>
                  <a:srgbClr val="92D050"/>
                </a:solidFill>
              </a:rPr>
              <a:t>Resource: Goingmerry.com</a:t>
            </a:r>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816" y="2228868"/>
            <a:ext cx="4068508" cy="5424676"/>
          </a:xfrm>
          <a:prstGeom prst="rect">
            <a:avLst/>
          </a:prstGeom>
        </p:spPr>
      </p:pic>
    </p:spTree>
    <p:extLst>
      <p:ext uri="{BB962C8B-B14F-4D97-AF65-F5344CB8AC3E}">
        <p14:creationId xmlns:p14="http://schemas.microsoft.com/office/powerpoint/2010/main" val="16226500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5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23897-C6BD-4DE3-8D9F-FA15E5243510}"/>
              </a:ext>
            </a:extLst>
          </p:cNvPr>
          <p:cNvSpPr>
            <a:spLocks noGrp="1"/>
          </p:cNvSpPr>
          <p:nvPr>
            <p:ph type="title"/>
          </p:nvPr>
        </p:nvSpPr>
        <p:spPr>
          <a:xfrm>
            <a:off x="677334" y="0"/>
            <a:ext cx="8596668" cy="1103971"/>
          </a:xfrm>
        </p:spPr>
        <p:txBody>
          <a:bodyPr>
            <a:normAutofit fontScale="90000"/>
          </a:bodyPr>
          <a:lstStyle/>
          <a:p>
            <a:r>
              <a:rPr lang="en-US" dirty="0">
                <a:solidFill>
                  <a:srgbClr val="00B050"/>
                </a:solidFill>
              </a:rPr>
              <a:t>GoingMerry.com </a:t>
            </a:r>
            <a:r>
              <a:rPr lang="en-US" sz="3100" dirty="0">
                <a:solidFill>
                  <a:schemeClr val="tx1">
                    <a:lumMod val="95000"/>
                    <a:lumOff val="5000"/>
                  </a:schemeClr>
                </a:solidFill>
              </a:rPr>
              <a:t>( One stop shop for scholarships ) </a:t>
            </a:r>
          </a:p>
        </p:txBody>
      </p:sp>
      <p:pic>
        <p:nvPicPr>
          <p:cNvPr id="5" name="Content Placeholder 4" descr="Timeline&#10;&#10;Description automatically generated">
            <a:extLst>
              <a:ext uri="{FF2B5EF4-FFF2-40B4-BE49-F238E27FC236}">
                <a16:creationId xmlns:a16="http://schemas.microsoft.com/office/drawing/2014/main" id="{4141E432-6368-48EC-9A4F-4D950D446D23}"/>
              </a:ext>
            </a:extLst>
          </p:cNvPr>
          <p:cNvPicPr>
            <a:picLocks noGrp="1" noChangeAspect="1"/>
          </p:cNvPicPr>
          <p:nvPr>
            <p:ph idx="1"/>
          </p:nvPr>
        </p:nvPicPr>
        <p:blipFill>
          <a:blip r:embed="rId2"/>
          <a:stretch>
            <a:fillRect/>
          </a:stretch>
        </p:blipFill>
        <p:spPr>
          <a:xfrm>
            <a:off x="1" y="802888"/>
            <a:ext cx="11731082" cy="6055111"/>
          </a:xfrm>
        </p:spPr>
      </p:pic>
    </p:spTree>
    <p:extLst>
      <p:ext uri="{BB962C8B-B14F-4D97-AF65-F5344CB8AC3E}">
        <p14:creationId xmlns:p14="http://schemas.microsoft.com/office/powerpoint/2010/main" val="852184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461016" y="120014"/>
            <a:ext cx="6400800" cy="1143000"/>
          </a:xfrm>
        </p:spPr>
        <p:txBody>
          <a:bodyPr>
            <a:normAutofit/>
          </a:bodyPr>
          <a:lstStyle/>
          <a:p>
            <a:r>
              <a:rPr lang="en-US" sz="4400" dirty="0"/>
              <a:t>Fastweb </a:t>
            </a:r>
          </a:p>
        </p:txBody>
      </p:sp>
      <p:sp>
        <p:nvSpPr>
          <p:cNvPr id="3" name="Content Placeholder 2"/>
          <p:cNvSpPr>
            <a:spLocks noGrp="1"/>
          </p:cNvSpPr>
          <p:nvPr>
            <p:ph idx="1"/>
            <p:custDataLst>
              <p:tags r:id="rId2"/>
            </p:custDataLst>
          </p:nvPr>
        </p:nvSpPr>
        <p:spPr>
          <a:xfrm>
            <a:off x="1262744" y="1730408"/>
            <a:ext cx="6400800" cy="3508977"/>
          </a:xfrm>
        </p:spPr>
        <p:txBody>
          <a:bodyPr>
            <a:noAutofit/>
          </a:bodyPr>
          <a:lstStyle/>
          <a:p>
            <a:r>
              <a:rPr lang="en-US" sz="2400" dirty="0"/>
              <a:t>1.5 million scholarships worth 3.4 billion dollars</a:t>
            </a:r>
          </a:p>
          <a:p>
            <a:pPr lvl="1"/>
            <a:r>
              <a:rPr lang="en-US" sz="2400" dirty="0"/>
              <a:t>Targeted search</a:t>
            </a:r>
          </a:p>
          <a:p>
            <a:r>
              <a:rPr lang="en-US" sz="2400" dirty="0"/>
              <a:t>Other resources</a:t>
            </a:r>
          </a:p>
          <a:p>
            <a:pPr lvl="1"/>
            <a:r>
              <a:rPr lang="en-US" sz="2400" dirty="0"/>
              <a:t>College search</a:t>
            </a:r>
          </a:p>
          <a:p>
            <a:pPr lvl="1"/>
            <a:r>
              <a:rPr lang="en-US" sz="2400" dirty="0"/>
              <a:t>Career planning </a:t>
            </a:r>
          </a:p>
          <a:p>
            <a:pPr lvl="1"/>
            <a:r>
              <a:rPr lang="en-US" sz="2400" dirty="0"/>
              <a:t>And more! </a:t>
            </a:r>
            <a:br>
              <a:rPr lang="en-US" sz="2400" dirty="0"/>
            </a:br>
            <a:endParaRPr lang="en-US" sz="2400" dirty="0"/>
          </a:p>
        </p:txBody>
      </p:sp>
      <p:sp>
        <p:nvSpPr>
          <p:cNvPr id="15" name="Rectangle 14"/>
          <p:cNvSpPr/>
          <p:nvPr>
            <p:custDataLst>
              <p:tags r:id="rId3"/>
            </p:custDataLst>
          </p:nvPr>
        </p:nvSpPr>
        <p:spPr>
          <a:xfrm>
            <a:off x="2035628" y="5301218"/>
            <a:ext cx="4430486" cy="584775"/>
          </a:xfrm>
          <a:prstGeom prst="rect">
            <a:avLst/>
          </a:prstGeom>
        </p:spPr>
        <p:txBody>
          <a:bodyPr wrap="square">
            <a:spAutoFit/>
          </a:bodyPr>
          <a:lstStyle/>
          <a:p>
            <a:r>
              <a:rPr lang="en-US" sz="3200" dirty="0">
                <a:solidFill>
                  <a:schemeClr val="bg1"/>
                </a:solidFill>
                <a:hlinkClick r:id="rId6"/>
              </a:rPr>
              <a:t>www.fastweb.com</a:t>
            </a:r>
            <a:r>
              <a:rPr lang="en-US" dirty="0">
                <a:solidFill>
                  <a:schemeClr val="bg1"/>
                </a:solidFill>
              </a:rPr>
              <a:t> </a:t>
            </a:r>
          </a:p>
        </p:txBody>
      </p:sp>
    </p:spTree>
    <p:extLst>
      <p:ext uri="{BB962C8B-B14F-4D97-AF65-F5344CB8AC3E}">
        <p14:creationId xmlns:p14="http://schemas.microsoft.com/office/powerpoint/2010/main" val="15862610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extBox 2">
            <a:extLst>
              <a:ext uri="{FF2B5EF4-FFF2-40B4-BE49-F238E27FC236}">
                <a16:creationId xmlns:a16="http://schemas.microsoft.com/office/drawing/2014/main" id="{D09C74EC-2DB9-4006-8B43-50FB6B0F1537}"/>
              </a:ext>
            </a:extLst>
          </p:cNvPr>
          <p:cNvSpPr txBox="1"/>
          <p:nvPr/>
        </p:nvSpPr>
        <p:spPr>
          <a:xfrm>
            <a:off x="70160" y="5153025"/>
            <a:ext cx="12191999" cy="1981200"/>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n-US" sz="3200" dirty="0">
                <a:solidFill>
                  <a:srgbClr val="C00000"/>
                </a:solidFill>
                <a:latin typeface="+mj-lt"/>
                <a:ea typeface="+mj-ea"/>
                <a:cs typeface="+mj-cs"/>
              </a:rPr>
              <a:t>Check out SAHS  Scholarships page. </a:t>
            </a:r>
          </a:p>
          <a:p>
            <a:pPr defTabSz="457200">
              <a:lnSpc>
                <a:spcPct val="90000"/>
              </a:lnSpc>
              <a:spcBef>
                <a:spcPct val="0"/>
              </a:spcBef>
              <a:spcAft>
                <a:spcPts val="600"/>
              </a:spcAft>
            </a:pPr>
            <a:endParaRPr lang="en-US" sz="1400" dirty="0">
              <a:solidFill>
                <a:srgbClr val="C00000"/>
              </a:solidFill>
              <a:latin typeface="+mj-lt"/>
              <a:ea typeface="+mj-ea"/>
              <a:cs typeface="+mj-cs"/>
            </a:endParaRPr>
          </a:p>
          <a:p>
            <a:pPr defTabSz="457200">
              <a:lnSpc>
                <a:spcPct val="90000"/>
              </a:lnSpc>
              <a:spcBef>
                <a:spcPct val="0"/>
              </a:spcBef>
              <a:spcAft>
                <a:spcPts val="600"/>
              </a:spcAft>
            </a:pPr>
            <a:endParaRPr lang="en-US" sz="1400" dirty="0">
              <a:solidFill>
                <a:srgbClr val="C00000"/>
              </a:solidFill>
              <a:latin typeface="+mj-lt"/>
              <a:ea typeface="+mj-ea"/>
              <a:cs typeface="+mj-cs"/>
            </a:endParaRPr>
          </a:p>
          <a:p>
            <a:pPr defTabSz="457200">
              <a:lnSpc>
                <a:spcPct val="90000"/>
              </a:lnSpc>
              <a:spcBef>
                <a:spcPct val="0"/>
              </a:spcBef>
              <a:spcAft>
                <a:spcPts val="600"/>
              </a:spcAft>
            </a:pPr>
            <a:endParaRPr lang="en-US" sz="1400" dirty="0">
              <a:solidFill>
                <a:schemeClr val="accent1"/>
              </a:solidFill>
              <a:latin typeface="+mj-lt"/>
              <a:ea typeface="+mj-ea"/>
              <a:cs typeface="+mj-cs"/>
            </a:endParaRPr>
          </a:p>
          <a:p>
            <a:pPr defTabSz="457200">
              <a:lnSpc>
                <a:spcPct val="90000"/>
              </a:lnSpc>
              <a:spcBef>
                <a:spcPct val="0"/>
              </a:spcBef>
              <a:spcAft>
                <a:spcPts val="600"/>
              </a:spcAft>
            </a:pPr>
            <a:r>
              <a:rPr lang="en-US" sz="1400" dirty="0">
                <a:solidFill>
                  <a:schemeClr val="accent1"/>
                </a:solidFill>
                <a:latin typeface="+mj-lt"/>
                <a:ea typeface="+mj-ea"/>
                <a:cs typeface="+mj-cs"/>
              </a:rPr>
              <a:t> </a:t>
            </a:r>
          </a:p>
        </p:txBody>
      </p:sp>
      <p:sp>
        <p:nvSpPr>
          <p:cNvPr id="22" name="Rectangle 21">
            <a:extLst>
              <a:ext uri="{FF2B5EF4-FFF2-40B4-BE49-F238E27FC236}">
                <a16:creationId xmlns:a16="http://schemas.microsoft.com/office/drawing/2014/main" id="{4F71A406-3CB7-4E4D-B434-24E6AA4F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177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 name="Picture 3"/>
          <p:cNvPicPr>
            <a:picLocks noChangeAspect="1"/>
          </p:cNvPicPr>
          <p:nvPr/>
        </p:nvPicPr>
        <p:blipFill>
          <a:blip r:embed="rId2"/>
          <a:stretch>
            <a:fillRect/>
          </a:stretch>
        </p:blipFill>
        <p:spPr>
          <a:xfrm>
            <a:off x="34710" y="186050"/>
            <a:ext cx="6619096" cy="4315251"/>
          </a:xfrm>
          <a:prstGeom prst="rect">
            <a:avLst/>
          </a:prstGeom>
        </p:spPr>
      </p:pic>
      <p:pic>
        <p:nvPicPr>
          <p:cNvPr id="6" name="Picture 5">
            <a:extLst>
              <a:ext uri="{FF2B5EF4-FFF2-40B4-BE49-F238E27FC236}">
                <a16:creationId xmlns:a16="http://schemas.microsoft.com/office/drawing/2014/main" id="{127D9EE1-12B7-43EB-9D40-3DB1354A4619}"/>
              </a:ext>
            </a:extLst>
          </p:cNvPr>
          <p:cNvPicPr>
            <a:picLocks noChangeAspect="1"/>
          </p:cNvPicPr>
          <p:nvPr/>
        </p:nvPicPr>
        <p:blipFill>
          <a:blip r:embed="rId3"/>
          <a:stretch>
            <a:fillRect/>
          </a:stretch>
        </p:blipFill>
        <p:spPr>
          <a:xfrm>
            <a:off x="6725436" y="928053"/>
            <a:ext cx="5039200" cy="5023590"/>
          </a:xfrm>
          <a:prstGeom prst="rect">
            <a:avLst/>
          </a:prstGeom>
        </p:spPr>
      </p:pic>
    </p:spTree>
    <p:extLst>
      <p:ext uri="{BB962C8B-B14F-4D97-AF65-F5344CB8AC3E}">
        <p14:creationId xmlns:p14="http://schemas.microsoft.com/office/powerpoint/2010/main" val="4246872939"/>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4108"/>
            <a:ext cx="8596668" cy="1596292"/>
          </a:xfrm>
        </p:spPr>
        <p:txBody>
          <a:bodyPr/>
          <a:lstStyle/>
          <a:p>
            <a:r>
              <a:rPr lang="en-US" dirty="0"/>
              <a:t>Review: Action Items</a:t>
            </a:r>
          </a:p>
        </p:txBody>
      </p:sp>
      <p:sp>
        <p:nvSpPr>
          <p:cNvPr id="3" name="Content Placeholder 2"/>
          <p:cNvSpPr>
            <a:spLocks noGrp="1"/>
          </p:cNvSpPr>
          <p:nvPr>
            <p:ph idx="1"/>
          </p:nvPr>
        </p:nvSpPr>
        <p:spPr/>
        <p:txBody>
          <a:bodyPr>
            <a:normAutofit lnSpcReduction="10000"/>
          </a:bodyPr>
          <a:lstStyle/>
          <a:p>
            <a:r>
              <a:rPr lang="en-US" b="1" dirty="0"/>
              <a:t>Federal – Financial Aid (FAFSA)  </a:t>
            </a:r>
            <a:r>
              <a:rPr lang="en-US" dirty="0">
                <a:hlinkClick r:id="rId3"/>
              </a:rPr>
              <a:t>www.FAFSA.org</a:t>
            </a:r>
            <a:endParaRPr lang="en-US" dirty="0"/>
          </a:p>
          <a:p>
            <a:pPr lvl="1"/>
            <a:r>
              <a:rPr lang="en-US" dirty="0"/>
              <a:t>October 1, 2022 is FAFSA application opening date</a:t>
            </a:r>
          </a:p>
          <a:p>
            <a:pPr lvl="1"/>
            <a:r>
              <a:rPr lang="en-US" dirty="0"/>
              <a:t>Create FSA ID and passwords now  </a:t>
            </a:r>
          </a:p>
          <a:p>
            <a:pPr marL="457200" lvl="1" indent="0">
              <a:buNone/>
            </a:pPr>
            <a:endParaRPr lang="en-US" dirty="0"/>
          </a:p>
          <a:p>
            <a:r>
              <a:rPr lang="en-US" b="1" dirty="0"/>
              <a:t>State – Financial Aid (FFAA)  </a:t>
            </a:r>
            <a:r>
              <a:rPr lang="en-US" dirty="0">
                <a:hlinkClick r:id="rId4"/>
              </a:rPr>
              <a:t>www.FloridaStudentFinancialAid.org</a:t>
            </a:r>
            <a:endParaRPr lang="en-US" dirty="0"/>
          </a:p>
          <a:p>
            <a:pPr lvl="1"/>
            <a:r>
              <a:rPr lang="en-US" dirty="0"/>
              <a:t>October 1, 2022 as application opening date </a:t>
            </a:r>
          </a:p>
          <a:p>
            <a:pPr lvl="1"/>
            <a:r>
              <a:rPr lang="en-US" dirty="0"/>
              <a:t>Ensure you are meeting requirements:</a:t>
            </a:r>
          </a:p>
          <a:p>
            <a:pPr lvl="2"/>
            <a:r>
              <a:rPr lang="en-US" dirty="0"/>
              <a:t>Bright Futures </a:t>
            </a:r>
          </a:p>
          <a:p>
            <a:pPr lvl="2"/>
            <a:r>
              <a:rPr lang="en-US" dirty="0"/>
              <a:t>Graduation </a:t>
            </a:r>
          </a:p>
          <a:p>
            <a:pPr marL="914400" lvl="2" indent="0">
              <a:buNone/>
            </a:pPr>
            <a:endParaRPr lang="en-US" dirty="0"/>
          </a:p>
          <a:p>
            <a:pPr marL="457200" lvl="1" indent="0">
              <a:buNone/>
            </a:pPr>
            <a:r>
              <a:rPr lang="en-US" dirty="0"/>
              <a:t>Private and Local scholarships – apply, apply, apply!</a:t>
            </a:r>
          </a:p>
          <a:p>
            <a:pPr lvl="2"/>
            <a:endParaRPr lang="en-US" dirty="0"/>
          </a:p>
          <a:p>
            <a:pPr lvl="1"/>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36</a:t>
            </a:fld>
            <a:endParaRPr lang="en-US" dirty="0"/>
          </a:p>
        </p:txBody>
      </p:sp>
      <p:pic>
        <p:nvPicPr>
          <p:cNvPr id="7" name="Picture 6"/>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086600" y="5587932"/>
            <a:ext cx="3229276" cy="1055364"/>
          </a:xfrm>
          <a:prstGeom prst="rect">
            <a:avLst/>
          </a:prstGeom>
        </p:spPr>
      </p:pic>
    </p:spTree>
    <p:extLst>
      <p:ext uri="{BB962C8B-B14F-4D97-AF65-F5344CB8AC3E}">
        <p14:creationId xmlns:p14="http://schemas.microsoft.com/office/powerpoint/2010/main" val="125318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895600" y="1027664"/>
            <a:ext cx="6400800" cy="1143000"/>
          </a:xfrm>
        </p:spPr>
        <p:txBody>
          <a:bodyPr>
            <a:normAutofit fontScale="90000"/>
          </a:bodyPr>
          <a:lstStyle/>
          <a:p>
            <a:r>
              <a:rPr lang="en-US" dirty="0"/>
              <a:t>Office of Student Financial Assistance (OSFA) Contacts</a:t>
            </a:r>
          </a:p>
        </p:txBody>
      </p:sp>
      <p:sp>
        <p:nvSpPr>
          <p:cNvPr id="3" name="Content Placeholder 2"/>
          <p:cNvSpPr>
            <a:spLocks noGrp="1"/>
          </p:cNvSpPr>
          <p:nvPr>
            <p:ph idx="1"/>
            <p:custDataLst>
              <p:tags r:id="rId2"/>
            </p:custDataLst>
          </p:nvPr>
        </p:nvSpPr>
        <p:spPr>
          <a:xfrm>
            <a:off x="2895600" y="2323653"/>
            <a:ext cx="7620000" cy="3508977"/>
          </a:xfrm>
        </p:spPr>
        <p:txBody>
          <a:bodyPr>
            <a:normAutofit/>
          </a:bodyPr>
          <a:lstStyle/>
          <a:p>
            <a:r>
              <a:rPr lang="en-US" dirty="0"/>
              <a:t>Email: </a:t>
            </a:r>
          </a:p>
          <a:p>
            <a:pPr marL="68263" indent="333375">
              <a:buNone/>
            </a:pPr>
            <a:r>
              <a:rPr lang="en-US" dirty="0">
                <a:hlinkClick r:id="rId7"/>
              </a:rPr>
              <a:t>osfa@fldoe.org</a:t>
            </a:r>
            <a:endParaRPr lang="en-US" dirty="0"/>
          </a:p>
          <a:p>
            <a:r>
              <a:rPr lang="en-US" dirty="0"/>
              <a:t>Telephone: </a:t>
            </a:r>
          </a:p>
          <a:p>
            <a:pPr marL="68263" indent="277813">
              <a:buNone/>
            </a:pPr>
            <a:r>
              <a:rPr lang="en-US" dirty="0"/>
              <a:t>1-888-827-2004</a:t>
            </a:r>
          </a:p>
          <a:p>
            <a:r>
              <a:rPr lang="en-US" dirty="0"/>
              <a:t>OSFA Director Outreach Services: </a:t>
            </a:r>
            <a:endParaRPr lang="en-US" b="1" dirty="0"/>
          </a:p>
          <a:p>
            <a:pPr lvl="1"/>
            <a:r>
              <a:rPr lang="en-US" b="1" dirty="0"/>
              <a:t>Pete Hernandez  | 850.245.1821 | Pedro.Hernandez@fldoe.org</a:t>
            </a:r>
          </a:p>
          <a:p>
            <a:pPr marL="68580" indent="0">
              <a:buNone/>
            </a:pPr>
            <a:endParaRPr lang="en-US" dirty="0"/>
          </a:p>
        </p:txBody>
      </p:sp>
      <p:sp>
        <p:nvSpPr>
          <p:cNvPr id="6" name="Slide Number Placeholder 5"/>
          <p:cNvSpPr>
            <a:spLocks noGrp="1"/>
          </p:cNvSpPr>
          <p:nvPr>
            <p:ph type="sldNum" sz="quarter" idx="12"/>
            <p:custDataLst>
              <p:tags r:id="rId3"/>
            </p:custDataLst>
          </p:nvPr>
        </p:nvSpPr>
        <p:spPr>
          <a:xfrm>
            <a:off x="6172200" y="72594"/>
            <a:ext cx="352124" cy="423004"/>
          </a:xfrm>
        </p:spPr>
        <p:txBody>
          <a:bodyPr/>
          <a:lstStyle/>
          <a:p>
            <a:fld id="{8B37D5FE-740C-46F5-801A-FA5477D9711F}" type="slidenum">
              <a:rPr lang="en-US" smtClean="0"/>
              <a:pPr/>
              <a:t>37</a:t>
            </a:fld>
            <a:endParaRPr lang="en-US" dirty="0"/>
          </a:p>
        </p:txBody>
      </p:sp>
      <p:grpSp>
        <p:nvGrpSpPr>
          <p:cNvPr id="10" name="Group 10"/>
          <p:cNvGrpSpPr>
            <a:grpSpLocks/>
          </p:cNvGrpSpPr>
          <p:nvPr>
            <p:custDataLst>
              <p:tags r:id="rId4"/>
            </p:custDataLst>
          </p:nvPr>
        </p:nvGrpSpPr>
        <p:grpSpPr bwMode="auto">
          <a:xfrm>
            <a:off x="152400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086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76263" y="284097"/>
            <a:ext cx="1600200" cy="627669"/>
          </a:xfrm>
          <a:prstGeom prst="rect">
            <a:avLst/>
          </a:prstGeom>
        </p:spPr>
      </p:pic>
    </p:spTree>
    <p:extLst>
      <p:ext uri="{BB962C8B-B14F-4D97-AF65-F5344CB8AC3E}">
        <p14:creationId xmlns:p14="http://schemas.microsoft.com/office/powerpoint/2010/main" val="2385013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QUESTIONS?</a:t>
            </a:r>
          </a:p>
        </p:txBody>
      </p:sp>
      <p:pic>
        <p:nvPicPr>
          <p:cNvPr id="1026" name="Picture 2" descr="Image result for financial aid questions"/>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2579914" y="1882257"/>
            <a:ext cx="7228115" cy="4826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0771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47077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8"/>
          <p:cNvSpPr txBox="1">
            <a:spLocks/>
          </p:cNvSpPr>
          <p:nvPr/>
        </p:nvSpPr>
        <p:spPr>
          <a:xfrm>
            <a:off x="0" y="660400"/>
            <a:ext cx="12192000" cy="927100"/>
          </a:xfrm>
          <a:prstGeom prst="rect">
            <a:avLst/>
          </a:prstGeom>
        </p:spPr>
        <p:txBody>
          <a:bodyPr/>
          <a:lstStyle>
            <a:lvl1pPr marL="0" indent="0" algn="ctr" defTabSz="914400" rtl="0" eaLnBrk="1" latinLnBrk="0" hangingPunct="1">
              <a:lnSpc>
                <a:spcPct val="90000"/>
              </a:lnSpc>
              <a:spcBef>
                <a:spcPts val="1000"/>
              </a:spcBef>
              <a:buFont typeface="Arial"/>
              <a:buNone/>
              <a:defRPr sz="4600" b="1" kern="1200" cap="all" baseline="0">
                <a:solidFill>
                  <a:srgbClr val="01538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Types of financial aid</a:t>
            </a:r>
          </a:p>
        </p:txBody>
      </p:sp>
    </p:spTree>
    <p:extLst>
      <p:ext uri="{BB962C8B-B14F-4D97-AF65-F5344CB8AC3E}">
        <p14:creationId xmlns:p14="http://schemas.microsoft.com/office/powerpoint/2010/main" val="18973723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895600" y="1027664"/>
            <a:ext cx="6400800" cy="1143000"/>
          </a:xfrm>
        </p:spPr>
        <p:txBody>
          <a:bodyPr>
            <a:normAutofit/>
          </a:bodyPr>
          <a:lstStyle/>
          <a:p>
            <a:r>
              <a:rPr lang="en-US" dirty="0"/>
              <a:t>What is Financial Aid?</a:t>
            </a:r>
          </a:p>
        </p:txBody>
      </p:sp>
      <p:sp>
        <p:nvSpPr>
          <p:cNvPr id="3" name="Content Placeholder 2"/>
          <p:cNvSpPr>
            <a:spLocks noGrp="1"/>
          </p:cNvSpPr>
          <p:nvPr>
            <p:ph idx="1"/>
            <p:custDataLst>
              <p:tags r:id="rId2"/>
            </p:custDataLst>
          </p:nvPr>
        </p:nvSpPr>
        <p:spPr>
          <a:xfrm>
            <a:off x="2895601" y="2323653"/>
            <a:ext cx="6400800" cy="3508977"/>
          </a:xfrm>
        </p:spPr>
        <p:txBody>
          <a:bodyPr/>
          <a:lstStyle/>
          <a:p>
            <a:r>
              <a:rPr lang="en-US" dirty="0"/>
              <a:t>Monies received from Four Sources: Federal, State, Institutional or Private </a:t>
            </a:r>
          </a:p>
          <a:p>
            <a:pPr lvl="1"/>
            <a:r>
              <a:rPr lang="en-US" dirty="0"/>
              <a:t>Monies are also categorized as:</a:t>
            </a:r>
          </a:p>
          <a:p>
            <a:pPr lvl="2"/>
            <a:r>
              <a:rPr lang="en-US" dirty="0"/>
              <a:t>Gift aid </a:t>
            </a:r>
          </a:p>
          <a:p>
            <a:pPr lvl="2"/>
            <a:r>
              <a:rPr lang="en-US" dirty="0"/>
              <a:t>Self-help</a:t>
            </a:r>
          </a:p>
          <a:p>
            <a:pPr lvl="2"/>
            <a:r>
              <a:rPr lang="en-US" dirty="0"/>
              <a:t>Need-based</a:t>
            </a:r>
          </a:p>
          <a:p>
            <a:pPr lvl="2"/>
            <a:r>
              <a:rPr lang="en-US" dirty="0"/>
              <a:t>Merit-based</a:t>
            </a:r>
          </a:p>
          <a:p>
            <a:pPr lvl="1"/>
            <a:r>
              <a:rPr lang="en-US" dirty="0"/>
              <a:t>Can cover direct or indirect costs</a:t>
            </a:r>
          </a:p>
        </p:txBody>
      </p:sp>
      <p:sp>
        <p:nvSpPr>
          <p:cNvPr id="6" name="Slide Number Placeholder 5"/>
          <p:cNvSpPr>
            <a:spLocks noGrp="1"/>
          </p:cNvSpPr>
          <p:nvPr>
            <p:ph type="sldNum" sz="quarter" idx="12"/>
            <p:custDataLst>
              <p:tags r:id="rId3"/>
            </p:custDataLst>
          </p:nvPr>
        </p:nvSpPr>
        <p:spPr>
          <a:xfrm>
            <a:off x="6172200" y="72594"/>
            <a:ext cx="352124" cy="423004"/>
          </a:xfrm>
        </p:spPr>
        <p:txBody>
          <a:bodyPr/>
          <a:lstStyle/>
          <a:p>
            <a:fld id="{8B37D5FE-740C-46F5-801A-FA5477D9711F}" type="slidenum">
              <a:rPr lang="en-US" smtClean="0"/>
              <a:pPr/>
              <a:t>5</a:t>
            </a:fld>
            <a:endParaRPr lang="en-US" dirty="0"/>
          </a:p>
        </p:txBody>
      </p:sp>
      <p:grpSp>
        <p:nvGrpSpPr>
          <p:cNvPr id="10" name="Group 10"/>
          <p:cNvGrpSpPr>
            <a:grpSpLocks/>
          </p:cNvGrpSpPr>
          <p:nvPr>
            <p:custDataLst>
              <p:tags r:id="rId4"/>
            </p:custDataLst>
          </p:nvPr>
        </p:nvGrpSpPr>
        <p:grpSpPr bwMode="auto">
          <a:xfrm>
            <a:off x="152400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086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76263" y="284097"/>
            <a:ext cx="1600200" cy="627669"/>
          </a:xfrm>
          <a:prstGeom prst="rect">
            <a:avLst/>
          </a:prstGeom>
        </p:spPr>
      </p:pic>
    </p:spTree>
    <p:extLst>
      <p:ext uri="{BB962C8B-B14F-4D97-AF65-F5344CB8AC3E}">
        <p14:creationId xmlns:p14="http://schemas.microsoft.com/office/powerpoint/2010/main" val="1602026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895600" y="1027664"/>
            <a:ext cx="6400800" cy="1143000"/>
          </a:xfrm>
        </p:spPr>
        <p:txBody>
          <a:bodyPr>
            <a:normAutofit fontScale="90000"/>
          </a:bodyPr>
          <a:lstStyle/>
          <a:p>
            <a:r>
              <a:rPr lang="en-US" dirty="0"/>
              <a:t>Free Application for Federal Student Aid (FAFSA)</a:t>
            </a:r>
          </a:p>
        </p:txBody>
      </p:sp>
      <p:sp>
        <p:nvSpPr>
          <p:cNvPr id="3" name="Content Placeholder 2"/>
          <p:cNvSpPr>
            <a:spLocks noGrp="1"/>
          </p:cNvSpPr>
          <p:nvPr>
            <p:ph idx="1"/>
            <p:custDataLst>
              <p:tags r:id="rId2"/>
            </p:custDataLst>
          </p:nvPr>
        </p:nvSpPr>
        <p:spPr>
          <a:xfrm>
            <a:off x="2895601" y="2323653"/>
            <a:ext cx="6400800" cy="3508977"/>
          </a:xfrm>
        </p:spPr>
        <p:txBody>
          <a:bodyPr>
            <a:normAutofit/>
          </a:bodyPr>
          <a:lstStyle/>
          <a:p>
            <a:r>
              <a:rPr lang="en-US" dirty="0"/>
              <a:t>Federal government is largest source of student aid; FAFSA distributed and processed by the U.S. Department of Education</a:t>
            </a:r>
          </a:p>
          <a:p>
            <a:pPr lvl="1"/>
            <a:r>
              <a:rPr lang="en-US" dirty="0"/>
              <a:t>Manual or </a:t>
            </a:r>
            <a:r>
              <a:rPr lang="en-US" b="1" dirty="0"/>
              <a:t>electronic</a:t>
            </a:r>
            <a:r>
              <a:rPr lang="en-US" dirty="0"/>
              <a:t> options</a:t>
            </a:r>
          </a:p>
          <a:p>
            <a:pPr lvl="1"/>
            <a:r>
              <a:rPr lang="en-US" dirty="0"/>
              <a:t>2023-24 FAFSA opens October 1</a:t>
            </a:r>
          </a:p>
          <a:p>
            <a:pPr lvl="1"/>
            <a:r>
              <a:rPr lang="en-US" b="1" u="sng" dirty="0"/>
              <a:t>IRS Data Retrieval Tool  opens October 1 and will allow students to import PRIOR PRIOR (2021) year tax data </a:t>
            </a:r>
          </a:p>
          <a:p>
            <a:r>
              <a:rPr lang="en-US" dirty="0"/>
              <a:t>Must be completed </a:t>
            </a:r>
            <a:r>
              <a:rPr lang="en-US" b="1" dirty="0"/>
              <a:t>ANNUALLY </a:t>
            </a:r>
            <a:r>
              <a:rPr lang="en-US" dirty="0"/>
              <a:t>(per academic year) to be evaluated for financial aid </a:t>
            </a:r>
          </a:p>
          <a:p>
            <a:pPr marL="68580" indent="0">
              <a:buNone/>
            </a:pPr>
            <a:endParaRPr lang="en-US" dirty="0"/>
          </a:p>
          <a:p>
            <a:pPr marL="68580" indent="0">
              <a:buNone/>
            </a:pPr>
            <a:endParaRPr lang="en-US" dirty="0"/>
          </a:p>
          <a:p>
            <a:endParaRPr lang="en-US" b="1" dirty="0"/>
          </a:p>
        </p:txBody>
      </p:sp>
      <p:sp>
        <p:nvSpPr>
          <p:cNvPr id="6" name="Slide Number Placeholder 5"/>
          <p:cNvSpPr>
            <a:spLocks noGrp="1"/>
          </p:cNvSpPr>
          <p:nvPr>
            <p:ph type="sldNum" sz="quarter" idx="12"/>
            <p:custDataLst>
              <p:tags r:id="rId3"/>
            </p:custDataLst>
          </p:nvPr>
        </p:nvSpPr>
        <p:spPr>
          <a:xfrm>
            <a:off x="6172200" y="72594"/>
            <a:ext cx="352124" cy="423004"/>
          </a:xfrm>
        </p:spPr>
        <p:txBody>
          <a:bodyPr/>
          <a:lstStyle/>
          <a:p>
            <a:fld id="{8B37D5FE-740C-46F5-801A-FA5477D9711F}" type="slidenum">
              <a:rPr lang="en-US" smtClean="0"/>
              <a:pPr/>
              <a:t>6</a:t>
            </a:fld>
            <a:endParaRPr lang="en-US" dirty="0"/>
          </a:p>
        </p:txBody>
      </p:sp>
      <p:grpSp>
        <p:nvGrpSpPr>
          <p:cNvPr id="10" name="Group 10"/>
          <p:cNvGrpSpPr>
            <a:grpSpLocks/>
          </p:cNvGrpSpPr>
          <p:nvPr>
            <p:custDataLst>
              <p:tags r:id="rId4"/>
            </p:custDataLst>
          </p:nvPr>
        </p:nvGrpSpPr>
        <p:grpSpPr bwMode="auto">
          <a:xfrm>
            <a:off x="152400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086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76263" y="284097"/>
            <a:ext cx="1600200" cy="627669"/>
          </a:xfrm>
          <a:prstGeom prst="rect">
            <a:avLst/>
          </a:prstGeom>
        </p:spPr>
      </p:pic>
      <p:sp>
        <p:nvSpPr>
          <p:cNvPr id="5" name="Rectangle 4"/>
          <p:cNvSpPr/>
          <p:nvPr>
            <p:custDataLst>
              <p:tags r:id="rId5"/>
            </p:custDataLst>
          </p:nvPr>
        </p:nvSpPr>
        <p:spPr>
          <a:xfrm>
            <a:off x="2656651" y="6488669"/>
            <a:ext cx="1703928" cy="646331"/>
          </a:xfrm>
          <a:prstGeom prst="rect">
            <a:avLst/>
          </a:prstGeom>
        </p:spPr>
        <p:txBody>
          <a:bodyPr wrap="none">
            <a:spAutoFit/>
          </a:bodyPr>
          <a:lstStyle/>
          <a:p>
            <a:r>
              <a:rPr lang="en-US" dirty="0">
                <a:hlinkClick r:id="rId14"/>
              </a:rPr>
              <a:t>www.fafsa.gov</a:t>
            </a:r>
            <a:endParaRPr lang="en-US" dirty="0"/>
          </a:p>
          <a:p>
            <a:endParaRPr lang="en-US" dirty="0"/>
          </a:p>
        </p:txBody>
      </p:sp>
    </p:spTree>
    <p:extLst>
      <p:ext uri="{BB962C8B-B14F-4D97-AF65-F5344CB8AC3E}">
        <p14:creationId xmlns:p14="http://schemas.microsoft.com/office/powerpoint/2010/main" val="81234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895600" y="569321"/>
            <a:ext cx="6400800" cy="1143000"/>
          </a:xfrm>
        </p:spPr>
        <p:txBody>
          <a:bodyPr>
            <a:normAutofit/>
          </a:bodyPr>
          <a:lstStyle/>
          <a:p>
            <a:r>
              <a:rPr lang="en-US" dirty="0"/>
              <a:t>FAFSA.GOV</a:t>
            </a:r>
          </a:p>
        </p:txBody>
      </p:sp>
      <p:sp>
        <p:nvSpPr>
          <p:cNvPr id="6" name="Slide Number Placeholder 5"/>
          <p:cNvSpPr>
            <a:spLocks noGrp="1"/>
          </p:cNvSpPr>
          <p:nvPr>
            <p:ph type="sldNum" sz="quarter" idx="12"/>
            <p:custDataLst>
              <p:tags r:id="rId2"/>
            </p:custDataLst>
          </p:nvPr>
        </p:nvSpPr>
        <p:spPr>
          <a:xfrm>
            <a:off x="6172200" y="72594"/>
            <a:ext cx="352124" cy="423004"/>
          </a:xfrm>
        </p:spPr>
        <p:txBody>
          <a:bodyPr/>
          <a:lstStyle/>
          <a:p>
            <a:fld id="{8B37D5FE-740C-46F5-801A-FA5477D9711F}" type="slidenum">
              <a:rPr lang="en-US" smtClean="0"/>
              <a:pPr/>
              <a:t>7</a:t>
            </a:fld>
            <a:endParaRPr lang="en-US" dirty="0"/>
          </a:p>
        </p:txBody>
      </p:sp>
      <p:grpSp>
        <p:nvGrpSpPr>
          <p:cNvPr id="10" name="Group 10"/>
          <p:cNvGrpSpPr>
            <a:grpSpLocks/>
          </p:cNvGrpSpPr>
          <p:nvPr>
            <p:custDataLst>
              <p:tags r:id="rId3"/>
            </p:custDataLst>
          </p:nvPr>
        </p:nvGrpSpPr>
        <p:grpSpPr bwMode="auto">
          <a:xfrm>
            <a:off x="152400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76263" y="284097"/>
            <a:ext cx="1600200" cy="627669"/>
          </a:xfrm>
          <a:prstGeom prst="rect">
            <a:avLst/>
          </a:prstGeom>
        </p:spPr>
      </p:pic>
      <p:sp>
        <p:nvSpPr>
          <p:cNvPr id="5" name="Down Arrow 4"/>
          <p:cNvSpPr/>
          <p:nvPr>
            <p:custDataLst>
              <p:tags r:id="rId4"/>
            </p:custDataLst>
          </p:nvPr>
        </p:nvSpPr>
        <p:spPr>
          <a:xfrm>
            <a:off x="8229600" y="215940"/>
            <a:ext cx="1524000" cy="1589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Help</a:t>
            </a:r>
          </a:p>
        </p:txBody>
      </p:sp>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76263" y="1905001"/>
            <a:ext cx="7458338" cy="413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24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HOW MUCH WILL COLLEGE COST?</a:t>
            </a:r>
          </a:p>
          <a:p>
            <a:endParaRPr lang="en-US" dirty="0"/>
          </a:p>
        </p:txBody>
      </p:sp>
      <p:sp>
        <p:nvSpPr>
          <p:cNvPr id="3" name="Content Placeholder 2"/>
          <p:cNvSpPr>
            <a:spLocks noGrp="1"/>
          </p:cNvSpPr>
          <p:nvPr>
            <p:ph sz="quarter" idx="11"/>
          </p:nvPr>
        </p:nvSpPr>
        <p:spPr>
          <a:xfrm>
            <a:off x="2227826" y="2158180"/>
            <a:ext cx="8359964" cy="3556000"/>
          </a:xfrm>
        </p:spPr>
        <p:txBody>
          <a:bodyPr>
            <a:normAutofit/>
          </a:bodyPr>
          <a:lstStyle/>
          <a:p>
            <a:pPr marL="0" indent="0">
              <a:buNone/>
            </a:pPr>
            <a:r>
              <a:rPr lang="en-US" b="0" dirty="0"/>
              <a:t>A </a:t>
            </a:r>
            <a:r>
              <a:rPr lang="en-US" dirty="0"/>
              <a:t>student’s financial need </a:t>
            </a:r>
            <a:r>
              <a:rPr lang="en-US" b="0" dirty="0"/>
              <a:t>is calculated as the difference between the cost of attending the school, the </a:t>
            </a:r>
            <a:r>
              <a:rPr lang="en-US" dirty="0"/>
              <a:t>Cost of Attendance (COA) </a:t>
            </a:r>
            <a:r>
              <a:rPr lang="en-US" b="0" dirty="0"/>
              <a:t>minus any expected financial assistance, such as gifts or outside scholarships,</a:t>
            </a:r>
            <a:r>
              <a:rPr lang="en-US" dirty="0"/>
              <a:t> </a:t>
            </a:r>
            <a:r>
              <a:rPr lang="en-US" b="0" dirty="0"/>
              <a:t>and the amount the student and their family is expected to pay, the </a:t>
            </a:r>
            <a:br>
              <a:rPr lang="en-US" b="0" dirty="0"/>
            </a:br>
            <a:r>
              <a:rPr lang="en-US" dirty="0"/>
              <a:t>Expected Family Contribution (EFC)</a:t>
            </a:r>
          </a:p>
          <a:p>
            <a:pPr marL="0" indent="0">
              <a:buNone/>
            </a:pPr>
            <a:endParaRPr lang="en-US" dirty="0"/>
          </a:p>
        </p:txBody>
      </p:sp>
      <p:sp>
        <p:nvSpPr>
          <p:cNvPr id="4" name="TextBox 3"/>
          <p:cNvSpPr txBox="1"/>
          <p:nvPr/>
        </p:nvSpPr>
        <p:spPr>
          <a:xfrm>
            <a:off x="2182761" y="5783048"/>
            <a:ext cx="8839200" cy="984885"/>
          </a:xfrm>
          <a:prstGeom prst="rect">
            <a:avLst/>
          </a:prstGeom>
          <a:noFill/>
        </p:spPr>
        <p:txBody>
          <a:bodyPr wrap="square" rtlCol="0">
            <a:spAutoFit/>
          </a:bodyPr>
          <a:lstStyle/>
          <a:p>
            <a:r>
              <a:rPr lang="en-US" sz="4000" b="1" dirty="0">
                <a:solidFill>
                  <a:srgbClr val="015382"/>
                </a:solidFill>
                <a:ea typeface="ヒラギノ角ゴ Pro W3" charset="0"/>
                <a:cs typeface="Arial" panose="020B0604020202020204" pitchFamily="34" charset="0"/>
              </a:rPr>
              <a:t>COA – EFC = Student Financial Need</a:t>
            </a:r>
          </a:p>
          <a:p>
            <a:endParaRPr lang="en-US" dirty="0"/>
          </a:p>
        </p:txBody>
      </p:sp>
    </p:spTree>
    <p:extLst>
      <p:ext uri="{BB962C8B-B14F-4D97-AF65-F5344CB8AC3E}">
        <p14:creationId xmlns:p14="http://schemas.microsoft.com/office/powerpoint/2010/main" val="6213018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895600" y="1027664"/>
            <a:ext cx="6400800" cy="1143000"/>
          </a:xfrm>
        </p:spPr>
        <p:txBody>
          <a:bodyPr>
            <a:normAutofit/>
          </a:bodyPr>
          <a:lstStyle/>
          <a:p>
            <a:r>
              <a:rPr lang="en-US" dirty="0"/>
              <a:t>College Costs </a:t>
            </a:r>
          </a:p>
        </p:txBody>
      </p:sp>
      <p:sp>
        <p:nvSpPr>
          <p:cNvPr id="3" name="Content Placeholder 2"/>
          <p:cNvSpPr>
            <a:spLocks noGrp="1"/>
          </p:cNvSpPr>
          <p:nvPr>
            <p:ph idx="1"/>
            <p:custDataLst>
              <p:tags r:id="rId2"/>
            </p:custDataLst>
          </p:nvPr>
        </p:nvSpPr>
        <p:spPr>
          <a:xfrm>
            <a:off x="2590800" y="2286001"/>
            <a:ext cx="7877476" cy="3508977"/>
          </a:xfrm>
        </p:spPr>
        <p:txBody>
          <a:bodyPr>
            <a:normAutofit/>
          </a:bodyPr>
          <a:lstStyle/>
          <a:p>
            <a:r>
              <a:rPr lang="en-US" dirty="0"/>
              <a:t>COA=Cost of Attendance varies from:</a:t>
            </a:r>
          </a:p>
          <a:p>
            <a:pPr marL="617220" lvl="2"/>
            <a:r>
              <a:rPr lang="en-US" dirty="0"/>
              <a:t>Institution to institution</a:t>
            </a:r>
          </a:p>
          <a:p>
            <a:pPr marL="617220" lvl="2"/>
            <a:r>
              <a:rPr lang="en-US" dirty="0"/>
              <a:t>In State vs. out of state </a:t>
            </a:r>
          </a:p>
          <a:p>
            <a:pPr marL="617220" lvl="2"/>
            <a:r>
              <a:rPr lang="en-US" dirty="0"/>
              <a:t>On campus vs. off campus </a:t>
            </a:r>
          </a:p>
          <a:p>
            <a:endParaRPr lang="en-US" dirty="0"/>
          </a:p>
          <a:p>
            <a:r>
              <a:rPr lang="en-US" dirty="0"/>
              <a:t>COA= Direct Costs + Indirect Costs </a:t>
            </a:r>
          </a:p>
          <a:p>
            <a:endParaRPr lang="en-US" dirty="0"/>
          </a:p>
          <a:p>
            <a:r>
              <a:rPr lang="en-US" dirty="0"/>
              <a:t>Net Price Calculator</a:t>
            </a:r>
          </a:p>
          <a:p>
            <a:pPr lvl="1"/>
            <a:r>
              <a:rPr lang="en-US" dirty="0"/>
              <a:t>Requirement for every institution  </a:t>
            </a:r>
          </a:p>
          <a:p>
            <a:endParaRPr lang="en-US" b="1" dirty="0"/>
          </a:p>
          <a:p>
            <a:pPr marL="68263" indent="333375">
              <a:buNone/>
            </a:pPr>
            <a:endParaRPr lang="en-US" b="1" dirty="0"/>
          </a:p>
        </p:txBody>
      </p:sp>
      <p:sp>
        <p:nvSpPr>
          <p:cNvPr id="6" name="Slide Number Placeholder 5"/>
          <p:cNvSpPr>
            <a:spLocks noGrp="1"/>
          </p:cNvSpPr>
          <p:nvPr>
            <p:ph type="sldNum" sz="quarter" idx="12"/>
            <p:custDataLst>
              <p:tags r:id="rId3"/>
            </p:custDataLst>
          </p:nvPr>
        </p:nvSpPr>
        <p:spPr>
          <a:xfrm>
            <a:off x="6172200" y="72594"/>
            <a:ext cx="352124" cy="423004"/>
          </a:xfrm>
        </p:spPr>
        <p:txBody>
          <a:bodyPr/>
          <a:lstStyle/>
          <a:p>
            <a:fld id="{8B37D5FE-740C-46F5-801A-FA5477D9711F}" type="slidenum">
              <a:rPr lang="en-US" smtClean="0"/>
              <a:pPr/>
              <a:t>9</a:t>
            </a:fld>
            <a:endParaRPr lang="en-US" dirty="0"/>
          </a:p>
        </p:txBody>
      </p:sp>
      <p:grpSp>
        <p:nvGrpSpPr>
          <p:cNvPr id="10" name="Group 10"/>
          <p:cNvGrpSpPr>
            <a:grpSpLocks/>
          </p:cNvGrpSpPr>
          <p:nvPr>
            <p:custDataLst>
              <p:tags r:id="rId4"/>
            </p:custDataLst>
          </p:nvPr>
        </p:nvGrpSpPr>
        <p:grpSpPr bwMode="auto">
          <a:xfrm>
            <a:off x="152400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086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76263" y="284097"/>
            <a:ext cx="1600200" cy="627669"/>
          </a:xfrm>
          <a:prstGeom prst="rect">
            <a:avLst/>
          </a:prstGeom>
        </p:spPr>
      </p:pic>
    </p:spTree>
    <p:extLst>
      <p:ext uri="{BB962C8B-B14F-4D97-AF65-F5344CB8AC3E}">
        <p14:creationId xmlns:p14="http://schemas.microsoft.com/office/powerpoint/2010/main" val="2696974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8&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2DF4AA-B8B5-4DD6-B5AE-41ABA14C3E89}&quot;/&gt;&lt;isInvalidForFieldText val=&quot;0&quot;/&gt;&lt;Image&gt;&lt;filename val=&quot;C:\Users\smithj\AppData\Local\Temp\CP12232884849261Session\CPTrustFolder12232884849277\PPTImport12232887661242\data\asimages\{8D2DF4AA-B8B5-4DD6-B5AE-41ABA14C3E89}_5.png&quot;/&gt;&lt;left val=&quot;-5&quot;/&gt;&lt;top val=&quot;-5&quot;/&gt;&lt;width val=&quot;101&quot;/&gt;&lt;height val=&quot;551&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87127A-8A04-41F7-ADD2-5637478B0C3A}&quot;/&gt;&lt;isInvalidForFieldText val=&quot;0&quot;/&gt;&lt;Image&gt;&lt;filename val=&quot;C:\Users\smithj\AppData\Local\Temp\CP12232884849261Session\CPTrustFolder12232884849277\PPTImport12232887661242\data\asimages\{9D87127A-8A04-41F7-ADD2-5637478B0C3A}_6.png&quot;/&gt;&lt;left val=&quot;-5&quot;/&gt;&lt;top val=&quot;-5&quot;/&gt;&lt;width val=&quot;101&quot;/&gt;&lt;height val=&quot;551&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7&quot;/&gt;&lt;lineCharCount val=&quot;53&quot;/&gt;&lt;lineCharCount val=&quot;7&quot;/&gt;&lt;lineCharCount val=&quot;48&quot;/&gt;&lt;lineCharCount val=&quot;10&quot;/&gt;&lt;lineCharCount val=&quot;8&quot;/&gt;&lt;lineCharCount val=&quot;45&quot;/&gt;&lt;lineCharCount val=&quot;7&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D1B45E-5BFA-4EAA-AF25-9119C94BBDBA}&quot;/&gt;&lt;isInvalidForFieldText val=&quot;0&quot;/&gt;&lt;Image&gt;&lt;filename val=&quot;C:\Users\smithj\AppData\Local\Temp\CP12232884849261Session\CPTrustFolder12232884849277\PPTImport12232887661242\data\asimages\{EFD1B45E-5BFA-4EAA-AF25-9119C94BBDBA}_4.png&quot;/&gt;&lt;left val=&quot;-5&quot;/&gt;&lt;top val=&quot;-5&quot;/&gt;&lt;width val=&quot;101&quot;/&gt;&lt;height val=&quot;551&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7&quot;/&gt;&lt;lineCharCount val=&quot;53&quot;/&gt;&lt;lineCharCount val=&quot;7&quot;/&gt;&lt;lineCharCount val=&quot;48&quot;/&gt;&lt;lineCharCount val=&quot;10&quot;/&gt;&lt;lineCharCount val=&quot;8&quot;/&gt;&lt;lineCharCount val=&quot;45&quot;/&gt;&lt;lineCharCount val=&quot;7&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D1B45E-5BFA-4EAA-AF25-9119C94BBDBA}&quot;/&gt;&lt;isInvalidForFieldText val=&quot;0&quot;/&gt;&lt;Image&gt;&lt;filename val=&quot;C:\Users\smithj\AppData\Local\Temp\CP12232884849261Session\CPTrustFolder12232884849277\PPTImport12232887661242\data\asimages\{EFD1B45E-5BFA-4EAA-AF25-9119C94BBDBA}_4.png&quot;/&gt;&lt;left val=&quot;-5&quot;/&gt;&lt;top val=&quot;-5&quot;/&gt;&lt;width val=&quot;101&quot;/&gt;&lt;height val=&quot;551&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1&quot;/&gt;&lt;lineCharCount val=&quot;24&quot;/&gt;&lt;lineCharCount val=&quot;42&quot;/&gt;&lt;lineCharCount val=&quot;47&quot;/&gt;&lt;lineCharCount val=&quot;8&quot;/&gt;&lt;lineCharCount val=&quot;46&quot;/&gt;&lt;lineCharCount val=&quot;30&quot;/&gt;&lt;lineCharCount val=&quot;26&quot;/&gt;&lt;lineCharCount val=&quot;45&quot;/&gt;&lt;lineCharCount val=&quot;7&quot;/&gt;&lt;lineCharCount val=&quot;48&quot;/&gt;&lt;lineCharCount val=&quot;17&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10969E-CC00-4956-8647-6F0E2003CA5A}&quot;/&gt;&lt;isInvalidForFieldText val=&quot;0&quot;/&gt;&lt;Image&gt;&lt;filename val=&quot;C:\Users\smithj\AppData\Local\Temp\CP12232884849261Session\CPTrustFolder12232884849277\PPTImport12232887661242\data\asimages\{1510969E-CC00-4956-8647-6F0E2003CA5A}_8.png&quot;/&gt;&lt;left val=&quot;-5&quot;/&gt;&lt;top val=&quot;-5&quot;/&gt;&lt;width val=&quot;101&quot;/&gt;&lt;height val=&quot;551&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9&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9&quot;/&gt;&lt;lineCharCount val=&quot;21&quot;/&gt;&lt;lineCharCount val=&quot;32&quot;/&gt;&lt;lineCharCount val=&quot;39&quot;/&gt;&lt;lineCharCount val=&quot;6&quot;/&gt;&lt;lineCharCount val=&quot;38&quot;/&gt;&lt;lineCharCount val=&quot;36&quot;/&gt;&lt;lineCharCount val=&quot;10&quot;/&gt;&lt;lineCharCount val=&quot;34&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E092F0-662D-4B36-A15D-A8DD9E5B3DAA}&quot;/&gt;&lt;isInvalidForFieldText val=&quot;0&quot;/&gt;&lt;Image&gt;&lt;filename val=&quot;C:\Users\smithj\AppData\Local\Temp\CP12232884849261Session\CPTrustFolder12232884849277\PPTImport12232887661242\data\asimages\{30E092F0-662D-4B36-A15D-A8DD9E5B3DAA}_9.png&quot;/&gt;&lt;left val=&quot;-5&quot;/&gt;&lt;top val=&quot;-5&quot;/&gt;&lt;width val=&quot;101&quot;/&gt;&lt;height val=&quot;551&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9&quot;/&gt;&lt;lineCharCount val=&quot;21&quot;/&gt;&lt;lineCharCount val=&quot;32&quot;/&gt;&lt;lineCharCount val=&quot;39&quot;/&gt;&lt;lineCharCount val=&quot;6&quot;/&gt;&lt;lineCharCount val=&quot;38&quot;/&gt;&lt;lineCharCount val=&quot;36&quot;/&gt;&lt;lineCharCount val=&quot;10&quot;/&gt;&lt;lineCharCount val=&quot;34&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E092F0-662D-4B36-A15D-A8DD9E5B3DAA}&quot;/&gt;&lt;isInvalidForFieldText val=&quot;0&quot;/&gt;&lt;Image&gt;&lt;filename val=&quot;C:\Users\smithj\AppData\Local\Temp\CP12232884849261Session\CPTrustFolder12232884849277\PPTImport12232887661242\data\asimages\{30E092F0-662D-4B36-A15D-A8DD9E5B3DAA}_9.png&quot;/&gt;&lt;left val=&quot;-5&quot;/&gt;&lt;top val=&quot;-5&quot;/&gt;&lt;width val=&quot;101&quot;/&gt;&lt;height val=&quot;551&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0&quot;/&gt;&lt;lineCharCount val=&quot;17&quot;/&gt;&lt;lineCharCount val=&quot;41&quot;/&gt;&lt;lineCharCount val=&quot;43&quot;/&gt;&lt;lineCharCount val=&quot;31&quot;/&gt;&lt;lineCharCount val=&quot;26&quot;/&gt;&lt;lineCharCount val=&quot;34&quot;/&gt;&lt;lineCharCount val=&quot;41&quot;/&gt;&lt;lineCharCount val=&quot;39&quot;/&gt;&lt;lineCharCount val=&quot;1&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9&quot;/&gt;&lt;lineCharCount val=&quot;35&quot;/&gt;&lt;lineCharCount val=&quot;19&quot;/&gt;&lt;lineCharCount val=&quot;3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3&quot;/&gt;&lt;lineCharCount val=&quot;8&quot;/&gt;&lt;lineCharCount val=&quot;16&quot;/&gt;&lt;lineCharCount val=&quot;16&quot;/&gt;&lt;lineCharCount val=&quot;15&quot;/&gt;&lt;lineCharCount val=&quot;17&quot;/&gt;&lt;lineCharCount val=&quot;11&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6&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8&quot;/&gt;&lt;lineCharCount val=&quot;15&quot;/&gt;&lt;lineCharCount val=&quot;12&quot;/&gt;&lt;lineCharCount val=&quot;15&quot;/&gt;&lt;lineCharCount val=&quot;20&quot;/&gt;&lt;lineCharCount val=&quot;5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7&quot;/&gt;&lt;lineCharCount val=&quot;35&quot;/&gt;&lt;lineCharCount val=&quot;27&quot;/&gt;&lt;lineCharCount val=&quot;10&quot;/&gt;&lt;lineCharCount val=&quot;10&quot;/&gt;&lt;lineCharCount val=&quot;11&quot;/&gt;&lt;lineCharCount val=&quot;12&quot;/&gt;&lt;lineCharCount val=&quot;34&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3D3CA5-8F32-40A1-92C4-7B84099B1657}&quot;/&gt;&lt;isInvalidForFieldText val=&quot;0&quot;/&gt;&lt;Image&gt;&lt;filename val=&quot;C:\Users\smithj\AppData\Local\Temp\CP12232884849261Session\CPTrustFolder12232884849277\PPTImport12232887661242\data\asimages\{F13D3CA5-8F32-40A1-92C4-7B84099B1657}_23.png&quot;/&gt;&lt;left val=&quot;-5&quot;/&gt;&lt;top val=&quot;-5&quot;/&gt;&lt;width val=&quot;101&quot;/&gt;&lt;height val=&quot;551&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7A8763-E379-4B5D-9F18-C34589CA8812}&quot;/&gt;&lt;isInvalidForFieldText val=&quot;0&quot;/&gt;&lt;Image&gt;&lt;filename val=&quot;C:\Users\smithj\AppData\Local\Temp\CP12232884849261Session\CPTrustFolder12232884849277\PPTImport12232887661242\data\asimages\{847A8763-E379-4B5D-9F18-C34589CA8812}_3.png&quot;/&gt;&lt;left val=&quot;-5&quot;/&gt;&lt;top val=&quot;-5&quot;/&gt;&lt;width val=&quot;101&quot;/&gt;&lt;height val=&quot;551&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9&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0&quot;/&gt;&lt;lineCharCount val=&quot;35&quot;/&gt;&lt;lineCharCount val=&quot;36&quot;/&gt;&lt;lineCharCount val=&quot;10&quot;/&gt;&lt;lineCharCount val=&quot;29&quot;/&gt;&lt;lineCharCount val=&quot;30&quot;/&gt;&lt;lineCharCount val=&quot;45&quot;/&gt;&lt;lineCharCount val=&quot;42&quot;/&gt;&lt;lineCharCount val=&quot;22&quot;/&gt;&lt;lineCharCount val=&quot;32&quot;/&gt;&lt;lineCharCount val=&quot;15&quot;/&gt;&lt;lineCharCount val=&quot;1&quot;/&gt;&lt;/TableIndex&gt;&lt;/ShapeText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B4FC98C2336E478254BA7F5A1AA8CC" ma:contentTypeVersion="2" ma:contentTypeDescription="Create a new document." ma:contentTypeScope="" ma:versionID="7379e777b139b6efe5c80e31d1c37631">
  <xsd:schema xmlns:xsd="http://www.w3.org/2001/XMLSchema" xmlns:xs="http://www.w3.org/2001/XMLSchema" xmlns:p="http://schemas.microsoft.com/office/2006/metadata/properties" xmlns:ns3="817816e3-853d-49d9-a3a3-9c576f62b6de" targetNamespace="http://schemas.microsoft.com/office/2006/metadata/properties" ma:root="true" ma:fieldsID="ff41dba0b99052dd7494a8195950079d" ns3:_="">
    <xsd:import namespace="817816e3-853d-49d9-a3a3-9c576f62b6d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7816e3-853d-49d9-a3a3-9c576f62b6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5F3733-1CDC-4C6E-AB9C-67B3FB88D537}">
  <ds:schemaRefs>
    <ds:schemaRef ds:uri="http://schemas.microsoft.com/sharepoint/v3/contenttype/forms"/>
  </ds:schemaRefs>
</ds:datastoreItem>
</file>

<file path=customXml/itemProps2.xml><?xml version="1.0" encoding="utf-8"?>
<ds:datastoreItem xmlns:ds="http://schemas.openxmlformats.org/officeDocument/2006/customXml" ds:itemID="{EECAA604-68F2-4C19-815F-D409A893D841}">
  <ds:schemaRefs>
    <ds:schemaRef ds:uri="http://www.w3.org/XML/1998/namespace"/>
    <ds:schemaRef ds:uri="http://purl.org/dc/dcmitype/"/>
    <ds:schemaRef ds:uri="817816e3-853d-49d9-a3a3-9c576f62b6d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C812990C-973C-498F-ACBE-8F73257618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7816e3-853d-49d9-a3a3-9c576f62b6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1104</TotalTime>
  <Words>6229</Words>
  <Application>Microsoft Office PowerPoint</Application>
  <PresentationFormat>Widescreen</PresentationFormat>
  <Paragraphs>446</Paragraphs>
  <Slides>39</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Arial</vt:lpstr>
      <vt:lpstr>Calibri</vt:lpstr>
      <vt:lpstr>HiraMinProN-W3</vt:lpstr>
      <vt:lpstr>Trebuchet MS</vt:lpstr>
      <vt:lpstr>Wingdings</vt:lpstr>
      <vt:lpstr>Wingdings 3</vt:lpstr>
      <vt:lpstr>Custom Design</vt:lpstr>
      <vt:lpstr>1_Custom Design</vt:lpstr>
      <vt:lpstr>Facet</vt:lpstr>
      <vt:lpstr>Financial Aid Overview   2022-2023 High School Students  2023-2024 Postsecondary Year  </vt:lpstr>
      <vt:lpstr>PowerPoint Presentation</vt:lpstr>
      <vt:lpstr>PowerPoint Presentation</vt:lpstr>
      <vt:lpstr>PowerPoint Presentation</vt:lpstr>
      <vt:lpstr>What is Financial Aid?</vt:lpstr>
      <vt:lpstr>Free Application for Federal Student Aid (FAFSA)</vt:lpstr>
      <vt:lpstr>FAFSA.GOV</vt:lpstr>
      <vt:lpstr>PowerPoint Presentation</vt:lpstr>
      <vt:lpstr>College Costs </vt:lpstr>
      <vt:lpstr>College Costs </vt:lpstr>
      <vt:lpstr>Who can get federal student aid?</vt:lpstr>
      <vt:lpstr>How do I apply for federal student aid?</vt:lpstr>
      <vt:lpstr>How do I apply for federal student aid?</vt:lpstr>
      <vt:lpstr>How do I apply for federal student aid?</vt:lpstr>
      <vt:lpstr>How do I apply for federal student aid?</vt:lpstr>
      <vt:lpstr>Student Dependent or Independent? </vt:lpstr>
      <vt:lpstr>Student Dependent or Independent? </vt:lpstr>
      <vt:lpstr>Student Dependent or Independent? </vt:lpstr>
      <vt:lpstr>Where can I get more info?</vt:lpstr>
      <vt:lpstr>Who is a Parent?</vt:lpstr>
      <vt:lpstr>Student Aid Report (SAR)</vt:lpstr>
      <vt:lpstr>Additional Information</vt:lpstr>
      <vt:lpstr>Additional Information</vt:lpstr>
      <vt:lpstr>www.FloridaStudentFinancialaid.org </vt:lpstr>
      <vt:lpstr> Florida Bright Futures Program </vt:lpstr>
      <vt:lpstr>Bright Futures 2022-2023 Criteria</vt:lpstr>
      <vt:lpstr>Volunteer Hours/Paid  Work Hours for  Bright Futures   </vt:lpstr>
      <vt:lpstr>Community Service Forms  Pick up in School Counseling Office</vt:lpstr>
      <vt:lpstr>Other Florida Grants  </vt:lpstr>
      <vt:lpstr>PowerPoint Presentation</vt:lpstr>
      <vt:lpstr>https://opportunity.collegeboard.org/</vt:lpstr>
      <vt:lpstr>PowerPoint Presentation</vt:lpstr>
      <vt:lpstr>GoingMerry.com ( One stop shop for scholarships ) </vt:lpstr>
      <vt:lpstr>Fastweb </vt:lpstr>
      <vt:lpstr>PowerPoint Presentation</vt:lpstr>
      <vt:lpstr>Review: Action Items</vt:lpstr>
      <vt:lpstr>Office of Student Financial Assistance (OSFA) Contacts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Eakins</dc:creator>
  <cp:lastModifiedBy>Melody Cashwell</cp:lastModifiedBy>
  <cp:revision>28</cp:revision>
  <cp:lastPrinted>2022-10-03T23:20:04Z</cp:lastPrinted>
  <dcterms:created xsi:type="dcterms:W3CDTF">2020-10-16T16:10:29Z</dcterms:created>
  <dcterms:modified xsi:type="dcterms:W3CDTF">2022-10-12T16:19:44Z</dcterms:modified>
</cp:coreProperties>
</file>