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4"/>
  </p:notesMasterIdLst>
  <p:sldIdLst>
    <p:sldId id="256" r:id="rId2"/>
    <p:sldId id="312" r:id="rId3"/>
    <p:sldId id="284" r:id="rId4"/>
    <p:sldId id="257" r:id="rId5"/>
    <p:sldId id="309" r:id="rId6"/>
    <p:sldId id="310" r:id="rId7"/>
    <p:sldId id="311" r:id="rId8"/>
    <p:sldId id="315" r:id="rId9"/>
    <p:sldId id="321" r:id="rId10"/>
    <p:sldId id="316" r:id="rId11"/>
    <p:sldId id="300" r:id="rId12"/>
    <p:sldId id="303" r:id="rId13"/>
    <p:sldId id="304" r:id="rId14"/>
    <p:sldId id="305" r:id="rId15"/>
    <p:sldId id="319" r:id="rId16"/>
    <p:sldId id="286" r:id="rId17"/>
    <p:sldId id="287" r:id="rId18"/>
    <p:sldId id="302" r:id="rId19"/>
    <p:sldId id="307" r:id="rId20"/>
    <p:sldId id="288" r:id="rId21"/>
    <p:sldId id="301" r:id="rId22"/>
    <p:sldId id="308" r:id="rId23"/>
    <p:sldId id="318" r:id="rId24"/>
    <p:sldId id="317" r:id="rId25"/>
    <p:sldId id="298" r:id="rId26"/>
    <p:sldId id="320" r:id="rId27"/>
    <p:sldId id="275" r:id="rId28"/>
    <p:sldId id="297" r:id="rId29"/>
    <p:sldId id="314" r:id="rId30"/>
    <p:sldId id="296" r:id="rId31"/>
    <p:sldId id="295" r:id="rId32"/>
    <p:sldId id="31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94660"/>
  </p:normalViewPr>
  <p:slideViewPr>
    <p:cSldViewPr>
      <p:cViewPr varScale="1">
        <p:scale>
          <a:sx n="108" d="100"/>
          <a:sy n="108" d="100"/>
        </p:scale>
        <p:origin x="166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na Bechtle" userId="d1ba18bb-8f70-4f88-9090-4e9f5c181f57" providerId="ADAL" clId="{01AA50F8-D725-4ADA-812C-70B70543E040}"/>
    <pc:docChg chg="custSel addSld modSld">
      <pc:chgData name="Dena Bechtle" userId="d1ba18bb-8f70-4f88-9090-4e9f5c181f57" providerId="ADAL" clId="{01AA50F8-D725-4ADA-812C-70B70543E040}" dt="2022-09-22T14:45:23.847" v="549"/>
      <pc:docMkLst>
        <pc:docMk/>
      </pc:docMkLst>
      <pc:sldChg chg="modSp mod">
        <pc:chgData name="Dena Bechtle" userId="d1ba18bb-8f70-4f88-9090-4e9f5c181f57" providerId="ADAL" clId="{01AA50F8-D725-4ADA-812C-70B70543E040}" dt="2022-09-22T14:01:17.819" v="282" actId="13926"/>
        <pc:sldMkLst>
          <pc:docMk/>
          <pc:sldMk cId="4013596094" sldId="288"/>
        </pc:sldMkLst>
        <pc:spChg chg="mod">
          <ac:chgData name="Dena Bechtle" userId="d1ba18bb-8f70-4f88-9090-4e9f5c181f57" providerId="ADAL" clId="{01AA50F8-D725-4ADA-812C-70B70543E040}" dt="2022-09-22T14:01:17.819" v="282" actId="13926"/>
          <ac:spMkLst>
            <pc:docMk/>
            <pc:sldMk cId="4013596094" sldId="288"/>
            <ac:spMk id="3" creationId="{00000000-0000-0000-0000-000000000000}"/>
          </ac:spMkLst>
        </pc:spChg>
      </pc:sldChg>
      <pc:sldChg chg="modSp mod">
        <pc:chgData name="Dena Bechtle" userId="d1ba18bb-8f70-4f88-9090-4e9f5c181f57" providerId="ADAL" clId="{01AA50F8-D725-4ADA-812C-70B70543E040}" dt="2022-09-22T14:11:12.912" v="466" actId="20577"/>
        <pc:sldMkLst>
          <pc:docMk/>
          <pc:sldMk cId="2557235560" sldId="295"/>
        </pc:sldMkLst>
        <pc:spChg chg="mod">
          <ac:chgData name="Dena Bechtle" userId="d1ba18bb-8f70-4f88-9090-4e9f5c181f57" providerId="ADAL" clId="{01AA50F8-D725-4ADA-812C-70B70543E040}" dt="2022-09-22T14:11:12.912" v="466" actId="20577"/>
          <ac:spMkLst>
            <pc:docMk/>
            <pc:sldMk cId="2557235560" sldId="295"/>
            <ac:spMk id="3" creationId="{00000000-0000-0000-0000-000000000000}"/>
          </ac:spMkLst>
        </pc:spChg>
      </pc:sldChg>
      <pc:sldChg chg="modSp mod">
        <pc:chgData name="Dena Bechtle" userId="d1ba18bb-8f70-4f88-9090-4e9f5c181f57" providerId="ADAL" clId="{01AA50F8-D725-4ADA-812C-70B70543E040}" dt="2022-09-22T14:41:57.158" v="511" actId="20577"/>
        <pc:sldMkLst>
          <pc:docMk/>
          <pc:sldMk cId="2094074302" sldId="297"/>
        </pc:sldMkLst>
        <pc:spChg chg="mod">
          <ac:chgData name="Dena Bechtle" userId="d1ba18bb-8f70-4f88-9090-4e9f5c181f57" providerId="ADAL" clId="{01AA50F8-D725-4ADA-812C-70B70543E040}" dt="2022-09-22T14:41:57.158" v="511" actId="20577"/>
          <ac:spMkLst>
            <pc:docMk/>
            <pc:sldMk cId="2094074302" sldId="297"/>
            <ac:spMk id="3" creationId="{00000000-0000-0000-0000-000000000000}"/>
          </ac:spMkLst>
        </pc:spChg>
      </pc:sldChg>
      <pc:sldChg chg="modSp mod">
        <pc:chgData name="Dena Bechtle" userId="d1ba18bb-8f70-4f88-9090-4e9f5c181f57" providerId="ADAL" clId="{01AA50F8-D725-4ADA-812C-70B70543E040}" dt="2022-09-22T14:43:02.877" v="538" actId="20577"/>
        <pc:sldMkLst>
          <pc:docMk/>
          <pc:sldMk cId="1950492424" sldId="301"/>
        </pc:sldMkLst>
        <pc:spChg chg="mod">
          <ac:chgData name="Dena Bechtle" userId="d1ba18bb-8f70-4f88-9090-4e9f5c181f57" providerId="ADAL" clId="{01AA50F8-D725-4ADA-812C-70B70543E040}" dt="2022-09-22T14:43:02.877" v="538" actId="20577"/>
          <ac:spMkLst>
            <pc:docMk/>
            <pc:sldMk cId="1950492424" sldId="301"/>
            <ac:spMk id="3" creationId="{00000000-0000-0000-0000-000000000000}"/>
          </ac:spMkLst>
        </pc:spChg>
      </pc:sldChg>
      <pc:sldChg chg="modSp mod">
        <pc:chgData name="Dena Bechtle" userId="d1ba18bb-8f70-4f88-9090-4e9f5c181f57" providerId="ADAL" clId="{01AA50F8-D725-4ADA-812C-70B70543E040}" dt="2022-09-22T14:00:39.063" v="276" actId="1076"/>
        <pc:sldMkLst>
          <pc:docMk/>
          <pc:sldMk cId="39184385" sldId="302"/>
        </pc:sldMkLst>
        <pc:spChg chg="mod">
          <ac:chgData name="Dena Bechtle" userId="d1ba18bb-8f70-4f88-9090-4e9f5c181f57" providerId="ADAL" clId="{01AA50F8-D725-4ADA-812C-70B70543E040}" dt="2022-09-22T14:00:39.063" v="276" actId="1076"/>
          <ac:spMkLst>
            <pc:docMk/>
            <pc:sldMk cId="39184385" sldId="302"/>
            <ac:spMk id="3" creationId="{00000000-0000-0000-0000-000000000000}"/>
          </ac:spMkLst>
        </pc:spChg>
      </pc:sldChg>
      <pc:sldChg chg="modSp mod">
        <pc:chgData name="Dena Bechtle" userId="d1ba18bb-8f70-4f88-9090-4e9f5c181f57" providerId="ADAL" clId="{01AA50F8-D725-4ADA-812C-70B70543E040}" dt="2022-09-22T13:58:22.815" v="224" actId="20577"/>
        <pc:sldMkLst>
          <pc:docMk/>
          <pc:sldMk cId="3418638413" sldId="303"/>
        </pc:sldMkLst>
        <pc:spChg chg="mod">
          <ac:chgData name="Dena Bechtle" userId="d1ba18bb-8f70-4f88-9090-4e9f5c181f57" providerId="ADAL" clId="{01AA50F8-D725-4ADA-812C-70B70543E040}" dt="2022-09-22T13:58:22.815" v="224" actId="20577"/>
          <ac:spMkLst>
            <pc:docMk/>
            <pc:sldMk cId="3418638413" sldId="303"/>
            <ac:spMk id="3" creationId="{00000000-0000-0000-0000-000000000000}"/>
          </ac:spMkLst>
        </pc:spChg>
      </pc:sldChg>
      <pc:sldChg chg="modSp mod">
        <pc:chgData name="Dena Bechtle" userId="d1ba18bb-8f70-4f88-9090-4e9f5c181f57" providerId="ADAL" clId="{01AA50F8-D725-4ADA-812C-70B70543E040}" dt="2022-09-22T14:44:17.587" v="543" actId="20577"/>
        <pc:sldMkLst>
          <pc:docMk/>
          <pc:sldMk cId="4007095619" sldId="305"/>
        </pc:sldMkLst>
        <pc:spChg chg="mod">
          <ac:chgData name="Dena Bechtle" userId="d1ba18bb-8f70-4f88-9090-4e9f5c181f57" providerId="ADAL" clId="{01AA50F8-D725-4ADA-812C-70B70543E040}" dt="2022-09-22T13:58:06.009" v="222" actId="20577"/>
          <ac:spMkLst>
            <pc:docMk/>
            <pc:sldMk cId="4007095619" sldId="305"/>
            <ac:spMk id="2" creationId="{00000000-0000-0000-0000-000000000000}"/>
          </ac:spMkLst>
        </pc:spChg>
        <pc:spChg chg="mod">
          <ac:chgData name="Dena Bechtle" userId="d1ba18bb-8f70-4f88-9090-4e9f5c181f57" providerId="ADAL" clId="{01AA50F8-D725-4ADA-812C-70B70543E040}" dt="2022-09-22T14:44:17.587" v="543" actId="20577"/>
          <ac:spMkLst>
            <pc:docMk/>
            <pc:sldMk cId="4007095619" sldId="305"/>
            <ac:spMk id="3" creationId="{00000000-0000-0000-0000-000000000000}"/>
          </ac:spMkLst>
        </pc:spChg>
      </pc:sldChg>
      <pc:sldChg chg="modSp mod">
        <pc:chgData name="Dena Bechtle" userId="d1ba18bb-8f70-4f88-9090-4e9f5c181f57" providerId="ADAL" clId="{01AA50F8-D725-4ADA-812C-70B70543E040}" dt="2022-09-22T14:43:31.329" v="539" actId="33524"/>
        <pc:sldMkLst>
          <pc:docMk/>
          <pc:sldMk cId="4040870621" sldId="307"/>
        </pc:sldMkLst>
        <pc:spChg chg="mod">
          <ac:chgData name="Dena Bechtle" userId="d1ba18bb-8f70-4f88-9090-4e9f5c181f57" providerId="ADAL" clId="{01AA50F8-D725-4ADA-812C-70B70543E040}" dt="2022-09-22T14:43:31.329" v="539" actId="33524"/>
          <ac:spMkLst>
            <pc:docMk/>
            <pc:sldMk cId="4040870621" sldId="307"/>
            <ac:spMk id="3" creationId="{00000000-0000-0000-0000-000000000000}"/>
          </ac:spMkLst>
        </pc:spChg>
      </pc:sldChg>
      <pc:sldChg chg="modSp mod">
        <pc:chgData name="Dena Bechtle" userId="d1ba18bb-8f70-4f88-9090-4e9f5c181f57" providerId="ADAL" clId="{01AA50F8-D725-4ADA-812C-70B70543E040}" dt="2022-09-22T14:03:19.550" v="292" actId="27636"/>
        <pc:sldMkLst>
          <pc:docMk/>
          <pc:sldMk cId="2403286098" sldId="308"/>
        </pc:sldMkLst>
        <pc:spChg chg="mod">
          <ac:chgData name="Dena Bechtle" userId="d1ba18bb-8f70-4f88-9090-4e9f5c181f57" providerId="ADAL" clId="{01AA50F8-D725-4ADA-812C-70B70543E040}" dt="2022-09-22T14:03:19.550" v="292" actId="27636"/>
          <ac:spMkLst>
            <pc:docMk/>
            <pc:sldMk cId="2403286098" sldId="308"/>
            <ac:spMk id="3" creationId="{00000000-0000-0000-0000-000000000000}"/>
          </ac:spMkLst>
        </pc:spChg>
      </pc:sldChg>
      <pc:sldChg chg="modSp mod">
        <pc:chgData name="Dena Bechtle" userId="d1ba18bb-8f70-4f88-9090-4e9f5c181f57" providerId="ADAL" clId="{01AA50F8-D725-4ADA-812C-70B70543E040}" dt="2022-09-22T14:45:23.847" v="549"/>
        <pc:sldMkLst>
          <pc:docMk/>
          <pc:sldMk cId="839680714" sldId="315"/>
        </pc:sldMkLst>
        <pc:spChg chg="mod">
          <ac:chgData name="Dena Bechtle" userId="d1ba18bb-8f70-4f88-9090-4e9f5c181f57" providerId="ADAL" clId="{01AA50F8-D725-4ADA-812C-70B70543E040}" dt="2022-09-22T14:45:23.847" v="549"/>
          <ac:spMkLst>
            <pc:docMk/>
            <pc:sldMk cId="839680714" sldId="315"/>
            <ac:spMk id="3" creationId="{00000000-0000-0000-0000-000000000000}"/>
          </ac:spMkLst>
        </pc:spChg>
      </pc:sldChg>
      <pc:sldChg chg="modSp mod">
        <pc:chgData name="Dena Bechtle" userId="d1ba18bb-8f70-4f88-9090-4e9f5c181f57" providerId="ADAL" clId="{01AA50F8-D725-4ADA-812C-70B70543E040}" dt="2022-09-22T12:24:12.583" v="203" actId="1076"/>
        <pc:sldMkLst>
          <pc:docMk/>
          <pc:sldMk cId="869493004" sldId="316"/>
        </pc:sldMkLst>
        <pc:spChg chg="mod">
          <ac:chgData name="Dena Bechtle" userId="d1ba18bb-8f70-4f88-9090-4e9f5c181f57" providerId="ADAL" clId="{01AA50F8-D725-4ADA-812C-70B70543E040}" dt="2022-09-22T12:24:12.583" v="203" actId="1076"/>
          <ac:spMkLst>
            <pc:docMk/>
            <pc:sldMk cId="869493004" sldId="316"/>
            <ac:spMk id="3" creationId="{00000000-0000-0000-0000-000000000000}"/>
          </ac:spMkLst>
        </pc:spChg>
      </pc:sldChg>
      <pc:sldChg chg="modSp new mod">
        <pc:chgData name="Dena Bechtle" userId="d1ba18bb-8f70-4f88-9090-4e9f5c181f57" providerId="ADAL" clId="{01AA50F8-D725-4ADA-812C-70B70543E040}" dt="2022-09-22T14:07:27.177" v="432" actId="27636"/>
        <pc:sldMkLst>
          <pc:docMk/>
          <pc:sldMk cId="3023687879" sldId="317"/>
        </pc:sldMkLst>
        <pc:spChg chg="mod">
          <ac:chgData name="Dena Bechtle" userId="d1ba18bb-8f70-4f88-9090-4e9f5c181f57" providerId="ADAL" clId="{01AA50F8-D725-4ADA-812C-70B70543E040}" dt="2022-09-22T14:03:37.865" v="317" actId="20577"/>
          <ac:spMkLst>
            <pc:docMk/>
            <pc:sldMk cId="3023687879" sldId="317"/>
            <ac:spMk id="2" creationId="{AAC5C47E-5135-22B2-D9A9-84665ADD1527}"/>
          </ac:spMkLst>
        </pc:spChg>
        <pc:spChg chg="mod">
          <ac:chgData name="Dena Bechtle" userId="d1ba18bb-8f70-4f88-9090-4e9f5c181f57" providerId="ADAL" clId="{01AA50F8-D725-4ADA-812C-70B70543E040}" dt="2022-09-22T14:07:27.177" v="432" actId="27636"/>
          <ac:spMkLst>
            <pc:docMk/>
            <pc:sldMk cId="3023687879" sldId="317"/>
            <ac:spMk id="3" creationId="{2E4B8420-D245-840F-3123-1A18E8B1882D}"/>
          </ac:spMkLst>
        </pc:spChg>
      </pc:sldChg>
      <pc:sldChg chg="modSp new mod">
        <pc:chgData name="Dena Bechtle" userId="d1ba18bb-8f70-4f88-9090-4e9f5c181f57" providerId="ADAL" clId="{01AA50F8-D725-4ADA-812C-70B70543E040}" dt="2022-09-22T14:05:56.082" v="386" actId="114"/>
        <pc:sldMkLst>
          <pc:docMk/>
          <pc:sldMk cId="3797329728" sldId="318"/>
        </pc:sldMkLst>
        <pc:spChg chg="mod">
          <ac:chgData name="Dena Bechtle" userId="d1ba18bb-8f70-4f88-9090-4e9f5c181f57" providerId="ADAL" clId="{01AA50F8-D725-4ADA-812C-70B70543E040}" dt="2022-09-22T14:04:37.616" v="359" actId="20577"/>
          <ac:spMkLst>
            <pc:docMk/>
            <pc:sldMk cId="3797329728" sldId="318"/>
            <ac:spMk id="2" creationId="{063782E5-5A9C-1015-A671-3433EBC9668F}"/>
          </ac:spMkLst>
        </pc:spChg>
        <pc:spChg chg="mod">
          <ac:chgData name="Dena Bechtle" userId="d1ba18bb-8f70-4f88-9090-4e9f5c181f57" providerId="ADAL" clId="{01AA50F8-D725-4ADA-812C-70B70543E040}" dt="2022-09-22T14:05:56.082" v="386" actId="114"/>
          <ac:spMkLst>
            <pc:docMk/>
            <pc:sldMk cId="3797329728" sldId="318"/>
            <ac:spMk id="3" creationId="{6A186E95-4E72-FE0E-C974-63E0A5D9443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454201-1EB2-46E6-8C1A-B8E0249A2EF6}" type="datetimeFigureOut">
              <a:rPr lang="en-US" smtClean="0"/>
              <a:t>9/14/2023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A5C1B8-C796-438B-BE18-F1731B0F44C2}" type="slidenum">
              <a:rPr lang="en-US" smtClean="0"/>
              <a:t>‹#›</a:t>
            </a:fld>
            <a:endParaRPr lang="en-US"/>
          </a:p>
        </p:txBody>
      </p:sp>
    </p:spTree>
    <p:extLst>
      <p:ext uri="{BB962C8B-B14F-4D97-AF65-F5344CB8AC3E}">
        <p14:creationId xmlns:p14="http://schemas.microsoft.com/office/powerpoint/2010/main" val="3505966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Graduation data show that 90 percent of Cambridge students enrolled at FSU graduate within 4 years. </a:t>
            </a:r>
            <a:r>
              <a:rPr lang="en-US" sz="1200" b="0" i="0" u="none" strike="noStrike" kern="1200" baseline="0" dirty="0">
                <a:solidFill>
                  <a:schemeClr val="tx1"/>
                </a:solidFill>
                <a:latin typeface="+mn-lt"/>
                <a:ea typeface="+mn-ea"/>
                <a:cs typeface="+mn-cs"/>
              </a:rPr>
              <a:t>The 4-year graduation rate for Cambridge students is much higher than students who enrolled at FSU with no credit via advanced high school programs (90 percent versus 78 percent). Cambridge students completed their bachelor’s degrees in an average of 3.8 years.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Moreover, a higher percentage of Cambridge students completed their bachelor’s degrees in four years compared to peers who earned college credit via other advanced coursework programs. </a:t>
            </a:r>
            <a:r>
              <a:rPr lang="en-US" sz="1200" b="0" i="0" u="none" strike="noStrike" kern="1200" baseline="0" dirty="0">
                <a:solidFill>
                  <a:schemeClr val="tx1"/>
                </a:solidFill>
                <a:latin typeface="+mn-lt"/>
                <a:ea typeface="+mn-ea"/>
                <a:cs typeface="+mn-cs"/>
              </a:rPr>
              <a:t>This result is particularly impressive when comparing the number of FSU credits students receive from their high school advanced courses: a higher percentage of Cambridge students are graduating on time compared to peers who receive a comparable amount of credits from other programs. </a:t>
            </a:r>
          </a:p>
          <a:p>
            <a:endParaRPr lang="en-US" dirty="0"/>
          </a:p>
        </p:txBody>
      </p:sp>
      <p:sp>
        <p:nvSpPr>
          <p:cNvPr id="4" name="Slide Number Placeholder 3"/>
          <p:cNvSpPr>
            <a:spLocks noGrp="1"/>
          </p:cNvSpPr>
          <p:nvPr>
            <p:ph type="sldNum" sz="quarter" idx="10"/>
          </p:nvPr>
        </p:nvSpPr>
        <p:spPr/>
        <p:txBody>
          <a:bodyPr/>
          <a:lstStyle/>
          <a:p>
            <a:fld id="{49A5C1B8-C796-438B-BE18-F1731B0F44C2}" type="slidenum">
              <a:rPr lang="en-US" smtClean="0"/>
              <a:t>5</a:t>
            </a:fld>
            <a:endParaRPr lang="en-US"/>
          </a:p>
        </p:txBody>
      </p:sp>
    </p:spTree>
    <p:extLst>
      <p:ext uri="{BB962C8B-B14F-4D97-AF65-F5344CB8AC3E}">
        <p14:creationId xmlns:p14="http://schemas.microsoft.com/office/powerpoint/2010/main" val="2745628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Overall, 98 percent of grades achieved by Cambridge students in their subsequent FSU courses were passing grades (above a C or 2.0 GPA) compared to 91 percent for the total cohort of students. </a:t>
            </a:r>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Cambridge students tended to achieve higher grades: 73 percent of Cambridge students receiving college credit achieved an A in their subsequent course while 49 percent of the control (all students) earned an A.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Preliminary analyses suggest that students who score an E on their A or AS Levels continue to do well in college. </a:t>
            </a:r>
            <a:r>
              <a:rPr lang="en-US" sz="1200" b="0" i="0" u="none" strike="noStrike" kern="1200" baseline="0" dirty="0">
                <a:solidFill>
                  <a:schemeClr val="tx1"/>
                </a:solidFill>
                <a:latin typeface="+mn-lt"/>
                <a:ea typeface="+mn-ea"/>
                <a:cs typeface="+mn-cs"/>
              </a:rPr>
              <a:t>Approximately 92 percent of students who scored an E on their A/AS Level went on to achieve an A or B grade in the relevant subsequent course in college. This result suggests that students scoring the minimum A/AS Level grade (E) still perform extremely well in their subsequent college courses. </a:t>
            </a:r>
          </a:p>
          <a:p>
            <a:endParaRPr lang="en-US" dirty="0"/>
          </a:p>
        </p:txBody>
      </p:sp>
      <p:sp>
        <p:nvSpPr>
          <p:cNvPr id="4" name="Slide Number Placeholder 3"/>
          <p:cNvSpPr>
            <a:spLocks noGrp="1"/>
          </p:cNvSpPr>
          <p:nvPr>
            <p:ph type="sldNum" sz="quarter" idx="10"/>
          </p:nvPr>
        </p:nvSpPr>
        <p:spPr/>
        <p:txBody>
          <a:bodyPr/>
          <a:lstStyle/>
          <a:p>
            <a:fld id="{49A5C1B8-C796-438B-BE18-F1731B0F44C2}" type="slidenum">
              <a:rPr lang="en-US" smtClean="0"/>
              <a:t>6</a:t>
            </a:fld>
            <a:endParaRPr lang="en-US"/>
          </a:p>
        </p:txBody>
      </p:sp>
    </p:spTree>
    <p:extLst>
      <p:ext uri="{BB962C8B-B14F-4D97-AF65-F5344CB8AC3E}">
        <p14:creationId xmlns:p14="http://schemas.microsoft.com/office/powerpoint/2010/main" val="451390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 six subject areas (Biology, Business, English, History, Math, and Psychology), Cambridge students again performed well and followed a pattern of high achievement, with a higher proportion of Cambridge students achieving A grades in all 6 subject areas compared to the control group (all students). For example, Cambridge students achieved an A grade in 65 percent of the subsequent Biology courses compared to 45 percent for the control. This again suggests that students who received credit for their Cambridge International AS and A Levels are well prepared for high achievement in their subsequent college courses. </a:t>
            </a:r>
          </a:p>
          <a:p>
            <a:endParaRPr lang="en-US" dirty="0"/>
          </a:p>
        </p:txBody>
      </p:sp>
      <p:sp>
        <p:nvSpPr>
          <p:cNvPr id="4" name="Slide Number Placeholder 3"/>
          <p:cNvSpPr>
            <a:spLocks noGrp="1"/>
          </p:cNvSpPr>
          <p:nvPr>
            <p:ph type="sldNum" sz="quarter" idx="10"/>
          </p:nvPr>
        </p:nvSpPr>
        <p:spPr/>
        <p:txBody>
          <a:bodyPr/>
          <a:lstStyle/>
          <a:p>
            <a:fld id="{49A5C1B8-C796-438B-BE18-F1731B0F44C2}" type="slidenum">
              <a:rPr lang="en-US" smtClean="0"/>
              <a:t>7</a:t>
            </a:fld>
            <a:endParaRPr lang="en-US"/>
          </a:p>
        </p:txBody>
      </p:sp>
    </p:spTree>
    <p:extLst>
      <p:ext uri="{BB962C8B-B14F-4D97-AF65-F5344CB8AC3E}">
        <p14:creationId xmlns:p14="http://schemas.microsoft.com/office/powerpoint/2010/main" val="1581358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Nat’l ADIP pass rates were not provided</a:t>
            </a:r>
          </a:p>
        </p:txBody>
      </p:sp>
      <p:sp>
        <p:nvSpPr>
          <p:cNvPr id="4" name="Slide Number Placeholder 3"/>
          <p:cNvSpPr>
            <a:spLocks noGrp="1"/>
          </p:cNvSpPr>
          <p:nvPr>
            <p:ph type="sldNum" sz="quarter" idx="10"/>
          </p:nvPr>
        </p:nvSpPr>
        <p:spPr/>
        <p:txBody>
          <a:bodyPr/>
          <a:lstStyle/>
          <a:p>
            <a:fld id="{49A5C1B8-C796-438B-BE18-F1731B0F44C2}" type="slidenum">
              <a:rPr lang="en-US" smtClean="0"/>
              <a:t>8</a:t>
            </a:fld>
            <a:endParaRPr lang="en-US"/>
          </a:p>
        </p:txBody>
      </p:sp>
    </p:spTree>
    <p:extLst>
      <p:ext uri="{BB962C8B-B14F-4D97-AF65-F5344CB8AC3E}">
        <p14:creationId xmlns:p14="http://schemas.microsoft.com/office/powerpoint/2010/main" val="1327341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6 AS Subjects did not beat the </a:t>
            </a:r>
            <a:r>
              <a:rPr lang="en-US" dirty="0" err="1"/>
              <a:t>nat’l</a:t>
            </a:r>
            <a:r>
              <a:rPr lang="en-US" dirty="0"/>
              <a:t> pass rate – 3 of those were being tested</a:t>
            </a:r>
            <a:r>
              <a:rPr lang="en-US" baseline="0" dirty="0"/>
              <a:t> in person for the 1</a:t>
            </a:r>
            <a:r>
              <a:rPr lang="en-US" baseline="30000" dirty="0"/>
              <a:t>st</a:t>
            </a:r>
            <a:r>
              <a:rPr lang="en-US" baseline="0" dirty="0"/>
              <a:t> time at SAHS (Drama, Music, PE)</a:t>
            </a:r>
          </a:p>
          <a:p>
            <a:r>
              <a:rPr lang="en-US" baseline="0" dirty="0"/>
              <a:t>Only 5 students took the AL Math – but all passed!</a:t>
            </a:r>
            <a:endParaRPr lang="en-US" dirty="0"/>
          </a:p>
        </p:txBody>
      </p:sp>
      <p:sp>
        <p:nvSpPr>
          <p:cNvPr id="4" name="Slide Number Placeholder 3"/>
          <p:cNvSpPr>
            <a:spLocks noGrp="1"/>
          </p:cNvSpPr>
          <p:nvPr>
            <p:ph type="sldNum" sz="quarter" idx="10"/>
          </p:nvPr>
        </p:nvSpPr>
        <p:spPr/>
        <p:txBody>
          <a:bodyPr/>
          <a:lstStyle/>
          <a:p>
            <a:fld id="{49A5C1B8-C796-438B-BE18-F1731B0F44C2}" type="slidenum">
              <a:rPr lang="en-US" smtClean="0"/>
              <a:t>10</a:t>
            </a:fld>
            <a:endParaRPr lang="en-US"/>
          </a:p>
        </p:txBody>
      </p:sp>
    </p:spTree>
    <p:extLst>
      <p:ext uri="{BB962C8B-B14F-4D97-AF65-F5344CB8AC3E}">
        <p14:creationId xmlns:p14="http://schemas.microsoft.com/office/powerpoint/2010/main" val="3326021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AICE Curriculum requirements/differences</a:t>
            </a:r>
            <a:r>
              <a:rPr lang="en-US" baseline="0" dirty="0"/>
              <a:t> will be covered later...</a:t>
            </a:r>
            <a:endParaRPr lang="en-US" dirty="0"/>
          </a:p>
        </p:txBody>
      </p:sp>
      <p:sp>
        <p:nvSpPr>
          <p:cNvPr id="4" name="Slide Number Placeholder 3"/>
          <p:cNvSpPr>
            <a:spLocks noGrp="1"/>
          </p:cNvSpPr>
          <p:nvPr>
            <p:ph type="sldNum" sz="quarter" idx="10"/>
          </p:nvPr>
        </p:nvSpPr>
        <p:spPr/>
        <p:txBody>
          <a:bodyPr/>
          <a:lstStyle/>
          <a:p>
            <a:fld id="{49A5C1B8-C796-438B-BE18-F1731B0F44C2}" type="slidenum">
              <a:rPr lang="en-US" smtClean="0"/>
              <a:t>13</a:t>
            </a:fld>
            <a:endParaRPr lang="en-US"/>
          </a:p>
        </p:txBody>
      </p:sp>
    </p:spTree>
    <p:extLst>
      <p:ext uri="{BB962C8B-B14F-4D97-AF65-F5344CB8AC3E}">
        <p14:creationId xmlns:p14="http://schemas.microsoft.com/office/powerpoint/2010/main" val="3702175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C5B0DDC5-4146-4804-A6D7-41629359E5C8}"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8A581-CD26-418C-946B-59FE433E2634}"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5B0DDC5-4146-4804-A6D7-41629359E5C8}"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8A581-CD26-418C-946B-59FE433E26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5B0DDC5-4146-4804-A6D7-41629359E5C8}" type="datetimeFigureOut">
              <a:rPr lang="en-US" smtClean="0"/>
              <a:t>9/14/2023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E048A581-CD26-418C-946B-59FE433E26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5B0DDC5-4146-4804-A6D7-41629359E5C8}"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8A581-CD26-418C-946B-59FE433E263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5B0DDC5-4146-4804-A6D7-41629359E5C8}"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8A581-CD26-418C-946B-59FE433E263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5B0DDC5-4146-4804-A6D7-41629359E5C8}" type="datetimeFigureOut">
              <a:rPr lang="en-US" smtClean="0"/>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8A581-CD26-418C-946B-59FE433E263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5B0DDC5-4146-4804-A6D7-41629359E5C8}" type="datetimeFigureOut">
              <a:rPr lang="en-US" smtClean="0"/>
              <a:t>9/14/2023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48A581-CD26-418C-946B-59FE433E263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5B0DDC5-4146-4804-A6D7-41629359E5C8}" type="datetimeFigureOut">
              <a:rPr lang="en-US" smtClean="0"/>
              <a:t>9/14/2023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48A581-CD26-418C-946B-59FE433E26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B0DDC5-4146-4804-A6D7-41629359E5C8}" type="datetimeFigureOut">
              <a:rPr lang="en-US" smtClean="0"/>
              <a:t>9/14/2023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48A581-CD26-418C-946B-59FE433E26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5B0DDC5-4146-4804-A6D7-41629359E5C8}" type="datetimeFigureOut">
              <a:rPr lang="en-US" smtClean="0"/>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8A581-CD26-418C-946B-59FE433E2634}"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5B0DDC5-4146-4804-A6D7-41629359E5C8}" type="datetimeFigureOut">
              <a:rPr lang="en-US" smtClean="0"/>
              <a:t>9/14/2023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E048A581-CD26-418C-946B-59FE433E263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5B0DDC5-4146-4804-A6D7-41629359E5C8}" type="datetimeFigureOut">
              <a:rPr lang="en-US" smtClean="0"/>
              <a:t>9/14/2023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048A581-CD26-418C-946B-59FE433E263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stjohns.k12.fl.us/hac/" TargetMode="External"/><Relationship Id="rId2" Type="http://schemas.openxmlformats.org/officeDocument/2006/relationships/hyperlink" Target="https://www.stjohns.k12.fl.us/media/edtech/schoology/schoology-for-paren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mailto:Travis.Brown@stjohns.k12.fl.us" TargetMode="External"/><Relationship Id="rId3" Type="http://schemas.openxmlformats.org/officeDocument/2006/relationships/hyperlink" Target="mailto:Tresca.Esguerra@stjohns.k12.fl.us" TargetMode="External"/><Relationship Id="rId7" Type="http://schemas.openxmlformats.org/officeDocument/2006/relationships/hyperlink" Target="mailto:Jill.Lee@stjohns.k12.fl.us" TargetMode="External"/><Relationship Id="rId2" Type="http://schemas.openxmlformats.org/officeDocument/2006/relationships/hyperlink" Target="mailto:Dena.Bechtle@stjohns.k12.fl.us" TargetMode="External"/><Relationship Id="rId1" Type="http://schemas.openxmlformats.org/officeDocument/2006/relationships/slideLayout" Target="../slideLayouts/slideLayout2.xml"/><Relationship Id="rId6" Type="http://schemas.openxmlformats.org/officeDocument/2006/relationships/hyperlink" Target="mailto:Earl.Brown@stjohns.k12.fl.us" TargetMode="External"/><Relationship Id="rId5" Type="http://schemas.openxmlformats.org/officeDocument/2006/relationships/hyperlink" Target="mailto:Michelle.Davis@stjohns.k12.fl.us" TargetMode="External"/><Relationship Id="rId4" Type="http://schemas.openxmlformats.org/officeDocument/2006/relationships/hyperlink" Target="mailto:Dawn.Eakins@stjohns.k12.fl.us"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711164"/>
            <a:ext cx="8758451" cy="1869766"/>
          </a:xfrm>
        </p:spPr>
        <p:txBody>
          <a:bodyPr>
            <a:normAutofit fontScale="90000"/>
          </a:bodyPr>
          <a:lstStyle/>
          <a:p>
            <a:pPr algn="ctr"/>
            <a:r>
              <a:rPr lang="en-US" dirty="0"/>
              <a:t> </a:t>
            </a:r>
            <a:r>
              <a:rPr lang="en-US" sz="6000" dirty="0"/>
              <a:t>Cambridge A.I.C.E.</a:t>
            </a:r>
            <a:br>
              <a:rPr lang="en-US" sz="6000" dirty="0"/>
            </a:br>
            <a:r>
              <a:rPr lang="en-US" sz="3600" dirty="0"/>
              <a:t>Advanced International Certificate of Education</a:t>
            </a:r>
            <a:br>
              <a:rPr lang="en-US" sz="3600" dirty="0"/>
            </a:br>
            <a:br>
              <a:rPr lang="en-US" sz="3600" dirty="0"/>
            </a:br>
            <a:endParaRPr lang="en-US" sz="3600" dirty="0"/>
          </a:p>
        </p:txBody>
      </p:sp>
      <p:sp>
        <p:nvSpPr>
          <p:cNvPr id="3" name="Subtitle 2"/>
          <p:cNvSpPr>
            <a:spLocks noGrp="1"/>
          </p:cNvSpPr>
          <p:nvPr>
            <p:ph type="subTitle" idx="1"/>
          </p:nvPr>
        </p:nvSpPr>
        <p:spPr>
          <a:xfrm>
            <a:off x="345173" y="1021876"/>
            <a:ext cx="8077200" cy="509016"/>
          </a:xfrm>
        </p:spPr>
        <p:txBody>
          <a:bodyPr>
            <a:normAutofit/>
          </a:bodyPr>
          <a:lstStyle/>
          <a:p>
            <a:r>
              <a:rPr lang="en-US" sz="3200" dirty="0"/>
              <a:t>St. Augustine High School</a:t>
            </a:r>
          </a:p>
        </p:txBody>
      </p:sp>
      <p:pic>
        <p:nvPicPr>
          <p:cNvPr id="4" name="Picture 5" descr="cambridge buzz.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361984"/>
            <a:ext cx="2133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421373" y="5181600"/>
            <a:ext cx="7924800" cy="646331"/>
          </a:xfrm>
          <a:prstGeom prst="rect">
            <a:avLst/>
          </a:prstGeom>
          <a:noFill/>
        </p:spPr>
        <p:txBody>
          <a:bodyPr wrap="square" rtlCol="0">
            <a:spAutoFit/>
          </a:bodyPr>
          <a:lstStyle/>
          <a:p>
            <a:pPr algn="ctr"/>
            <a:endParaRPr lang="en-US" dirty="0"/>
          </a:p>
          <a:p>
            <a:pPr algn="ctr"/>
            <a:endParaRPr lang="en-US" dirty="0"/>
          </a:p>
        </p:txBody>
      </p:sp>
      <p:sp>
        <p:nvSpPr>
          <p:cNvPr id="7" name="TextBox 6"/>
          <p:cNvSpPr txBox="1"/>
          <p:nvPr/>
        </p:nvSpPr>
        <p:spPr>
          <a:xfrm>
            <a:off x="1295400" y="5366266"/>
            <a:ext cx="6705600" cy="923330"/>
          </a:xfrm>
          <a:prstGeom prst="rect">
            <a:avLst/>
          </a:prstGeom>
          <a:noFill/>
        </p:spPr>
        <p:txBody>
          <a:bodyPr wrap="square" rtlCol="0">
            <a:spAutoFit/>
          </a:bodyPr>
          <a:lstStyle/>
          <a:p>
            <a:pPr algn="ctr"/>
            <a:r>
              <a:rPr lang="en-US" sz="5400" dirty="0">
                <a:solidFill>
                  <a:srgbClr val="FFC000"/>
                </a:solidFill>
              </a:rPr>
              <a:t>Welcome!</a:t>
            </a:r>
          </a:p>
        </p:txBody>
      </p:sp>
    </p:spTree>
    <p:extLst>
      <p:ext uri="{BB962C8B-B14F-4D97-AF65-F5344CB8AC3E}">
        <p14:creationId xmlns:p14="http://schemas.microsoft.com/office/powerpoint/2010/main" val="2196741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Results Analysis</a:t>
            </a:r>
          </a:p>
        </p:txBody>
      </p:sp>
      <p:sp>
        <p:nvSpPr>
          <p:cNvPr id="3" name="Content Placeholder 2"/>
          <p:cNvSpPr>
            <a:spLocks noGrp="1"/>
          </p:cNvSpPr>
          <p:nvPr>
            <p:ph idx="1"/>
          </p:nvPr>
        </p:nvSpPr>
        <p:spPr>
          <a:xfrm>
            <a:off x="457200" y="1905000"/>
            <a:ext cx="8229600" cy="4625609"/>
          </a:xfrm>
        </p:spPr>
        <p:txBody>
          <a:bodyPr>
            <a:normAutofit/>
          </a:bodyPr>
          <a:lstStyle/>
          <a:p>
            <a:r>
              <a:rPr lang="en-US" dirty="0"/>
              <a:t>9 new teachers to AICE subjects in 2022-23</a:t>
            </a:r>
          </a:p>
          <a:p>
            <a:pPr marL="438912" marR="0" lvl="0" indent="-320040" algn="l" defTabSz="914400" rtl="0" eaLnBrk="1" fontAlgn="auto" latinLnBrk="0" hangingPunct="1">
              <a:lnSpc>
                <a:spcPct val="100000"/>
              </a:lnSpc>
              <a:spcBef>
                <a:spcPts val="0"/>
              </a:spcBef>
              <a:spcAft>
                <a:spcPts val="0"/>
              </a:spcAft>
              <a:buClr>
                <a:srgbClr val="F0AD00"/>
              </a:buClr>
              <a:buSzPct val="80000"/>
              <a:buFont typeface="Wingdings 2"/>
              <a:buChar char=""/>
              <a:tabLst/>
              <a:defRPr/>
            </a:pPr>
            <a:endParaRPr kumimoji="0" lang="en-US" sz="3200" b="0" i="0" u="none" strike="noStrike" kern="1200" cap="none" spc="0" normalizeH="0" baseline="0" noProof="0" dirty="0">
              <a:ln>
                <a:noFill/>
              </a:ln>
              <a:solidFill>
                <a:prstClr val="black"/>
              </a:solidFill>
              <a:effectLst/>
              <a:uLnTx/>
              <a:uFillTx/>
              <a:latin typeface="Corbel"/>
              <a:ea typeface="+mn-ea"/>
              <a:cs typeface="+mn-cs"/>
            </a:endParaRPr>
          </a:p>
          <a:p>
            <a:pPr marL="438912" marR="0" lvl="0" indent="-320040" algn="l" defTabSz="914400" rtl="0" eaLnBrk="1" fontAlgn="auto" latinLnBrk="0" hangingPunct="1">
              <a:lnSpc>
                <a:spcPct val="100000"/>
              </a:lnSpc>
              <a:spcBef>
                <a:spcPts val="0"/>
              </a:spcBef>
              <a:spcAft>
                <a:spcPts val="0"/>
              </a:spcAft>
              <a:buClr>
                <a:srgbClr val="F0AD00"/>
              </a:buClr>
              <a:buSzPct val="80000"/>
              <a:buFont typeface="Wingdings 2"/>
              <a:buChar char=""/>
              <a:tabLst/>
              <a:defRPr/>
            </a:pPr>
            <a:r>
              <a:rPr kumimoji="0" lang="en-US" sz="3200" b="0" i="0" u="none" strike="noStrike" kern="1200" cap="none" spc="0" normalizeH="0" baseline="0" noProof="0" dirty="0">
                <a:ln>
                  <a:noFill/>
                </a:ln>
                <a:solidFill>
                  <a:prstClr val="black"/>
                </a:solidFill>
                <a:effectLst/>
                <a:uLnTx/>
                <a:uFillTx/>
                <a:latin typeface="Corbel"/>
                <a:ea typeface="+mn-ea"/>
                <a:cs typeface="+mn-cs"/>
              </a:rPr>
              <a:t>Cambridge increased the rigor of evaluation </a:t>
            </a:r>
          </a:p>
          <a:p>
            <a:pPr marL="731520" marR="0" lvl="1" indent="-274320" algn="l" defTabSz="914400" rtl="0" eaLnBrk="1" fontAlgn="auto" latinLnBrk="0" hangingPunct="1">
              <a:lnSpc>
                <a:spcPct val="100000"/>
              </a:lnSpc>
              <a:spcBef>
                <a:spcPct val="20000"/>
              </a:spcBef>
              <a:spcAft>
                <a:spcPts val="0"/>
              </a:spcAft>
              <a:buClr>
                <a:srgbClr val="60B5CC"/>
              </a:buClr>
              <a:buSzPct val="90000"/>
              <a:buFont typeface="Wingdings"/>
              <a:buChar char=""/>
              <a:tabLst/>
              <a:defRPr/>
            </a:pPr>
            <a:r>
              <a:rPr kumimoji="0" lang="en-US" sz="2800" b="0" i="0" u="none" strike="noStrike" kern="1200" cap="none" spc="0" normalizeH="0" baseline="0" noProof="0" dirty="0">
                <a:ln>
                  <a:noFill/>
                </a:ln>
                <a:solidFill>
                  <a:prstClr val="black"/>
                </a:solidFill>
                <a:effectLst/>
                <a:uLnTx/>
                <a:uFillTx/>
                <a:latin typeface="Corbel"/>
                <a:ea typeface="+mn-ea"/>
                <a:cs typeface="+mn-cs"/>
              </a:rPr>
              <a:t>Has been increasing since Covid years</a:t>
            </a:r>
          </a:p>
          <a:p>
            <a:endParaRPr lang="en-US" dirty="0"/>
          </a:p>
          <a:p>
            <a:r>
              <a:rPr lang="en-US" dirty="0"/>
              <a:t>More students successful at earning their ADIP at the end of junior year</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869493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Expectations in AICE</a:t>
            </a:r>
          </a:p>
        </p:txBody>
      </p:sp>
      <p:sp>
        <p:nvSpPr>
          <p:cNvPr id="3" name="Text Placeholder 2"/>
          <p:cNvSpPr>
            <a:spLocks noGrp="1"/>
          </p:cNvSpPr>
          <p:nvPr>
            <p:ph type="body" idx="1"/>
          </p:nvPr>
        </p:nvSpPr>
        <p:spPr/>
        <p:txBody>
          <a:bodyPr>
            <a:normAutofit/>
          </a:bodyPr>
          <a:lstStyle/>
          <a:p>
            <a:r>
              <a:rPr lang="en-US" sz="3600" u="sng" dirty="0">
                <a:solidFill>
                  <a:srgbClr val="FF0000"/>
                </a:solidFill>
              </a:rPr>
              <a:t>DO</a:t>
            </a:r>
          </a:p>
        </p:txBody>
      </p:sp>
      <p:sp>
        <p:nvSpPr>
          <p:cNvPr id="4" name="Content Placeholder 3"/>
          <p:cNvSpPr>
            <a:spLocks noGrp="1"/>
          </p:cNvSpPr>
          <p:nvPr>
            <p:ph sz="half" idx="2"/>
          </p:nvPr>
        </p:nvSpPr>
        <p:spPr/>
        <p:txBody>
          <a:bodyPr/>
          <a:lstStyle/>
          <a:p>
            <a:r>
              <a:rPr lang="en-US" dirty="0"/>
              <a:t>Expect to struggle!              (If you’re not challenged, you’re not growing!!)</a:t>
            </a:r>
          </a:p>
          <a:p>
            <a:r>
              <a:rPr lang="en-US" dirty="0"/>
              <a:t>Remain Organized</a:t>
            </a:r>
          </a:p>
          <a:p>
            <a:r>
              <a:rPr lang="en-US" dirty="0"/>
              <a:t>Keep up with your work</a:t>
            </a:r>
          </a:p>
          <a:p>
            <a:r>
              <a:rPr lang="en-US" dirty="0"/>
              <a:t>Ask teachers for help</a:t>
            </a:r>
          </a:p>
          <a:p>
            <a:r>
              <a:rPr lang="en-US" dirty="0"/>
              <a:t>Use outside tutors</a:t>
            </a:r>
          </a:p>
          <a:p>
            <a:r>
              <a:rPr lang="en-US" dirty="0"/>
              <a:t>Reach out to friends</a:t>
            </a:r>
          </a:p>
          <a:p>
            <a:r>
              <a:rPr lang="en-US" dirty="0"/>
              <a:t>Try different solutions/study methods</a:t>
            </a:r>
          </a:p>
        </p:txBody>
      </p:sp>
      <p:sp>
        <p:nvSpPr>
          <p:cNvPr id="5" name="Text Placeholder 4"/>
          <p:cNvSpPr>
            <a:spLocks noGrp="1"/>
          </p:cNvSpPr>
          <p:nvPr>
            <p:ph type="body" sz="quarter" idx="3"/>
          </p:nvPr>
        </p:nvSpPr>
        <p:spPr/>
        <p:txBody>
          <a:bodyPr>
            <a:normAutofit/>
          </a:bodyPr>
          <a:lstStyle/>
          <a:p>
            <a:r>
              <a:rPr lang="en-US" sz="3600" u="sng" dirty="0">
                <a:solidFill>
                  <a:srgbClr val="FF0000"/>
                </a:solidFill>
              </a:rPr>
              <a:t>DON’T</a:t>
            </a:r>
          </a:p>
        </p:txBody>
      </p:sp>
      <p:sp>
        <p:nvSpPr>
          <p:cNvPr id="6" name="Content Placeholder 5"/>
          <p:cNvSpPr>
            <a:spLocks noGrp="1"/>
          </p:cNvSpPr>
          <p:nvPr>
            <p:ph sz="quarter" idx="4"/>
          </p:nvPr>
        </p:nvSpPr>
        <p:spPr/>
        <p:txBody>
          <a:bodyPr/>
          <a:lstStyle/>
          <a:p>
            <a:r>
              <a:rPr lang="en-US" dirty="0"/>
              <a:t>Dismiss a low grade</a:t>
            </a:r>
          </a:p>
          <a:p>
            <a:r>
              <a:rPr lang="en-US" dirty="0"/>
              <a:t>Focus on the exam results</a:t>
            </a:r>
          </a:p>
          <a:p>
            <a:r>
              <a:rPr lang="en-US" dirty="0"/>
              <a:t>Get discouraged with a low grade – figure it out!</a:t>
            </a:r>
          </a:p>
          <a:p>
            <a:r>
              <a:rPr lang="en-US" dirty="0"/>
              <a:t>Try to “fix” the problem yourself</a:t>
            </a:r>
          </a:p>
          <a:p>
            <a:r>
              <a:rPr lang="en-US" dirty="0"/>
              <a:t>Engage in harmful attitudes or blaming others</a:t>
            </a:r>
          </a:p>
          <a:p>
            <a:r>
              <a:rPr lang="en-US" dirty="0"/>
              <a:t>Blame the “teaching style”</a:t>
            </a:r>
          </a:p>
          <a:p>
            <a:r>
              <a:rPr lang="en-US" dirty="0"/>
              <a:t>DON’T Give Up!</a:t>
            </a:r>
          </a:p>
        </p:txBody>
      </p:sp>
    </p:spTree>
    <p:extLst>
      <p:ext uri="{BB962C8B-B14F-4D97-AF65-F5344CB8AC3E}">
        <p14:creationId xmlns:p14="http://schemas.microsoft.com/office/powerpoint/2010/main" val="1795727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What do I need to graduate from High School?</a:t>
            </a:r>
          </a:p>
        </p:txBody>
      </p:sp>
      <p:sp>
        <p:nvSpPr>
          <p:cNvPr id="3" name="Content Placeholder 2"/>
          <p:cNvSpPr>
            <a:spLocks noGrp="1"/>
          </p:cNvSpPr>
          <p:nvPr>
            <p:ph idx="1"/>
          </p:nvPr>
        </p:nvSpPr>
        <p:spPr/>
        <p:txBody>
          <a:bodyPr>
            <a:normAutofit/>
          </a:bodyPr>
          <a:lstStyle/>
          <a:p>
            <a:r>
              <a:rPr lang="en-US" sz="5200" i="1" u="sng" dirty="0"/>
              <a:t>Standard</a:t>
            </a:r>
            <a:r>
              <a:rPr lang="en-US" sz="5200" dirty="0"/>
              <a:t> Graduation Path:</a:t>
            </a:r>
          </a:p>
          <a:p>
            <a:endParaRPr lang="en-US" dirty="0"/>
          </a:p>
          <a:p>
            <a:pPr lvl="1"/>
            <a:r>
              <a:rPr lang="en-US" sz="3900" dirty="0"/>
              <a:t>3 basic requirements:</a:t>
            </a:r>
          </a:p>
          <a:p>
            <a:pPr lvl="2"/>
            <a:r>
              <a:rPr lang="en-US" sz="3900" dirty="0"/>
              <a:t>Earn 24 Credits</a:t>
            </a:r>
          </a:p>
          <a:p>
            <a:pPr lvl="2"/>
            <a:r>
              <a:rPr lang="en-US" sz="3900" dirty="0"/>
              <a:t>Earn a 2.0 GPA</a:t>
            </a:r>
          </a:p>
          <a:p>
            <a:pPr lvl="2"/>
            <a:r>
              <a:rPr lang="en-US" sz="3900" dirty="0"/>
              <a:t>Pass 2 state assessments (tests)</a:t>
            </a:r>
            <a:endParaRPr lang="en-US" dirty="0"/>
          </a:p>
        </p:txBody>
      </p:sp>
    </p:spTree>
    <p:extLst>
      <p:ext uri="{BB962C8B-B14F-4D97-AF65-F5344CB8AC3E}">
        <p14:creationId xmlns:p14="http://schemas.microsoft.com/office/powerpoint/2010/main" val="3418638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Standard </a:t>
            </a:r>
            <a:r>
              <a:rPr lang="en-US" i="1" u="sng" dirty="0"/>
              <a:t>(Non-AICE) </a:t>
            </a:r>
            <a:br>
              <a:rPr lang="en-US" dirty="0"/>
            </a:br>
            <a:r>
              <a:rPr lang="en-US" dirty="0"/>
              <a:t>Graduation Requirements</a:t>
            </a:r>
          </a:p>
        </p:txBody>
      </p:sp>
      <p:sp>
        <p:nvSpPr>
          <p:cNvPr id="5" name="Content Placeholder 4">
            <a:extLst>
              <a:ext uri="{FF2B5EF4-FFF2-40B4-BE49-F238E27FC236}">
                <a16:creationId xmlns:a16="http://schemas.microsoft.com/office/drawing/2014/main" id="{A79B130E-D995-B89F-4320-CBC418F4891B}"/>
              </a:ext>
            </a:extLst>
          </p:cNvPr>
          <p:cNvSpPr>
            <a:spLocks noGrp="1"/>
          </p:cNvSpPr>
          <p:nvPr>
            <p:ph idx="1"/>
          </p:nvPr>
        </p:nvSpPr>
        <p:spPr>
          <a:xfrm>
            <a:off x="420210" y="1828800"/>
            <a:ext cx="8723790" cy="4800600"/>
          </a:xfrm>
        </p:spPr>
        <p:txBody>
          <a:bodyPr>
            <a:normAutofit fontScale="92500" lnSpcReduction="10000"/>
          </a:bodyPr>
          <a:lstStyle/>
          <a:p>
            <a:r>
              <a:rPr lang="en-US" dirty="0"/>
              <a:t>4 English</a:t>
            </a:r>
          </a:p>
          <a:p>
            <a:endParaRPr lang="en-US" dirty="0"/>
          </a:p>
          <a:p>
            <a:r>
              <a:rPr lang="en-US" dirty="0"/>
              <a:t>4 Math</a:t>
            </a:r>
          </a:p>
          <a:p>
            <a:endParaRPr lang="en-US" dirty="0"/>
          </a:p>
          <a:p>
            <a:r>
              <a:rPr lang="en-US" dirty="0"/>
              <a:t>3 Social Studies (World, US History, Gov’t/Econ.</a:t>
            </a:r>
          </a:p>
          <a:p>
            <a:endParaRPr lang="en-US" dirty="0"/>
          </a:p>
          <a:p>
            <a:r>
              <a:rPr lang="en-US" dirty="0"/>
              <a:t>3 Science</a:t>
            </a:r>
          </a:p>
          <a:p>
            <a:endParaRPr lang="en-US" dirty="0"/>
          </a:p>
          <a:p>
            <a:r>
              <a:rPr lang="en-US" dirty="0"/>
              <a:t>.5 Financial Literacy</a:t>
            </a:r>
          </a:p>
          <a:p>
            <a:endParaRPr lang="en-US" dirty="0"/>
          </a:p>
          <a:p>
            <a:r>
              <a:rPr lang="en-US" dirty="0"/>
              <a:t>7.5 Electives</a:t>
            </a:r>
          </a:p>
        </p:txBody>
      </p:sp>
    </p:spTree>
    <p:extLst>
      <p:ext uri="{BB962C8B-B14F-4D97-AF65-F5344CB8AC3E}">
        <p14:creationId xmlns:p14="http://schemas.microsoft.com/office/powerpoint/2010/main" val="62247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Two Tests</a:t>
            </a:r>
          </a:p>
        </p:txBody>
      </p:sp>
      <p:sp>
        <p:nvSpPr>
          <p:cNvPr id="3" name="Content Placeholder 2"/>
          <p:cNvSpPr>
            <a:spLocks noGrp="1"/>
          </p:cNvSpPr>
          <p:nvPr>
            <p:ph idx="1"/>
          </p:nvPr>
        </p:nvSpPr>
        <p:spPr>
          <a:xfrm>
            <a:off x="304800" y="2590800"/>
            <a:ext cx="8229600" cy="4625609"/>
          </a:xfrm>
        </p:spPr>
        <p:txBody>
          <a:bodyPr>
            <a:normAutofit/>
          </a:bodyPr>
          <a:lstStyle/>
          <a:p>
            <a:pPr>
              <a:buFont typeface="Wingdings" panose="05000000000000000000" pitchFamily="2" charset="2"/>
              <a:buChar char="§"/>
            </a:pPr>
            <a:r>
              <a:rPr lang="en-US" sz="4000" dirty="0"/>
              <a:t>10</a:t>
            </a:r>
            <a:r>
              <a:rPr lang="en-US" sz="4000" baseline="30000" dirty="0"/>
              <a:t>th</a:t>
            </a:r>
            <a:r>
              <a:rPr lang="en-US" sz="4000" dirty="0"/>
              <a:t> Grade ELA (English Language Arts) FAST</a:t>
            </a:r>
          </a:p>
          <a:p>
            <a:pPr>
              <a:buFont typeface="Wingdings" panose="05000000000000000000" pitchFamily="2" charset="2"/>
              <a:buChar char="§"/>
            </a:pPr>
            <a:endParaRPr lang="en-US" sz="4000" dirty="0"/>
          </a:p>
          <a:p>
            <a:pPr>
              <a:buFont typeface="Wingdings" panose="05000000000000000000" pitchFamily="2" charset="2"/>
              <a:buChar char="§"/>
            </a:pPr>
            <a:r>
              <a:rPr lang="en-US" sz="4000" dirty="0"/>
              <a:t>State Math Assessment</a:t>
            </a:r>
          </a:p>
          <a:p>
            <a:pPr>
              <a:buFont typeface="Wingdings" panose="05000000000000000000" pitchFamily="2" charset="2"/>
              <a:buChar char="§"/>
            </a:pPr>
            <a:endParaRPr lang="en-US" sz="4000" dirty="0"/>
          </a:p>
          <a:p>
            <a:endParaRPr lang="en-US" sz="4000" dirty="0"/>
          </a:p>
        </p:txBody>
      </p:sp>
    </p:spTree>
    <p:extLst>
      <p:ext uri="{BB962C8B-B14F-4D97-AF65-F5344CB8AC3E}">
        <p14:creationId xmlns:p14="http://schemas.microsoft.com/office/powerpoint/2010/main" val="4007095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2BE36-4487-5EDD-E65A-C23EE46844C1}"/>
              </a:ext>
            </a:extLst>
          </p:cNvPr>
          <p:cNvSpPr>
            <a:spLocks noGrp="1"/>
          </p:cNvSpPr>
          <p:nvPr>
            <p:ph type="title"/>
          </p:nvPr>
        </p:nvSpPr>
        <p:spPr/>
        <p:txBody>
          <a:bodyPr/>
          <a:lstStyle/>
          <a:p>
            <a:pPr algn="ctr"/>
            <a:r>
              <a:rPr lang="en-US" dirty="0"/>
              <a:t>AICE Course Options</a:t>
            </a:r>
          </a:p>
        </p:txBody>
      </p:sp>
      <p:sp>
        <p:nvSpPr>
          <p:cNvPr id="3" name="Content Placeholder 2">
            <a:extLst>
              <a:ext uri="{FF2B5EF4-FFF2-40B4-BE49-F238E27FC236}">
                <a16:creationId xmlns:a16="http://schemas.microsoft.com/office/drawing/2014/main" id="{F15C3BC1-BA6E-CED2-3E96-7D677F324861}"/>
              </a:ext>
            </a:extLst>
          </p:cNvPr>
          <p:cNvSpPr>
            <a:spLocks noGrp="1"/>
          </p:cNvSpPr>
          <p:nvPr>
            <p:ph idx="1"/>
          </p:nvPr>
        </p:nvSpPr>
        <p:spPr>
          <a:xfrm>
            <a:off x="457200" y="2209457"/>
            <a:ext cx="8229600" cy="4625609"/>
          </a:xfrm>
        </p:spPr>
        <p:txBody>
          <a:bodyPr/>
          <a:lstStyle/>
          <a:p>
            <a:r>
              <a:rPr lang="en-US" dirty="0"/>
              <a:t>AICE English (all 4 years)</a:t>
            </a:r>
          </a:p>
          <a:p>
            <a:endParaRPr lang="en-US" dirty="0"/>
          </a:p>
          <a:p>
            <a:r>
              <a:rPr lang="en-US" dirty="0"/>
              <a:t>AICE Global Perspectives (11</a:t>
            </a:r>
            <a:r>
              <a:rPr lang="en-US" baseline="30000" dirty="0"/>
              <a:t>th</a:t>
            </a:r>
            <a:r>
              <a:rPr lang="en-US" dirty="0"/>
              <a:t> grade)</a:t>
            </a:r>
          </a:p>
          <a:p>
            <a:endParaRPr lang="en-US" dirty="0"/>
          </a:p>
          <a:p>
            <a:r>
              <a:rPr lang="en-US" dirty="0"/>
              <a:t>Options for subject categories</a:t>
            </a:r>
          </a:p>
          <a:p>
            <a:endParaRPr lang="en-US" dirty="0"/>
          </a:p>
          <a:p>
            <a:r>
              <a:rPr lang="en-US" dirty="0"/>
              <a:t>AICE Students </a:t>
            </a:r>
            <a:r>
              <a:rPr lang="en-US" i="1" u="sng" dirty="0"/>
              <a:t>CAN</a:t>
            </a:r>
            <a:r>
              <a:rPr lang="en-US" dirty="0"/>
              <a:t> take DE Courses</a:t>
            </a:r>
          </a:p>
        </p:txBody>
      </p:sp>
    </p:spTree>
    <p:extLst>
      <p:ext uri="{BB962C8B-B14F-4D97-AF65-F5344CB8AC3E}">
        <p14:creationId xmlns:p14="http://schemas.microsoft.com/office/powerpoint/2010/main" val="3097663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836" y="2633501"/>
            <a:ext cx="8758451" cy="1869766"/>
          </a:xfrm>
        </p:spPr>
        <p:txBody>
          <a:bodyPr>
            <a:normAutofit/>
          </a:bodyPr>
          <a:lstStyle/>
          <a:p>
            <a:pPr algn="ctr"/>
            <a:r>
              <a:rPr lang="en-US" sz="3600" dirty="0"/>
              <a:t>A.I.C.E. Curriculum Requirements</a:t>
            </a:r>
            <a:br>
              <a:rPr lang="en-US" sz="3600" dirty="0"/>
            </a:br>
            <a:r>
              <a:rPr lang="en-US" sz="3600" dirty="0"/>
              <a:t>VS.</a:t>
            </a:r>
            <a:br>
              <a:rPr lang="en-US" sz="3600" dirty="0"/>
            </a:br>
            <a:r>
              <a:rPr lang="en-US" sz="3600" dirty="0"/>
              <a:t>Cambridge A.I.C.E. Diploma Award</a:t>
            </a:r>
          </a:p>
        </p:txBody>
      </p:sp>
      <p:pic>
        <p:nvPicPr>
          <p:cNvPr id="4" name="Picture 5" descr="cambridge buzz.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361984"/>
            <a:ext cx="2133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655661" y="4975554"/>
            <a:ext cx="7924800" cy="1452705"/>
          </a:xfrm>
          <a:prstGeom prst="rect">
            <a:avLst/>
          </a:prstGeom>
          <a:noFill/>
        </p:spPr>
        <p:txBody>
          <a:bodyPr wrap="square" rtlCol="0">
            <a:spAutoFit/>
          </a:bodyPr>
          <a:lstStyle/>
          <a:p>
            <a:pPr algn="ctr">
              <a:lnSpc>
                <a:spcPct val="80000"/>
              </a:lnSpc>
              <a:defRPr/>
            </a:pPr>
            <a:endParaRPr lang="en-US" sz="2800" dirty="0">
              <a:solidFill>
                <a:srgbClr val="FFC000"/>
              </a:solidFill>
              <a:latin typeface="+mj-lt"/>
            </a:endParaRPr>
          </a:p>
          <a:p>
            <a:pPr algn="ctr"/>
            <a:endParaRPr lang="en-US" dirty="0"/>
          </a:p>
          <a:p>
            <a:pPr algn="ctr"/>
            <a:r>
              <a:rPr lang="en-US" sz="4800" dirty="0"/>
              <a:t>What’s the Difference?</a:t>
            </a:r>
          </a:p>
        </p:txBody>
      </p:sp>
    </p:spTree>
    <p:extLst>
      <p:ext uri="{BB962C8B-B14F-4D97-AF65-F5344CB8AC3E}">
        <p14:creationId xmlns:p14="http://schemas.microsoft.com/office/powerpoint/2010/main" val="1251119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2463"/>
            <a:ext cx="8229600" cy="1252728"/>
          </a:xfrm>
        </p:spPr>
        <p:txBody>
          <a:bodyPr>
            <a:normAutofit fontScale="90000"/>
          </a:bodyPr>
          <a:lstStyle/>
          <a:p>
            <a:pPr algn="ctr"/>
            <a:r>
              <a:rPr lang="en-US" sz="4800" i="1" u="sng" dirty="0"/>
              <a:t>Graduation</a:t>
            </a:r>
            <a:r>
              <a:rPr lang="en-US" sz="4800" dirty="0"/>
              <a:t> Requirements for the </a:t>
            </a:r>
            <a:br>
              <a:rPr lang="en-US" sz="4800" dirty="0"/>
            </a:br>
            <a:r>
              <a:rPr lang="en-US" sz="4800" dirty="0"/>
              <a:t>A.I.C.E. Curriculum</a:t>
            </a:r>
            <a:br>
              <a:rPr lang="en-US" sz="4800" dirty="0"/>
            </a:br>
            <a:endParaRPr lang="en-US" dirty="0"/>
          </a:p>
        </p:txBody>
      </p:sp>
      <p:sp>
        <p:nvSpPr>
          <p:cNvPr id="3" name="Content Placeholder 2"/>
          <p:cNvSpPr>
            <a:spLocks noGrp="1"/>
          </p:cNvSpPr>
          <p:nvPr>
            <p:ph idx="1"/>
          </p:nvPr>
        </p:nvSpPr>
        <p:spPr>
          <a:xfrm>
            <a:off x="152400" y="1524000"/>
            <a:ext cx="8839200" cy="5181601"/>
          </a:xfrm>
        </p:spPr>
        <p:txBody>
          <a:bodyPr>
            <a:normAutofit fontScale="85000" lnSpcReduction="20000"/>
          </a:bodyPr>
          <a:lstStyle/>
          <a:p>
            <a:pPr>
              <a:spcBef>
                <a:spcPts val="600"/>
              </a:spcBef>
              <a:spcAft>
                <a:spcPts val="600"/>
              </a:spcAft>
              <a:buFont typeface="Wingdings" panose="05000000000000000000" pitchFamily="2" charset="2"/>
              <a:buChar char="§"/>
              <a:defRPr/>
            </a:pPr>
            <a:r>
              <a:rPr lang="en-US" sz="3500" b="1" i="1" u="sng" dirty="0"/>
              <a:t>AICE Curriculum</a:t>
            </a:r>
          </a:p>
          <a:p>
            <a:pPr marL="457200" lvl="1" indent="0">
              <a:spcBef>
                <a:spcPts val="600"/>
              </a:spcBef>
              <a:spcAft>
                <a:spcPts val="600"/>
              </a:spcAft>
              <a:buNone/>
              <a:defRPr/>
            </a:pPr>
            <a:r>
              <a:rPr lang="en-US" b="1" i="1" u="sng" dirty="0">
                <a:solidFill>
                  <a:srgbClr val="FF0000"/>
                </a:solidFill>
              </a:rPr>
              <a:t>COMPLETE*</a:t>
            </a:r>
            <a:r>
              <a:rPr lang="en-US" b="1" i="1" u="sng" dirty="0"/>
              <a:t> Seven</a:t>
            </a:r>
            <a:r>
              <a:rPr lang="en-US" dirty="0"/>
              <a:t> A.I.C.E. level courses with at least one in each academic category</a:t>
            </a:r>
          </a:p>
          <a:p>
            <a:pPr lvl="2">
              <a:spcBef>
                <a:spcPts val="600"/>
              </a:spcBef>
              <a:spcAft>
                <a:spcPts val="600"/>
              </a:spcAft>
              <a:buFont typeface="Wingdings" panose="05000000000000000000" pitchFamily="2" charset="2"/>
              <a:buChar char="§"/>
              <a:defRPr/>
            </a:pPr>
            <a:r>
              <a:rPr lang="en-US" dirty="0"/>
              <a:t>“Complete” means = </a:t>
            </a:r>
            <a:r>
              <a:rPr lang="en-US" i="1" u="sng" dirty="0">
                <a:solidFill>
                  <a:srgbClr val="FF0000"/>
                </a:solidFill>
              </a:rPr>
              <a:t>*1. earn a passing grade in the course and </a:t>
            </a:r>
          </a:p>
          <a:p>
            <a:pPr marL="768096" lvl="2" indent="0">
              <a:spcBef>
                <a:spcPts val="600"/>
              </a:spcBef>
              <a:spcAft>
                <a:spcPts val="600"/>
              </a:spcAft>
              <a:buNone/>
              <a:defRPr/>
            </a:pPr>
            <a:r>
              <a:rPr lang="en-US" i="1" u="sng" dirty="0">
                <a:solidFill>
                  <a:srgbClr val="FF0000"/>
                </a:solidFill>
              </a:rPr>
              <a:t>2. “sit for” (take) the FULL Cambridge exam at the end of the course.</a:t>
            </a:r>
            <a:r>
              <a:rPr lang="en-US" dirty="0"/>
              <a:t> </a:t>
            </a:r>
            <a:r>
              <a:rPr lang="en-US" b="1" i="1" u="sng" dirty="0">
                <a:solidFill>
                  <a:schemeClr val="bg1">
                    <a:lumMod val="95000"/>
                    <a:lumOff val="5000"/>
                  </a:schemeClr>
                </a:solidFill>
              </a:rPr>
              <a:t>*1. earn a passing grade, 2. “sit for” (take) the FULL exam</a:t>
            </a:r>
          </a:p>
          <a:p>
            <a:pPr lvl="1">
              <a:spcBef>
                <a:spcPts val="600"/>
              </a:spcBef>
              <a:spcAft>
                <a:spcPts val="600"/>
              </a:spcAft>
              <a:buFont typeface="Wingdings" panose="05000000000000000000" pitchFamily="2" charset="2"/>
              <a:buChar char="§"/>
              <a:defRPr/>
            </a:pPr>
            <a:r>
              <a:rPr lang="en-US" sz="3000" dirty="0"/>
              <a:t>Academic Categories:</a:t>
            </a:r>
          </a:p>
          <a:p>
            <a:pPr lvl="2">
              <a:spcBef>
                <a:spcPts val="600"/>
              </a:spcBef>
              <a:spcAft>
                <a:spcPts val="600"/>
              </a:spcAft>
              <a:buFont typeface="Wingdings" panose="05000000000000000000" pitchFamily="2" charset="2"/>
              <a:buChar char="§"/>
              <a:defRPr/>
            </a:pPr>
            <a:r>
              <a:rPr lang="en-US" dirty="0"/>
              <a:t>Language</a:t>
            </a:r>
          </a:p>
          <a:p>
            <a:pPr lvl="2">
              <a:spcBef>
                <a:spcPts val="600"/>
              </a:spcBef>
              <a:spcAft>
                <a:spcPts val="600"/>
              </a:spcAft>
              <a:buFont typeface="Wingdings" panose="05000000000000000000" pitchFamily="2" charset="2"/>
              <a:buChar char="§"/>
              <a:defRPr/>
            </a:pPr>
            <a:r>
              <a:rPr lang="en-US" dirty="0"/>
              <a:t>Math/Science</a:t>
            </a:r>
          </a:p>
          <a:p>
            <a:pPr lvl="2">
              <a:spcBef>
                <a:spcPts val="600"/>
              </a:spcBef>
              <a:spcAft>
                <a:spcPts val="600"/>
              </a:spcAft>
              <a:buFont typeface="Wingdings" panose="05000000000000000000" pitchFamily="2" charset="2"/>
              <a:buChar char="§"/>
              <a:defRPr/>
            </a:pPr>
            <a:r>
              <a:rPr lang="en-US" dirty="0"/>
              <a:t>Humanities</a:t>
            </a:r>
          </a:p>
          <a:p>
            <a:pPr lvl="2">
              <a:spcBef>
                <a:spcPts val="600"/>
              </a:spcBef>
              <a:spcAft>
                <a:spcPts val="600"/>
              </a:spcAft>
              <a:buFont typeface="Wingdings" panose="05000000000000000000" pitchFamily="2" charset="2"/>
              <a:buChar char="§"/>
              <a:defRPr/>
            </a:pPr>
            <a:r>
              <a:rPr lang="en-US" dirty="0"/>
              <a:t>The “Core”</a:t>
            </a:r>
          </a:p>
          <a:p>
            <a:pPr lvl="2">
              <a:spcBef>
                <a:spcPts val="600"/>
              </a:spcBef>
              <a:spcAft>
                <a:spcPts val="600"/>
              </a:spcAft>
              <a:buFont typeface="Wingdings" panose="05000000000000000000" pitchFamily="2" charset="2"/>
              <a:buChar char="§"/>
              <a:defRPr/>
            </a:pPr>
            <a:r>
              <a:rPr lang="en-US" dirty="0"/>
              <a:t>Optional Category – Interdisciplinary Studies</a:t>
            </a:r>
          </a:p>
          <a:p>
            <a:pPr lvl="1">
              <a:spcBef>
                <a:spcPts val="600"/>
              </a:spcBef>
              <a:spcAft>
                <a:spcPts val="600"/>
              </a:spcAft>
              <a:buFont typeface="Wingdings" panose="05000000000000000000" pitchFamily="2" charset="2"/>
              <a:buChar char="§"/>
              <a:defRPr/>
            </a:pPr>
            <a:endParaRPr lang="en-US" sz="2000" dirty="0"/>
          </a:p>
          <a:p>
            <a:pPr lvl="1">
              <a:buFont typeface="Wingdings" panose="05000000000000000000" pitchFamily="2" charset="2"/>
              <a:buChar char="§"/>
              <a:defRPr/>
            </a:pPr>
            <a:endParaRPr lang="en-US" sz="2400" b="1" i="1" u="sng" dirty="0"/>
          </a:p>
          <a:p>
            <a:pPr>
              <a:buFont typeface="Wingdings" panose="05000000000000000000" pitchFamily="2" charset="2"/>
              <a:buChar char="§"/>
              <a:defRPr/>
            </a:pPr>
            <a:endParaRPr lang="en-US" sz="2800" dirty="0"/>
          </a:p>
          <a:p>
            <a:pPr lvl="1">
              <a:buFont typeface="Wingdings" panose="05000000000000000000" pitchFamily="2" charset="2"/>
              <a:buChar char="§"/>
              <a:defRPr/>
            </a:pPr>
            <a:endParaRPr lang="en-US" sz="1600" dirty="0"/>
          </a:p>
          <a:p>
            <a:pPr>
              <a:buFont typeface="Wingdings" panose="05000000000000000000" pitchFamily="2" charset="2"/>
              <a:buChar char="§"/>
              <a:defRPr/>
            </a:pPr>
            <a:endParaRPr lang="en-US" sz="2800" u="sng" dirty="0"/>
          </a:p>
          <a:p>
            <a:pPr>
              <a:buFont typeface="Wingdings" panose="05000000000000000000" pitchFamily="2" charset="2"/>
              <a:buChar char="§"/>
              <a:defRPr/>
            </a:pPr>
            <a:endParaRPr lang="en-US" sz="2800" u="sng" dirty="0"/>
          </a:p>
        </p:txBody>
      </p:sp>
    </p:spTree>
    <p:extLst>
      <p:ext uri="{BB962C8B-B14F-4D97-AF65-F5344CB8AC3E}">
        <p14:creationId xmlns:p14="http://schemas.microsoft.com/office/powerpoint/2010/main" val="1152157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Subject Categories</a:t>
            </a:r>
          </a:p>
        </p:txBody>
      </p:sp>
      <p:sp>
        <p:nvSpPr>
          <p:cNvPr id="3" name="Content Placeholder 2"/>
          <p:cNvSpPr>
            <a:spLocks noGrp="1"/>
          </p:cNvSpPr>
          <p:nvPr>
            <p:ph idx="1"/>
          </p:nvPr>
        </p:nvSpPr>
        <p:spPr>
          <a:xfrm>
            <a:off x="228600" y="1600200"/>
            <a:ext cx="9673936" cy="5410200"/>
          </a:xfrm>
        </p:spPr>
        <p:txBody>
          <a:bodyPr>
            <a:noAutofit/>
          </a:bodyPr>
          <a:lstStyle/>
          <a:p>
            <a:pPr marL="118872" indent="0">
              <a:buNone/>
            </a:pPr>
            <a:r>
              <a:rPr lang="en-US" sz="2000" b="1" u="sng" dirty="0"/>
              <a:t>Math &amp; Science</a:t>
            </a:r>
            <a:r>
              <a:rPr lang="en-US" sz="2000" dirty="0"/>
              <a:t>		</a:t>
            </a:r>
            <a:r>
              <a:rPr lang="en-US" sz="2000" b="1" u="sng" dirty="0"/>
              <a:t>Languages</a:t>
            </a:r>
            <a:r>
              <a:rPr lang="en-US" sz="2000" dirty="0"/>
              <a:t>		</a:t>
            </a:r>
            <a:r>
              <a:rPr lang="en-US" sz="2000" b="1" u="sng" dirty="0"/>
              <a:t>Arts &amp; Humanities</a:t>
            </a:r>
          </a:p>
          <a:p>
            <a:pPr marL="118872" indent="0">
              <a:buNone/>
            </a:pPr>
            <a:endParaRPr lang="en-US" sz="1500" dirty="0"/>
          </a:p>
          <a:p>
            <a:pPr marL="118872" indent="0">
              <a:lnSpc>
                <a:spcPct val="100000"/>
              </a:lnSpc>
              <a:buNone/>
            </a:pPr>
            <a:r>
              <a:rPr lang="en-US" sz="2000" dirty="0"/>
              <a:t>Math (AS/AL)		English Language AS	English Literature AS</a:t>
            </a:r>
          </a:p>
          <a:p>
            <a:pPr marL="118872" indent="0">
              <a:lnSpc>
                <a:spcPct val="100000"/>
              </a:lnSpc>
              <a:buNone/>
            </a:pPr>
            <a:r>
              <a:rPr lang="en-US" sz="2000" dirty="0"/>
              <a:t>Marine Science (AS/AL)	English Language AL	English Literature AL</a:t>
            </a:r>
          </a:p>
          <a:p>
            <a:pPr marL="118872" indent="0">
              <a:lnSpc>
                <a:spcPct val="100000"/>
              </a:lnSpc>
              <a:buNone/>
            </a:pPr>
            <a:r>
              <a:rPr lang="en-US" sz="2000" dirty="0"/>
              <a:t>Physics (AS/AL)		Spanish Language	US History</a:t>
            </a:r>
          </a:p>
          <a:p>
            <a:pPr marL="118872" indent="0">
              <a:lnSpc>
                <a:spcPct val="100000"/>
              </a:lnSpc>
              <a:buNone/>
            </a:pPr>
            <a:r>
              <a:rPr lang="en-US" sz="2000" dirty="0"/>
              <a:t>Chemistry (AS/AL)				International History</a:t>
            </a:r>
          </a:p>
          <a:p>
            <a:pPr marL="118872" indent="0">
              <a:lnSpc>
                <a:spcPct val="100000"/>
              </a:lnSpc>
              <a:buNone/>
            </a:pPr>
            <a:r>
              <a:rPr lang="en-US" sz="2000" dirty="0"/>
              <a:t>*Environmental Management			Music (AS/AL)</a:t>
            </a:r>
          </a:p>
          <a:p>
            <a:pPr marL="118872" indent="0">
              <a:buNone/>
            </a:pPr>
            <a:r>
              <a:rPr lang="en-US" sz="2000" dirty="0"/>
              <a:t>*Psychology (AS/AL)				Drama (AS/AL)</a:t>
            </a:r>
          </a:p>
          <a:p>
            <a:pPr marL="118872" indent="0">
              <a:lnSpc>
                <a:spcPct val="100000"/>
              </a:lnSpc>
              <a:buNone/>
            </a:pPr>
            <a:r>
              <a:rPr lang="en-US" sz="2000" dirty="0"/>
              <a:t>Physical Education 				**Art &amp; Design (AS/AL)</a:t>
            </a:r>
          </a:p>
          <a:p>
            <a:pPr marL="118872" indent="0">
              <a:lnSpc>
                <a:spcPct val="100000"/>
              </a:lnSpc>
              <a:buNone/>
            </a:pPr>
            <a:r>
              <a:rPr lang="en-US" sz="2000" dirty="0"/>
              <a:t>						Dig. Media &amp; Design (AS/AL)</a:t>
            </a:r>
          </a:p>
          <a:p>
            <a:pPr marL="118872" indent="0">
              <a:lnSpc>
                <a:spcPct val="100000"/>
              </a:lnSpc>
              <a:buNone/>
            </a:pPr>
            <a:r>
              <a:rPr lang="en-US" sz="2000" dirty="0"/>
              <a:t>						Economics (AS/AL)		</a:t>
            </a:r>
          </a:p>
          <a:p>
            <a:pPr marL="118872" indent="0">
              <a:lnSpc>
                <a:spcPct val="100000"/>
              </a:lnSpc>
              <a:buNone/>
            </a:pPr>
            <a:r>
              <a:rPr lang="en-US" sz="2000" dirty="0"/>
              <a:t>						</a:t>
            </a:r>
            <a:endParaRPr lang="en-US" sz="800" dirty="0"/>
          </a:p>
          <a:p>
            <a:pPr marL="457200" lvl="1" indent="0">
              <a:buNone/>
            </a:pPr>
            <a:endParaRPr lang="en-US" sz="100" b="1" u="sng" dirty="0"/>
          </a:p>
          <a:p>
            <a:pPr marL="457200" lvl="1" indent="0">
              <a:buNone/>
            </a:pPr>
            <a:r>
              <a:rPr lang="en-US" sz="100" dirty="0"/>
              <a:t>		</a:t>
            </a:r>
            <a:endParaRPr lang="en-US" sz="1000" dirty="0"/>
          </a:p>
          <a:p>
            <a:pPr marL="118872" indent="0">
              <a:buNone/>
            </a:pPr>
            <a:r>
              <a:rPr lang="en-US" sz="2000" b="1" u="sng" dirty="0"/>
              <a:t>Core </a:t>
            </a:r>
            <a:r>
              <a:rPr lang="en-US" sz="2000" b="1" i="1" u="sng" dirty="0"/>
              <a:t>(required)</a:t>
            </a:r>
            <a:r>
              <a:rPr lang="en-US" sz="2000" b="1" i="1" dirty="0"/>
              <a:t>		</a:t>
            </a:r>
            <a:r>
              <a:rPr lang="en-US" sz="2000" b="1" u="sng" dirty="0"/>
              <a:t>Optional Interdisciplinary Cat.</a:t>
            </a:r>
            <a:r>
              <a:rPr lang="en-US" sz="1500" dirty="0"/>
              <a:t>		</a:t>
            </a:r>
          </a:p>
          <a:p>
            <a:pPr marL="118872" indent="0">
              <a:buNone/>
            </a:pPr>
            <a:r>
              <a:rPr lang="en-US" sz="2000" dirty="0"/>
              <a:t>Global Perspectives	English General Paper	</a:t>
            </a:r>
            <a:r>
              <a:rPr lang="en-US" sz="2000" b="1" dirty="0"/>
              <a:t>							</a:t>
            </a:r>
            <a:r>
              <a:rPr lang="en-US" sz="2000" dirty="0"/>
              <a:t>Thinking Skills                     	**Art &amp; Design is offered in</a:t>
            </a:r>
          </a:p>
          <a:p>
            <a:pPr marL="118872" indent="0">
              <a:buNone/>
            </a:pPr>
            <a:r>
              <a:rPr lang="en-US" sz="2000" dirty="0"/>
              <a:t> 	 		Global Perspectives AL </a:t>
            </a:r>
            <a:r>
              <a:rPr lang="en-US" sz="2000" b="1" dirty="0"/>
              <a:t>	</a:t>
            </a:r>
            <a:r>
              <a:rPr lang="en-US" sz="2000" dirty="0"/>
              <a:t> Draw/Paint</a:t>
            </a:r>
            <a:r>
              <a:rPr lang="en-US" sz="2000" b="1" dirty="0"/>
              <a:t> </a:t>
            </a:r>
            <a:r>
              <a:rPr lang="en-US" sz="2000" dirty="0"/>
              <a:t>or Ceramics </a:t>
            </a:r>
            <a:r>
              <a:rPr lang="en-US" sz="1500" dirty="0"/>
              <a:t>								</a:t>
            </a:r>
          </a:p>
          <a:p>
            <a:pPr marL="118872" indent="0">
              <a:lnSpc>
                <a:spcPct val="100000"/>
              </a:lnSpc>
              <a:buNone/>
            </a:pPr>
            <a:r>
              <a:rPr lang="en-US" sz="1500" dirty="0"/>
              <a:t> </a:t>
            </a:r>
          </a:p>
        </p:txBody>
      </p:sp>
    </p:spTree>
    <p:extLst>
      <p:ext uri="{BB962C8B-B14F-4D97-AF65-F5344CB8AC3E}">
        <p14:creationId xmlns:p14="http://schemas.microsoft.com/office/powerpoint/2010/main" val="39184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i="1" u="sng" dirty="0"/>
              <a:t>Graduation</a:t>
            </a:r>
            <a:r>
              <a:rPr lang="en-US" sz="4800" dirty="0"/>
              <a:t> Requirements for the </a:t>
            </a:r>
            <a:br>
              <a:rPr lang="en-US" sz="4800" dirty="0"/>
            </a:br>
            <a:r>
              <a:rPr lang="en-US" sz="4800" dirty="0"/>
              <a:t>A.I.C.E. Curriculum</a:t>
            </a:r>
            <a:endParaRPr lang="en-US" dirty="0"/>
          </a:p>
        </p:txBody>
      </p:sp>
      <p:sp>
        <p:nvSpPr>
          <p:cNvPr id="3" name="Content Placeholder 2"/>
          <p:cNvSpPr>
            <a:spLocks noGrp="1"/>
          </p:cNvSpPr>
          <p:nvPr>
            <p:ph idx="1"/>
          </p:nvPr>
        </p:nvSpPr>
        <p:spPr>
          <a:xfrm>
            <a:off x="457200" y="1775191"/>
            <a:ext cx="8229600" cy="5006609"/>
          </a:xfrm>
        </p:spPr>
        <p:txBody>
          <a:bodyPr>
            <a:normAutofit fontScale="92500"/>
          </a:bodyPr>
          <a:lstStyle/>
          <a:p>
            <a:pPr lvl="1">
              <a:spcBef>
                <a:spcPts val="600"/>
              </a:spcBef>
              <a:spcAft>
                <a:spcPts val="600"/>
              </a:spcAft>
              <a:buFont typeface="Wingdings" panose="05000000000000000000" pitchFamily="2" charset="2"/>
              <a:buChar char="§"/>
              <a:defRPr/>
            </a:pPr>
            <a:r>
              <a:rPr lang="en-US" dirty="0"/>
              <a:t>AICE English required all 4 years</a:t>
            </a:r>
          </a:p>
          <a:p>
            <a:pPr lvl="1">
              <a:spcBef>
                <a:spcPts val="600"/>
              </a:spcBef>
              <a:spcAft>
                <a:spcPts val="600"/>
              </a:spcAft>
              <a:buFont typeface="Wingdings" panose="05000000000000000000" pitchFamily="2" charset="2"/>
              <a:buChar char="§"/>
              <a:defRPr/>
            </a:pPr>
            <a:r>
              <a:rPr lang="en-US" dirty="0"/>
              <a:t>Global Perspectives required 11</a:t>
            </a:r>
            <a:r>
              <a:rPr lang="en-US" baseline="30000" dirty="0"/>
              <a:t>th</a:t>
            </a:r>
            <a:r>
              <a:rPr lang="en-US" dirty="0"/>
              <a:t> grade year</a:t>
            </a:r>
          </a:p>
          <a:p>
            <a:pPr lvl="1">
              <a:spcBef>
                <a:spcPts val="600"/>
              </a:spcBef>
              <a:spcAft>
                <a:spcPts val="600"/>
              </a:spcAft>
              <a:buFont typeface="Wingdings" panose="05000000000000000000" pitchFamily="2" charset="2"/>
              <a:buChar char="§"/>
              <a:defRPr/>
            </a:pPr>
            <a:r>
              <a:rPr lang="en-US" dirty="0"/>
              <a:t>AICE Curriculum Completers = </a:t>
            </a:r>
            <a:r>
              <a:rPr lang="en-US" b="1" u="sng" dirty="0"/>
              <a:t>Exempt</a:t>
            </a:r>
            <a:r>
              <a:rPr lang="en-US" dirty="0"/>
              <a:t> from </a:t>
            </a:r>
            <a:r>
              <a:rPr lang="en-US" i="1" u="sng" dirty="0"/>
              <a:t>HOPE, Fine Arts, American Government and Economics</a:t>
            </a:r>
          </a:p>
          <a:p>
            <a:pPr lvl="1">
              <a:spcBef>
                <a:spcPts val="600"/>
              </a:spcBef>
              <a:spcAft>
                <a:spcPts val="600"/>
              </a:spcAft>
              <a:buFont typeface="Wingdings" panose="05000000000000000000" pitchFamily="2" charset="2"/>
              <a:buChar char="§"/>
              <a:defRPr/>
            </a:pPr>
            <a:r>
              <a:rPr lang="en-US" i="1" u="sng" dirty="0">
                <a:solidFill>
                  <a:srgbClr val="FF0000"/>
                </a:solidFill>
              </a:rPr>
              <a:t>PASSING</a:t>
            </a:r>
            <a:r>
              <a:rPr lang="en-US" i="1" u="sng" dirty="0"/>
              <a:t> </a:t>
            </a:r>
            <a:r>
              <a:rPr lang="en-US" dirty="0"/>
              <a:t>AICE Exams is  </a:t>
            </a:r>
            <a:r>
              <a:rPr lang="en-US" b="1" i="1" u="sng" dirty="0">
                <a:solidFill>
                  <a:srgbClr val="FF0000"/>
                </a:solidFill>
              </a:rPr>
              <a:t>NOT</a:t>
            </a:r>
            <a:r>
              <a:rPr lang="en-US" dirty="0"/>
              <a:t> required for graduation!</a:t>
            </a:r>
            <a:endParaRPr lang="en-US" i="1" u="sng" dirty="0"/>
          </a:p>
          <a:p>
            <a:pPr lvl="1">
              <a:spcBef>
                <a:spcPts val="600"/>
              </a:spcBef>
              <a:spcAft>
                <a:spcPts val="600"/>
              </a:spcAft>
              <a:buFont typeface="Wingdings" panose="05000000000000000000" pitchFamily="2" charset="2"/>
              <a:buChar char="§"/>
              <a:defRPr/>
            </a:pPr>
            <a:r>
              <a:rPr lang="en-US" dirty="0"/>
              <a:t>Must meet course progression requirements for university entry </a:t>
            </a:r>
          </a:p>
          <a:p>
            <a:pPr lvl="2">
              <a:spcBef>
                <a:spcPts val="600"/>
              </a:spcBef>
              <a:spcAft>
                <a:spcPts val="600"/>
              </a:spcAft>
              <a:buFont typeface="Wingdings" panose="05000000000000000000" pitchFamily="2" charset="2"/>
              <a:buChar char="§"/>
              <a:defRPr/>
            </a:pPr>
            <a:r>
              <a:rPr lang="en-US" sz="2600" dirty="0"/>
              <a:t>(i.e., 4 (</a:t>
            </a:r>
            <a:r>
              <a:rPr lang="en-US" sz="2600" u="sng" dirty="0"/>
              <a:t>AICE)</a:t>
            </a:r>
            <a:r>
              <a:rPr lang="en-US" sz="2600" dirty="0"/>
              <a:t> English, 2 World Language, 3 Science,         3 Social Studies, 4 Math)  </a:t>
            </a:r>
          </a:p>
          <a:p>
            <a:endParaRPr lang="en-US" dirty="0"/>
          </a:p>
        </p:txBody>
      </p:sp>
    </p:spTree>
    <p:extLst>
      <p:ext uri="{BB962C8B-B14F-4D97-AF65-F5344CB8AC3E}">
        <p14:creationId xmlns:p14="http://schemas.microsoft.com/office/powerpoint/2010/main" val="4040870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Introductions</a:t>
            </a:r>
          </a:p>
        </p:txBody>
      </p:sp>
      <p:sp>
        <p:nvSpPr>
          <p:cNvPr id="3" name="Content Placeholder 2"/>
          <p:cNvSpPr>
            <a:spLocks noGrp="1"/>
          </p:cNvSpPr>
          <p:nvPr>
            <p:ph idx="1"/>
          </p:nvPr>
        </p:nvSpPr>
        <p:spPr>
          <a:xfrm>
            <a:off x="38100" y="1600200"/>
            <a:ext cx="9067800" cy="4800600"/>
          </a:xfrm>
        </p:spPr>
        <p:txBody>
          <a:bodyPr>
            <a:normAutofit fontScale="85000" lnSpcReduction="10000"/>
          </a:bodyPr>
          <a:lstStyle/>
          <a:p>
            <a:pPr>
              <a:lnSpc>
                <a:spcPct val="80000"/>
              </a:lnSpc>
              <a:defRPr/>
            </a:pPr>
            <a:r>
              <a:rPr lang="en-US" dirty="0"/>
              <a:t>Mr. Travis Brown, Principal</a:t>
            </a:r>
          </a:p>
          <a:p>
            <a:pPr>
              <a:lnSpc>
                <a:spcPct val="80000"/>
              </a:lnSpc>
              <a:defRPr/>
            </a:pPr>
            <a:endParaRPr lang="en-US" dirty="0"/>
          </a:p>
          <a:p>
            <a:pPr>
              <a:lnSpc>
                <a:spcPct val="80000"/>
              </a:lnSpc>
              <a:defRPr/>
            </a:pPr>
            <a:r>
              <a:rPr lang="en-US" dirty="0"/>
              <a:t>Ms. Michelle Davis, Assistant Principal</a:t>
            </a:r>
          </a:p>
          <a:p>
            <a:pPr>
              <a:lnSpc>
                <a:spcPct val="80000"/>
              </a:lnSpc>
              <a:defRPr/>
            </a:pPr>
            <a:endParaRPr lang="en-US" dirty="0"/>
          </a:p>
          <a:p>
            <a:pPr>
              <a:lnSpc>
                <a:spcPct val="80000"/>
              </a:lnSpc>
              <a:defRPr/>
            </a:pPr>
            <a:r>
              <a:rPr lang="en-US" dirty="0"/>
              <a:t>Ms. Twila Needham, Assistant Principal</a:t>
            </a:r>
          </a:p>
          <a:p>
            <a:pPr>
              <a:lnSpc>
                <a:spcPct val="80000"/>
              </a:lnSpc>
              <a:defRPr/>
            </a:pPr>
            <a:endParaRPr lang="en-US" dirty="0"/>
          </a:p>
          <a:p>
            <a:pPr>
              <a:lnSpc>
                <a:spcPct val="80000"/>
              </a:lnSpc>
              <a:defRPr/>
            </a:pPr>
            <a:r>
              <a:rPr lang="en-US" dirty="0"/>
              <a:t>Mr. Earl Brown, Assistant Principal</a:t>
            </a:r>
          </a:p>
          <a:p>
            <a:pPr>
              <a:lnSpc>
                <a:spcPct val="80000"/>
              </a:lnSpc>
              <a:defRPr/>
            </a:pPr>
            <a:endParaRPr lang="en-US" dirty="0"/>
          </a:p>
          <a:p>
            <a:pPr>
              <a:lnSpc>
                <a:spcPct val="80000"/>
              </a:lnSpc>
              <a:defRPr/>
            </a:pPr>
            <a:r>
              <a:rPr lang="en-US" dirty="0"/>
              <a:t>Ms. Bechtle, AICE School Counselor/Program Coordinator</a:t>
            </a:r>
          </a:p>
          <a:p>
            <a:pPr lvl="1">
              <a:lnSpc>
                <a:spcPct val="80000"/>
              </a:lnSpc>
              <a:defRPr/>
            </a:pPr>
            <a:r>
              <a:rPr lang="en-US" dirty="0"/>
              <a:t>Ms. Cashwell for 2024 – </a:t>
            </a:r>
            <a:r>
              <a:rPr lang="en-US"/>
              <a:t>25 forward</a:t>
            </a:r>
            <a:endParaRPr lang="en-US" dirty="0"/>
          </a:p>
          <a:p>
            <a:pPr>
              <a:lnSpc>
                <a:spcPct val="80000"/>
              </a:lnSpc>
              <a:defRPr/>
            </a:pPr>
            <a:endParaRPr lang="en-US" dirty="0"/>
          </a:p>
          <a:p>
            <a:pPr>
              <a:lnSpc>
                <a:spcPct val="80000"/>
              </a:lnSpc>
              <a:defRPr/>
            </a:pPr>
            <a:r>
              <a:rPr lang="en-US" dirty="0"/>
              <a:t>Ms. Tresca Esguerra, AICE Clerk/Exams Officer</a:t>
            </a:r>
          </a:p>
          <a:p>
            <a:pPr>
              <a:lnSpc>
                <a:spcPct val="80000"/>
              </a:lnSpc>
              <a:defRPr/>
            </a:pPr>
            <a:endParaRPr lang="en-US" dirty="0"/>
          </a:p>
          <a:p>
            <a:pPr>
              <a:lnSpc>
                <a:spcPct val="80000"/>
              </a:lnSpc>
              <a:defRPr/>
            </a:pPr>
            <a:r>
              <a:rPr lang="en-US" dirty="0"/>
              <a:t>Dawn Eakins, College &amp; Career Counselor/Exams Officer</a:t>
            </a:r>
          </a:p>
          <a:p>
            <a:pPr>
              <a:lnSpc>
                <a:spcPct val="80000"/>
              </a:lnSpc>
              <a:defRPr/>
            </a:pPr>
            <a:endParaRPr lang="en-US" dirty="0"/>
          </a:p>
          <a:p>
            <a:pPr>
              <a:lnSpc>
                <a:spcPct val="80000"/>
              </a:lnSpc>
              <a:defRPr/>
            </a:pPr>
            <a:r>
              <a:rPr lang="en-US" dirty="0"/>
              <a:t>AICE/Pre-AICE Teachers</a:t>
            </a:r>
          </a:p>
          <a:p>
            <a:endParaRPr lang="en-US" dirty="0"/>
          </a:p>
        </p:txBody>
      </p:sp>
    </p:spTree>
    <p:extLst>
      <p:ext uri="{BB962C8B-B14F-4D97-AF65-F5344CB8AC3E}">
        <p14:creationId xmlns:p14="http://schemas.microsoft.com/office/powerpoint/2010/main" val="519612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229600" cy="1252728"/>
          </a:xfrm>
        </p:spPr>
        <p:txBody>
          <a:bodyPr>
            <a:normAutofit fontScale="90000"/>
          </a:bodyPr>
          <a:lstStyle/>
          <a:p>
            <a:r>
              <a:rPr lang="en-US" sz="4400" dirty="0"/>
              <a:t>Cambridge A.I.C.E. Diploma Award</a:t>
            </a:r>
            <a:endParaRPr lang="en-US" dirty="0"/>
          </a:p>
        </p:txBody>
      </p:sp>
      <p:sp>
        <p:nvSpPr>
          <p:cNvPr id="3" name="Content Placeholder 2"/>
          <p:cNvSpPr>
            <a:spLocks noGrp="1"/>
          </p:cNvSpPr>
          <p:nvPr>
            <p:ph idx="1"/>
          </p:nvPr>
        </p:nvSpPr>
        <p:spPr>
          <a:xfrm>
            <a:off x="457200" y="1775191"/>
            <a:ext cx="8229600" cy="4854209"/>
          </a:xfrm>
        </p:spPr>
        <p:txBody>
          <a:bodyPr>
            <a:normAutofit fontScale="92500" lnSpcReduction="10000"/>
          </a:bodyPr>
          <a:lstStyle/>
          <a:p>
            <a:pPr marL="342900" lvl="1" indent="-342900">
              <a:buClr>
                <a:schemeClr val="hlink"/>
              </a:buClr>
              <a:buSzPct val="80000"/>
              <a:buNone/>
              <a:defRPr/>
            </a:pPr>
            <a:endParaRPr lang="en-US" sz="1200" dirty="0"/>
          </a:p>
          <a:p>
            <a:pPr marL="118872" lvl="1" indent="0" algn="ctr">
              <a:spcBef>
                <a:spcPts val="0"/>
              </a:spcBef>
              <a:buClr>
                <a:schemeClr val="accent1"/>
              </a:buClr>
              <a:buSzPct val="80000"/>
              <a:buNone/>
              <a:defRPr/>
            </a:pPr>
            <a:r>
              <a:rPr lang="en-US" i="1" dirty="0">
                <a:solidFill>
                  <a:srgbClr val="C00000"/>
                </a:solidFill>
              </a:rPr>
              <a:t>The A.I.C.E. Diploma </a:t>
            </a:r>
            <a:r>
              <a:rPr lang="en-US" i="1" dirty="0">
                <a:solidFill>
                  <a:srgbClr val="C00000"/>
                </a:solidFill>
                <a:highlight>
                  <a:srgbClr val="FFFF00"/>
                </a:highlight>
              </a:rPr>
              <a:t>Award</a:t>
            </a:r>
            <a:r>
              <a:rPr lang="en-US" i="1" dirty="0">
                <a:solidFill>
                  <a:srgbClr val="C00000"/>
                </a:solidFill>
              </a:rPr>
              <a:t> (ADIP) is an internationally recognized </a:t>
            </a:r>
            <a:r>
              <a:rPr lang="en-US" b="1" i="1" u="sng" dirty="0">
                <a:solidFill>
                  <a:srgbClr val="C00000"/>
                </a:solidFill>
              </a:rPr>
              <a:t>AWARD</a:t>
            </a:r>
            <a:r>
              <a:rPr lang="en-US" i="1" dirty="0">
                <a:solidFill>
                  <a:srgbClr val="C00000"/>
                </a:solidFill>
              </a:rPr>
              <a:t> for academic rigor</a:t>
            </a:r>
          </a:p>
          <a:p>
            <a:pPr marL="118872" lvl="1" indent="0" algn="ctr">
              <a:spcBef>
                <a:spcPts val="0"/>
              </a:spcBef>
              <a:buClr>
                <a:schemeClr val="accent1"/>
              </a:buClr>
              <a:buSzPct val="80000"/>
              <a:buNone/>
              <a:defRPr/>
            </a:pPr>
            <a:endParaRPr lang="en-US" sz="2200" i="1" u="sng" dirty="0"/>
          </a:p>
          <a:p>
            <a:pPr>
              <a:spcBef>
                <a:spcPts val="600"/>
              </a:spcBef>
              <a:spcAft>
                <a:spcPts val="600"/>
              </a:spcAft>
              <a:buFont typeface="Wingdings" panose="05000000000000000000" pitchFamily="2" charset="2"/>
              <a:buChar char="§"/>
              <a:defRPr/>
            </a:pPr>
            <a:r>
              <a:rPr lang="en-US" i="1" dirty="0"/>
              <a:t>Must </a:t>
            </a:r>
            <a:r>
              <a:rPr lang="en-US" b="1" i="1" u="sng" dirty="0">
                <a:solidFill>
                  <a:srgbClr val="FF0000"/>
                </a:solidFill>
              </a:rPr>
              <a:t>Pass</a:t>
            </a:r>
            <a:r>
              <a:rPr lang="en-US" b="1" dirty="0">
                <a:solidFill>
                  <a:srgbClr val="FF0000"/>
                </a:solidFill>
              </a:rPr>
              <a:t> </a:t>
            </a:r>
            <a:r>
              <a:rPr lang="en-US" dirty="0"/>
              <a:t>seven (7) A/AS Level </a:t>
            </a:r>
            <a:r>
              <a:rPr lang="en-US" u="sng" dirty="0"/>
              <a:t>Exams</a:t>
            </a:r>
          </a:p>
          <a:p>
            <a:pPr lvl="1">
              <a:spcBef>
                <a:spcPts val="600"/>
              </a:spcBef>
              <a:spcAft>
                <a:spcPts val="600"/>
              </a:spcAft>
              <a:buFont typeface="Wingdings" panose="05000000000000000000" pitchFamily="2" charset="2"/>
              <a:buChar char="§"/>
              <a:defRPr/>
            </a:pPr>
            <a:r>
              <a:rPr lang="en-US" sz="2400" dirty="0"/>
              <a:t>Pass at least 1 exam in each category (grade of “a” – “e”)</a:t>
            </a:r>
          </a:p>
          <a:p>
            <a:pPr lvl="1">
              <a:spcBef>
                <a:spcPts val="600"/>
              </a:spcBef>
              <a:spcAft>
                <a:spcPts val="600"/>
              </a:spcAft>
              <a:buFont typeface="Wingdings" panose="05000000000000000000" pitchFamily="2" charset="2"/>
              <a:buChar char="§"/>
              <a:defRPr/>
            </a:pPr>
            <a:r>
              <a:rPr lang="en-US" sz="2400" dirty="0"/>
              <a:t>25-month time period for award calculation</a:t>
            </a:r>
          </a:p>
          <a:p>
            <a:pPr>
              <a:spcBef>
                <a:spcPts val="600"/>
              </a:spcBef>
              <a:spcAft>
                <a:spcPts val="600"/>
              </a:spcAft>
              <a:buFont typeface="Wingdings" panose="05000000000000000000" pitchFamily="2" charset="2"/>
              <a:buChar char="§"/>
              <a:defRPr/>
            </a:pPr>
            <a:r>
              <a:rPr lang="en-US" dirty="0"/>
              <a:t>Automatically qualified for </a:t>
            </a:r>
            <a:r>
              <a:rPr lang="en-US" b="1" u="sng" dirty="0"/>
              <a:t>Florida Academic Bright Futures Scholarship</a:t>
            </a:r>
            <a:r>
              <a:rPr lang="en-US" b="1" dirty="0"/>
              <a:t> </a:t>
            </a:r>
            <a:r>
              <a:rPr lang="en-US" dirty="0"/>
              <a:t>(top level)</a:t>
            </a:r>
          </a:p>
          <a:p>
            <a:pPr lvl="1">
              <a:spcBef>
                <a:spcPts val="600"/>
              </a:spcBef>
              <a:spcAft>
                <a:spcPts val="600"/>
              </a:spcAft>
              <a:buFont typeface="Wingdings" panose="05000000000000000000" pitchFamily="2" charset="2"/>
              <a:buChar char="§"/>
              <a:defRPr/>
            </a:pPr>
            <a:r>
              <a:rPr lang="en-US" dirty="0"/>
              <a:t>Must have 100 hours logged</a:t>
            </a:r>
          </a:p>
          <a:p>
            <a:pPr lvl="1">
              <a:spcBef>
                <a:spcPts val="600"/>
              </a:spcBef>
              <a:spcAft>
                <a:spcPts val="600"/>
              </a:spcAft>
              <a:buFont typeface="Wingdings" panose="05000000000000000000" pitchFamily="2" charset="2"/>
              <a:buChar char="§"/>
              <a:defRPr/>
            </a:pPr>
            <a:r>
              <a:rPr lang="en-US" dirty="0"/>
              <a:t>GPA and ACT/SAT requirement </a:t>
            </a:r>
            <a:r>
              <a:rPr lang="en-US" b="1" u="sng" dirty="0">
                <a:highlight>
                  <a:srgbClr val="FFFF00"/>
                </a:highlight>
              </a:rPr>
              <a:t>waived</a:t>
            </a:r>
          </a:p>
          <a:p>
            <a:endParaRPr lang="en-US" dirty="0"/>
          </a:p>
        </p:txBody>
      </p:sp>
    </p:spTree>
    <p:extLst>
      <p:ext uri="{BB962C8B-B14F-4D97-AF65-F5344CB8AC3E}">
        <p14:creationId xmlns:p14="http://schemas.microsoft.com/office/powerpoint/2010/main" val="4013596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Exam Sessions/Options</a:t>
            </a:r>
          </a:p>
        </p:txBody>
      </p:sp>
      <p:sp>
        <p:nvSpPr>
          <p:cNvPr id="3" name="Content Placeholder 2"/>
          <p:cNvSpPr>
            <a:spLocks noGrp="1"/>
          </p:cNvSpPr>
          <p:nvPr>
            <p:ph idx="1"/>
          </p:nvPr>
        </p:nvSpPr>
        <p:spPr>
          <a:xfrm>
            <a:off x="76200" y="2057400"/>
            <a:ext cx="8991600" cy="4930409"/>
          </a:xfrm>
        </p:spPr>
        <p:txBody>
          <a:bodyPr>
            <a:normAutofit fontScale="77500" lnSpcReduction="20000"/>
          </a:bodyPr>
          <a:lstStyle/>
          <a:p>
            <a:r>
              <a:rPr lang="en-US" dirty="0"/>
              <a:t>June Exam Session: Cambridge Exam after course </a:t>
            </a:r>
          </a:p>
          <a:p>
            <a:endParaRPr lang="en-US" dirty="0"/>
          </a:p>
          <a:p>
            <a:r>
              <a:rPr lang="en-US" dirty="0"/>
              <a:t>November Exam Session = retakes, some ADIP if eligible</a:t>
            </a:r>
          </a:p>
          <a:p>
            <a:pPr marL="118872" indent="0">
              <a:buNone/>
            </a:pPr>
            <a:endParaRPr lang="en-US" dirty="0"/>
          </a:p>
          <a:p>
            <a:r>
              <a:rPr lang="en-US" u="sng" dirty="0">
                <a:solidFill>
                  <a:srgbClr val="FF0000"/>
                </a:solidFill>
              </a:rPr>
              <a:t>A Level </a:t>
            </a:r>
            <a:r>
              <a:rPr lang="en-US" dirty="0"/>
              <a:t>= 2</a:t>
            </a:r>
            <a:r>
              <a:rPr lang="en-US" baseline="30000" dirty="0"/>
              <a:t>nd</a:t>
            </a:r>
            <a:r>
              <a:rPr lang="en-US" dirty="0"/>
              <a:t> year of a subject, “Carry Forward”, or re-take all</a:t>
            </a:r>
          </a:p>
          <a:p>
            <a:endParaRPr lang="en-US" dirty="0"/>
          </a:p>
          <a:p>
            <a:r>
              <a:rPr lang="en-US" dirty="0"/>
              <a:t>Teachers have June Results</a:t>
            </a:r>
          </a:p>
          <a:p>
            <a:pPr lvl="1"/>
            <a:r>
              <a:rPr lang="en-US" dirty="0"/>
              <a:t>Students will receive indiv. Login/password info. after every exam session</a:t>
            </a:r>
          </a:p>
          <a:p>
            <a:endParaRPr lang="en-US" dirty="0"/>
          </a:p>
          <a:p>
            <a:r>
              <a:rPr lang="en-US" dirty="0"/>
              <a:t>25-month timeframe for ADIP</a:t>
            </a:r>
          </a:p>
          <a:p>
            <a:endParaRPr lang="en-US" dirty="0"/>
          </a:p>
          <a:p>
            <a:r>
              <a:rPr lang="en-US" b="1" i="1" u="sng" dirty="0">
                <a:solidFill>
                  <a:srgbClr val="FF0000"/>
                </a:solidFill>
              </a:rPr>
              <a:t>Preliminary</a:t>
            </a:r>
            <a:r>
              <a:rPr lang="en-US" dirty="0"/>
              <a:t> June 2024 Exam Schedule – April 26 - </a:t>
            </a:r>
            <a:r>
              <a:rPr lang="en-US" sz="3800" b="1" u="sng" dirty="0">
                <a:highlight>
                  <a:srgbClr val="FFFF00"/>
                </a:highlight>
              </a:rPr>
              <a:t>June 13th</a:t>
            </a:r>
          </a:p>
          <a:p>
            <a:endParaRPr lang="en-US" dirty="0"/>
          </a:p>
        </p:txBody>
      </p:sp>
    </p:spTree>
    <p:extLst>
      <p:ext uri="{BB962C8B-B14F-4D97-AF65-F5344CB8AC3E}">
        <p14:creationId xmlns:p14="http://schemas.microsoft.com/office/powerpoint/2010/main" val="1950492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Bright Futures</a:t>
            </a:r>
          </a:p>
        </p:txBody>
      </p:sp>
      <p:sp>
        <p:nvSpPr>
          <p:cNvPr id="3" name="Content Placeholder 2"/>
          <p:cNvSpPr>
            <a:spLocks noGrp="1"/>
          </p:cNvSpPr>
          <p:nvPr>
            <p:ph idx="1"/>
          </p:nvPr>
        </p:nvSpPr>
        <p:spPr>
          <a:xfrm>
            <a:off x="304800" y="1775191"/>
            <a:ext cx="8382000" cy="4930409"/>
          </a:xfrm>
        </p:spPr>
        <p:txBody>
          <a:bodyPr>
            <a:normAutofit fontScale="92500" lnSpcReduction="10000"/>
          </a:bodyPr>
          <a:lstStyle/>
          <a:p>
            <a:r>
              <a:rPr lang="en-US" u="sng" dirty="0"/>
              <a:t>Florida Scholar Award (FSA - top level)</a:t>
            </a:r>
          </a:p>
          <a:p>
            <a:pPr lvl="1"/>
            <a:r>
              <a:rPr lang="en-US" dirty="0"/>
              <a:t>Pays 100% of tuition</a:t>
            </a:r>
          </a:p>
          <a:p>
            <a:endParaRPr lang="en-US" u="sng" dirty="0"/>
          </a:p>
          <a:p>
            <a:r>
              <a:rPr lang="en-US" u="sng" dirty="0"/>
              <a:t>ADIP Earners</a:t>
            </a:r>
          </a:p>
          <a:p>
            <a:pPr lvl="1"/>
            <a:r>
              <a:rPr lang="en-US" dirty="0"/>
              <a:t>SAT/ACT Score requirement waived</a:t>
            </a:r>
          </a:p>
          <a:p>
            <a:pPr lvl="1"/>
            <a:r>
              <a:rPr lang="en-US" dirty="0"/>
              <a:t>GPA requirement waived</a:t>
            </a:r>
          </a:p>
          <a:p>
            <a:pPr lvl="1"/>
            <a:endParaRPr lang="en-US" dirty="0"/>
          </a:p>
          <a:p>
            <a:r>
              <a:rPr lang="en-US" u="sng" dirty="0"/>
              <a:t>Service Hours – NEW procedures</a:t>
            </a:r>
          </a:p>
          <a:p>
            <a:pPr lvl="1"/>
            <a:r>
              <a:rPr lang="en-US" dirty="0"/>
              <a:t>100 Hours for FSA </a:t>
            </a:r>
          </a:p>
          <a:p>
            <a:pPr lvl="1"/>
            <a:r>
              <a:rPr lang="en-US" dirty="0"/>
              <a:t>Use Community Service form, Plan &amp; Reflection Log</a:t>
            </a:r>
          </a:p>
          <a:p>
            <a:pPr lvl="1"/>
            <a:r>
              <a:rPr lang="en-US" dirty="0"/>
              <a:t>Non-Profit organizations only</a:t>
            </a:r>
          </a:p>
        </p:txBody>
      </p:sp>
    </p:spTree>
    <p:extLst>
      <p:ext uri="{BB962C8B-B14F-4D97-AF65-F5344CB8AC3E}">
        <p14:creationId xmlns:p14="http://schemas.microsoft.com/office/powerpoint/2010/main" val="2403286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82E5-5A9C-1015-A671-3433EBC9668F}"/>
              </a:ext>
            </a:extLst>
          </p:cNvPr>
          <p:cNvSpPr>
            <a:spLocks noGrp="1"/>
          </p:cNvSpPr>
          <p:nvPr>
            <p:ph type="title"/>
          </p:nvPr>
        </p:nvSpPr>
        <p:spPr/>
        <p:txBody>
          <a:bodyPr/>
          <a:lstStyle/>
          <a:p>
            <a:pPr algn="ctr"/>
            <a:r>
              <a:rPr lang="en-US" dirty="0"/>
              <a:t>Community Service Hours</a:t>
            </a:r>
          </a:p>
        </p:txBody>
      </p:sp>
      <p:sp>
        <p:nvSpPr>
          <p:cNvPr id="3" name="Content Placeholder 2">
            <a:extLst>
              <a:ext uri="{FF2B5EF4-FFF2-40B4-BE49-F238E27FC236}">
                <a16:creationId xmlns:a16="http://schemas.microsoft.com/office/drawing/2014/main" id="{6A186E95-4E72-FE0E-C974-63E0A5D94435}"/>
              </a:ext>
            </a:extLst>
          </p:cNvPr>
          <p:cNvSpPr>
            <a:spLocks noGrp="1"/>
          </p:cNvSpPr>
          <p:nvPr>
            <p:ph idx="1"/>
          </p:nvPr>
        </p:nvSpPr>
        <p:spPr>
          <a:xfrm>
            <a:off x="76200" y="1775191"/>
            <a:ext cx="8991600" cy="5082809"/>
          </a:xfrm>
        </p:spPr>
        <p:txBody>
          <a:bodyPr>
            <a:normAutofit fontScale="70000" lnSpcReduction="20000"/>
          </a:bodyPr>
          <a:lstStyle/>
          <a:p>
            <a:r>
              <a:rPr lang="en-US" b="1" u="sng" dirty="0"/>
              <a:t>C.S. form and Reflection Log</a:t>
            </a:r>
            <a:r>
              <a:rPr lang="en-US" b="1" dirty="0"/>
              <a:t> - </a:t>
            </a:r>
            <a:r>
              <a:rPr lang="en-US" dirty="0"/>
              <a:t>available in School Counseling, posted to Jacket School Counseling Schoology and AICE Schoology</a:t>
            </a:r>
          </a:p>
          <a:p>
            <a:endParaRPr lang="en-US" sz="1100" dirty="0"/>
          </a:p>
          <a:p>
            <a:endParaRPr lang="en-US" sz="1100" dirty="0"/>
          </a:p>
          <a:p>
            <a:endParaRPr lang="en-US" sz="1100" dirty="0"/>
          </a:p>
          <a:p>
            <a:r>
              <a:rPr lang="en-US" dirty="0"/>
              <a:t>Plan/Reflection log required for </a:t>
            </a:r>
            <a:r>
              <a:rPr lang="en-US" b="1" i="1" u="sng" dirty="0"/>
              <a:t>ALL organizations </a:t>
            </a:r>
          </a:p>
          <a:p>
            <a:pPr lvl="1"/>
            <a:r>
              <a:rPr lang="en-US" dirty="0"/>
              <a:t>(school based </a:t>
            </a:r>
            <a:r>
              <a:rPr lang="en-US" i="1" u="sng" dirty="0"/>
              <a:t>AND</a:t>
            </a:r>
            <a:r>
              <a:rPr lang="en-US" dirty="0"/>
              <a:t> outside of school)</a:t>
            </a:r>
            <a:endParaRPr lang="en-US" b="1" i="1" u="sng" dirty="0"/>
          </a:p>
          <a:p>
            <a:endParaRPr lang="en-US" sz="1100" dirty="0"/>
          </a:p>
          <a:p>
            <a:endParaRPr lang="en-US" sz="1100" dirty="0"/>
          </a:p>
          <a:p>
            <a:endParaRPr lang="en-US" sz="1100" dirty="0"/>
          </a:p>
          <a:p>
            <a:r>
              <a:rPr lang="en-US" dirty="0"/>
              <a:t>Signature can be provided directly on Log for </a:t>
            </a:r>
            <a:r>
              <a:rPr lang="en-US" b="1" i="1" u="sng" dirty="0"/>
              <a:t>School based </a:t>
            </a:r>
            <a:r>
              <a:rPr lang="en-US" dirty="0"/>
              <a:t>volunteer hours</a:t>
            </a:r>
          </a:p>
          <a:p>
            <a:endParaRPr lang="en-US" sz="1000" dirty="0"/>
          </a:p>
          <a:p>
            <a:endParaRPr lang="en-US" sz="1000" dirty="0"/>
          </a:p>
          <a:p>
            <a:endParaRPr lang="en-US" sz="1000" dirty="0"/>
          </a:p>
          <a:p>
            <a:r>
              <a:rPr lang="en-US" dirty="0"/>
              <a:t>ALL hours completed at an </a:t>
            </a:r>
            <a:r>
              <a:rPr lang="en-US" b="1" i="1" u="sng" dirty="0"/>
              <a:t>outside organization</a:t>
            </a:r>
            <a:r>
              <a:rPr lang="en-US" dirty="0"/>
              <a:t>: </a:t>
            </a:r>
          </a:p>
          <a:p>
            <a:pPr lvl="1"/>
            <a:r>
              <a:rPr lang="en-US" dirty="0"/>
              <a:t>Letter from organization on letterhead </a:t>
            </a:r>
            <a:r>
              <a:rPr lang="en-US" i="1" u="sng" dirty="0"/>
              <a:t>(in addition to Plan &amp; Reflection Log)</a:t>
            </a:r>
          </a:p>
          <a:p>
            <a:pPr lvl="1"/>
            <a:r>
              <a:rPr lang="en-US" dirty="0"/>
              <a:t>Name of Organization</a:t>
            </a:r>
          </a:p>
          <a:p>
            <a:pPr lvl="1"/>
            <a:r>
              <a:rPr lang="en-US" dirty="0"/>
              <a:t>Your Name</a:t>
            </a:r>
          </a:p>
          <a:p>
            <a:pPr lvl="1"/>
            <a:r>
              <a:rPr lang="en-US" dirty="0"/>
              <a:t>Activity &amp; number of hours volunteered</a:t>
            </a:r>
          </a:p>
          <a:p>
            <a:pPr lvl="1"/>
            <a:r>
              <a:rPr lang="en-US" dirty="0"/>
              <a:t>Signature</a:t>
            </a:r>
          </a:p>
          <a:p>
            <a:endParaRPr lang="en-US" dirty="0"/>
          </a:p>
        </p:txBody>
      </p:sp>
    </p:spTree>
    <p:extLst>
      <p:ext uri="{BB962C8B-B14F-4D97-AF65-F5344CB8AC3E}">
        <p14:creationId xmlns:p14="http://schemas.microsoft.com/office/powerpoint/2010/main" val="37973297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5C47E-5135-22B2-D9A9-84665ADD1527}"/>
              </a:ext>
            </a:extLst>
          </p:cNvPr>
          <p:cNvSpPr>
            <a:spLocks noGrp="1"/>
          </p:cNvSpPr>
          <p:nvPr>
            <p:ph type="title"/>
          </p:nvPr>
        </p:nvSpPr>
        <p:spPr/>
        <p:txBody>
          <a:bodyPr/>
          <a:lstStyle/>
          <a:p>
            <a:pPr algn="ctr"/>
            <a:r>
              <a:rPr lang="en-US" dirty="0"/>
              <a:t>Community Service Hours</a:t>
            </a:r>
          </a:p>
        </p:txBody>
      </p:sp>
      <p:sp>
        <p:nvSpPr>
          <p:cNvPr id="3" name="Content Placeholder 2">
            <a:extLst>
              <a:ext uri="{FF2B5EF4-FFF2-40B4-BE49-F238E27FC236}">
                <a16:creationId xmlns:a16="http://schemas.microsoft.com/office/drawing/2014/main" id="{2E4B8420-D245-840F-3123-1A18E8B1882D}"/>
              </a:ext>
            </a:extLst>
          </p:cNvPr>
          <p:cNvSpPr>
            <a:spLocks noGrp="1"/>
          </p:cNvSpPr>
          <p:nvPr>
            <p:ph idx="1"/>
          </p:nvPr>
        </p:nvSpPr>
        <p:spPr>
          <a:xfrm>
            <a:off x="457200" y="2133600"/>
            <a:ext cx="8229600" cy="4168409"/>
          </a:xfrm>
        </p:spPr>
        <p:txBody>
          <a:bodyPr>
            <a:normAutofit fontScale="85000" lnSpcReduction="10000"/>
          </a:bodyPr>
          <a:lstStyle/>
          <a:p>
            <a:r>
              <a:rPr lang="en-US" b="1" u="sng" dirty="0">
                <a:highlight>
                  <a:srgbClr val="FFFF00"/>
                </a:highlight>
              </a:rPr>
              <a:t>NEW</a:t>
            </a:r>
            <a:r>
              <a:rPr lang="en-US" u="sng" dirty="0">
                <a:highlight>
                  <a:srgbClr val="FFFF00"/>
                </a:highlight>
              </a:rPr>
              <a:t>:</a:t>
            </a:r>
            <a:r>
              <a:rPr lang="en-US" dirty="0"/>
              <a:t> </a:t>
            </a:r>
            <a:r>
              <a:rPr lang="en-US" b="1" i="1" u="sng" dirty="0"/>
              <a:t>Paid work hours can be used for Bright Futures!</a:t>
            </a:r>
          </a:p>
          <a:p>
            <a:pPr lvl="1"/>
            <a:r>
              <a:rPr lang="en-US" dirty="0"/>
              <a:t>Must submit a pay stub – see the new CS Forms for rules</a:t>
            </a:r>
          </a:p>
          <a:p>
            <a:pPr lvl="1"/>
            <a:endParaRPr lang="en-US" dirty="0"/>
          </a:p>
          <a:p>
            <a:r>
              <a:rPr lang="en-US" dirty="0"/>
              <a:t>Volunteer Service </a:t>
            </a:r>
            <a:r>
              <a:rPr lang="en-US" b="1" u="sng" dirty="0"/>
              <a:t>Plan and Reflection Log</a:t>
            </a:r>
            <a:r>
              <a:rPr lang="en-US" b="1" dirty="0"/>
              <a:t> </a:t>
            </a:r>
            <a:r>
              <a:rPr lang="en-US" dirty="0"/>
              <a:t>must be turned in with CS form</a:t>
            </a:r>
          </a:p>
          <a:p>
            <a:endParaRPr lang="en-US" dirty="0"/>
          </a:p>
          <a:p>
            <a:r>
              <a:rPr lang="en-US" dirty="0"/>
              <a:t>Turn in ALL hours/forms to Ms. Esguerra when you have accrued 25 hours on one form/letter </a:t>
            </a:r>
          </a:p>
          <a:p>
            <a:pPr lvl="1"/>
            <a:r>
              <a:rPr lang="en-US" dirty="0"/>
              <a:t>(or by the end of 1</a:t>
            </a:r>
            <a:r>
              <a:rPr lang="en-US" baseline="30000" dirty="0"/>
              <a:t>st</a:t>
            </a:r>
            <a:r>
              <a:rPr lang="en-US" dirty="0"/>
              <a:t> semester of senior year at the latest).</a:t>
            </a:r>
          </a:p>
          <a:p>
            <a:endParaRPr lang="en-US" dirty="0"/>
          </a:p>
        </p:txBody>
      </p:sp>
    </p:spTree>
    <p:extLst>
      <p:ext uri="{BB962C8B-B14F-4D97-AF65-F5344CB8AC3E}">
        <p14:creationId xmlns:p14="http://schemas.microsoft.com/office/powerpoint/2010/main" val="3023687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AICE Exams in College</a:t>
            </a:r>
          </a:p>
        </p:txBody>
      </p:sp>
      <p:sp>
        <p:nvSpPr>
          <p:cNvPr id="3" name="Content Placeholder 2"/>
          <p:cNvSpPr>
            <a:spLocks noGrp="1"/>
          </p:cNvSpPr>
          <p:nvPr>
            <p:ph idx="1"/>
          </p:nvPr>
        </p:nvSpPr>
        <p:spPr>
          <a:xfrm>
            <a:off x="457200" y="2085821"/>
            <a:ext cx="8229600" cy="4625609"/>
          </a:xfrm>
        </p:spPr>
        <p:txBody>
          <a:bodyPr>
            <a:normAutofit/>
          </a:bodyPr>
          <a:lstStyle/>
          <a:p>
            <a:r>
              <a:rPr lang="en-US" dirty="0"/>
              <a:t>Exam scores may be self-reported during admissions application process</a:t>
            </a:r>
          </a:p>
          <a:p>
            <a:endParaRPr lang="en-US" dirty="0"/>
          </a:p>
          <a:p>
            <a:r>
              <a:rPr lang="en-US" dirty="0"/>
              <a:t>Each exam passed = college credit earned</a:t>
            </a:r>
          </a:p>
          <a:p>
            <a:endParaRPr lang="en-US" dirty="0"/>
          </a:p>
          <a:p>
            <a:r>
              <a:rPr lang="en-US" i="1" u="sng" dirty="0"/>
              <a:t>ALL</a:t>
            </a:r>
            <a:r>
              <a:rPr lang="en-US" dirty="0"/>
              <a:t> FL Public Colleges accept/award college credit for passing scores on AICE Exams</a:t>
            </a:r>
          </a:p>
        </p:txBody>
      </p:sp>
    </p:spTree>
    <p:extLst>
      <p:ext uri="{BB962C8B-B14F-4D97-AF65-F5344CB8AC3E}">
        <p14:creationId xmlns:p14="http://schemas.microsoft.com/office/powerpoint/2010/main" val="12959535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34239-9D73-BA10-6C6E-8AE51372A36E}"/>
              </a:ext>
            </a:extLst>
          </p:cNvPr>
          <p:cNvSpPr>
            <a:spLocks noGrp="1"/>
          </p:cNvSpPr>
          <p:nvPr>
            <p:ph type="title"/>
          </p:nvPr>
        </p:nvSpPr>
        <p:spPr/>
        <p:txBody>
          <a:bodyPr/>
          <a:lstStyle/>
          <a:p>
            <a:pPr algn="ctr"/>
            <a:r>
              <a:rPr lang="en-US" dirty="0"/>
              <a:t>AICE Exams in College</a:t>
            </a:r>
          </a:p>
        </p:txBody>
      </p:sp>
      <p:sp>
        <p:nvSpPr>
          <p:cNvPr id="3" name="Content Placeholder 2">
            <a:extLst>
              <a:ext uri="{FF2B5EF4-FFF2-40B4-BE49-F238E27FC236}">
                <a16:creationId xmlns:a16="http://schemas.microsoft.com/office/drawing/2014/main" id="{9C138E24-A443-CED8-0815-5548BEDF7D37}"/>
              </a:ext>
            </a:extLst>
          </p:cNvPr>
          <p:cNvSpPr>
            <a:spLocks noGrp="1"/>
          </p:cNvSpPr>
          <p:nvPr>
            <p:ph idx="1"/>
          </p:nvPr>
        </p:nvSpPr>
        <p:spPr/>
        <p:txBody>
          <a:bodyPr/>
          <a:lstStyle/>
          <a:p>
            <a:r>
              <a:rPr lang="en-US" sz="3200" dirty="0"/>
              <a:t>Private and out-of-state colleges will have their own policy about credit-by-exam </a:t>
            </a:r>
            <a:r>
              <a:rPr lang="en-US" sz="2400" i="1" u="sng" dirty="0"/>
              <a:t>(AICE, IB, and DE)</a:t>
            </a:r>
            <a:r>
              <a:rPr lang="en-US" sz="3200" i="1" u="sng" dirty="0"/>
              <a:t> </a:t>
            </a:r>
            <a:r>
              <a:rPr lang="en-US" sz="3200" dirty="0"/>
              <a:t>- CHECK!!</a:t>
            </a:r>
          </a:p>
          <a:p>
            <a:endParaRPr lang="en-US" sz="1200" dirty="0"/>
          </a:p>
          <a:p>
            <a:r>
              <a:rPr lang="en-US" sz="3200" dirty="0"/>
              <a:t>Taking (&amp; doing well in) the </a:t>
            </a:r>
            <a:r>
              <a:rPr lang="en-US" sz="3200" b="1" i="1" u="sng" dirty="0"/>
              <a:t>COURSES</a:t>
            </a:r>
            <a:r>
              <a:rPr lang="en-US" sz="3200" dirty="0"/>
              <a:t> = admissions advantage - gets you in the door!</a:t>
            </a:r>
          </a:p>
          <a:p>
            <a:endParaRPr lang="en-US" sz="1400" dirty="0"/>
          </a:p>
          <a:p>
            <a:r>
              <a:rPr lang="en-US" sz="3200" dirty="0"/>
              <a:t>Cambridge Electronic Transcript Request = submit in Feb./March of senior year, </a:t>
            </a:r>
            <a:r>
              <a:rPr lang="en-US" sz="3200" i="1" u="sng" dirty="0"/>
              <a:t>after</a:t>
            </a:r>
            <a:r>
              <a:rPr lang="en-US" sz="3200" dirty="0"/>
              <a:t> decision is made!</a:t>
            </a:r>
          </a:p>
          <a:p>
            <a:endParaRPr lang="en-US" dirty="0"/>
          </a:p>
        </p:txBody>
      </p:sp>
    </p:spTree>
    <p:extLst>
      <p:ext uri="{BB962C8B-B14F-4D97-AF65-F5344CB8AC3E}">
        <p14:creationId xmlns:p14="http://schemas.microsoft.com/office/powerpoint/2010/main" val="17924559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a Nutshell</a:t>
            </a:r>
          </a:p>
        </p:txBody>
      </p:sp>
      <p:sp>
        <p:nvSpPr>
          <p:cNvPr id="3" name="Content Placeholder 2"/>
          <p:cNvSpPr>
            <a:spLocks noGrp="1"/>
          </p:cNvSpPr>
          <p:nvPr>
            <p:ph idx="1"/>
          </p:nvPr>
        </p:nvSpPr>
        <p:spPr>
          <a:xfrm>
            <a:off x="457200" y="1981200"/>
            <a:ext cx="8229600" cy="4625609"/>
          </a:xfrm>
        </p:spPr>
        <p:txBody>
          <a:bodyPr/>
          <a:lstStyle/>
          <a:p>
            <a:r>
              <a:rPr lang="en-US" dirty="0"/>
              <a:t>FLEXIBLE </a:t>
            </a:r>
          </a:p>
          <a:p>
            <a:endParaRPr lang="en-US" sz="2000" dirty="0"/>
          </a:p>
          <a:p>
            <a:r>
              <a:rPr lang="en-US" dirty="0"/>
              <a:t>Explore Multiple Interests in HS</a:t>
            </a:r>
          </a:p>
          <a:p>
            <a:endParaRPr lang="en-US" sz="2000" dirty="0"/>
          </a:p>
          <a:p>
            <a:r>
              <a:rPr lang="en-US" dirty="0"/>
              <a:t>College Admissions Advantage</a:t>
            </a:r>
          </a:p>
          <a:p>
            <a:endParaRPr lang="en-US" sz="2000" dirty="0"/>
          </a:p>
          <a:p>
            <a:r>
              <a:rPr lang="en-US" dirty="0"/>
              <a:t>Head start on College Credits</a:t>
            </a:r>
          </a:p>
          <a:p>
            <a:endParaRPr lang="en-US" sz="2000" dirty="0"/>
          </a:p>
          <a:p>
            <a:r>
              <a:rPr lang="en-US" dirty="0"/>
              <a:t>Skills for College Success</a:t>
            </a:r>
          </a:p>
        </p:txBody>
      </p:sp>
    </p:spTree>
    <p:extLst>
      <p:ext uri="{BB962C8B-B14F-4D97-AF65-F5344CB8AC3E}">
        <p14:creationId xmlns:p14="http://schemas.microsoft.com/office/powerpoint/2010/main" val="12303545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Happening in A.I.C.E.?</a:t>
            </a:r>
          </a:p>
        </p:txBody>
      </p:sp>
      <p:sp>
        <p:nvSpPr>
          <p:cNvPr id="3" name="Content Placeholder 2"/>
          <p:cNvSpPr>
            <a:spLocks noGrp="1"/>
          </p:cNvSpPr>
          <p:nvPr>
            <p:ph idx="1"/>
          </p:nvPr>
        </p:nvSpPr>
        <p:spPr>
          <a:xfrm>
            <a:off x="228600" y="1676400"/>
            <a:ext cx="8458200" cy="4930409"/>
          </a:xfrm>
        </p:spPr>
        <p:txBody>
          <a:bodyPr>
            <a:normAutofit fontScale="70000" lnSpcReduction="20000"/>
          </a:bodyPr>
          <a:lstStyle/>
          <a:p>
            <a:r>
              <a:rPr lang="en-US" b="1" u="sng" dirty="0"/>
              <a:t>AICE Advisory Board </a:t>
            </a:r>
            <a:r>
              <a:rPr lang="en-US" dirty="0"/>
              <a:t>– Club for AICE students/parents. Meets Thurs. 8:45am E503</a:t>
            </a:r>
          </a:p>
          <a:p>
            <a:pPr lvl="1"/>
            <a:r>
              <a:rPr lang="en-US" sz="2400" dirty="0"/>
              <a:t>College Tours (?)</a:t>
            </a:r>
          </a:p>
          <a:p>
            <a:pPr lvl="1"/>
            <a:r>
              <a:rPr lang="en-US" sz="2400" dirty="0"/>
              <a:t>Fund Raisers</a:t>
            </a:r>
          </a:p>
          <a:p>
            <a:pPr lvl="1"/>
            <a:r>
              <a:rPr lang="en-US" sz="2400" dirty="0"/>
              <a:t>Community Service</a:t>
            </a:r>
          </a:p>
          <a:p>
            <a:pPr lvl="1"/>
            <a:r>
              <a:rPr lang="en-US" sz="2400" dirty="0"/>
              <a:t>AICE Game Day</a:t>
            </a:r>
          </a:p>
          <a:p>
            <a:pPr lvl="1"/>
            <a:r>
              <a:rPr lang="en-US" sz="2400" dirty="0"/>
              <a:t>Student inspired activities</a:t>
            </a:r>
          </a:p>
          <a:p>
            <a:pPr lvl="1"/>
            <a:endParaRPr lang="en-US" sz="2200" dirty="0"/>
          </a:p>
          <a:p>
            <a:r>
              <a:rPr lang="en-US" b="1" u="sng" dirty="0"/>
              <a:t>AICE Booster Club </a:t>
            </a:r>
            <a:r>
              <a:rPr lang="en-US" dirty="0"/>
              <a:t>– Supporting AICE Students</a:t>
            </a:r>
          </a:p>
          <a:p>
            <a:pPr lvl="1"/>
            <a:r>
              <a:rPr lang="en-US" dirty="0"/>
              <a:t>Monthly meetings (see emails)</a:t>
            </a:r>
          </a:p>
          <a:p>
            <a:pPr lvl="1"/>
            <a:r>
              <a:rPr lang="en-US" dirty="0"/>
              <a:t>Organize Fund Raisers</a:t>
            </a:r>
          </a:p>
          <a:p>
            <a:pPr lvl="1"/>
            <a:r>
              <a:rPr lang="en-US" dirty="0"/>
              <a:t>Promote AICE</a:t>
            </a:r>
          </a:p>
          <a:p>
            <a:pPr lvl="1"/>
            <a:r>
              <a:rPr lang="en-US" dirty="0"/>
              <a:t>Provide support materials, funding for events, “Angel Fund”</a:t>
            </a:r>
          </a:p>
          <a:p>
            <a:pPr lvl="1"/>
            <a:endParaRPr lang="en-US" sz="2200" dirty="0"/>
          </a:p>
          <a:p>
            <a:r>
              <a:rPr lang="en-US" b="1" u="sng" dirty="0"/>
              <a:t>AICE Website</a:t>
            </a:r>
            <a:r>
              <a:rPr lang="en-US" dirty="0"/>
              <a:t> – all PPT presentations, exam info., etc.</a:t>
            </a:r>
            <a:endParaRPr lang="en-US" b="1" u="sng" dirty="0"/>
          </a:p>
          <a:p>
            <a:endParaRPr lang="en-US" sz="2200" b="1" u="sng" dirty="0"/>
          </a:p>
          <a:p>
            <a:endParaRPr lang="en-US" sz="2200" b="1" u="sng" dirty="0"/>
          </a:p>
          <a:p>
            <a:r>
              <a:rPr lang="en-US" b="1" u="sng" dirty="0"/>
              <a:t>AICE Schoology Group</a:t>
            </a:r>
            <a:r>
              <a:rPr lang="en-US" dirty="0"/>
              <a:t> – All AICE Students are part of this group</a:t>
            </a:r>
          </a:p>
          <a:p>
            <a:endParaRPr lang="en-US" b="1" u="sng" dirty="0"/>
          </a:p>
          <a:p>
            <a:endParaRPr lang="en-US" dirty="0"/>
          </a:p>
          <a:p>
            <a:endParaRPr lang="en-US" dirty="0"/>
          </a:p>
          <a:p>
            <a:pPr lvl="1"/>
            <a:endParaRPr lang="en-US" dirty="0"/>
          </a:p>
        </p:txBody>
      </p:sp>
    </p:spTree>
    <p:extLst>
      <p:ext uri="{BB962C8B-B14F-4D97-AF65-F5344CB8AC3E}">
        <p14:creationId xmlns:p14="http://schemas.microsoft.com/office/powerpoint/2010/main" val="2094074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Parent Accounts: HAC &amp; Schoology</a:t>
            </a:r>
          </a:p>
        </p:txBody>
      </p:sp>
      <p:sp>
        <p:nvSpPr>
          <p:cNvPr id="3" name="Content Placeholder 2"/>
          <p:cNvSpPr>
            <a:spLocks noGrp="1"/>
          </p:cNvSpPr>
          <p:nvPr>
            <p:ph idx="1"/>
          </p:nvPr>
        </p:nvSpPr>
        <p:spPr>
          <a:xfrm>
            <a:off x="457200" y="2286000"/>
            <a:ext cx="8229600" cy="4625609"/>
          </a:xfrm>
        </p:spPr>
        <p:txBody>
          <a:bodyPr/>
          <a:lstStyle/>
          <a:p>
            <a:r>
              <a:rPr lang="en-US" dirty="0"/>
              <a:t>Schoology:</a:t>
            </a:r>
          </a:p>
          <a:p>
            <a:pPr lvl="1"/>
            <a:r>
              <a:rPr lang="en-US" u="sng" dirty="0">
                <a:hlinkClick r:id="rId2"/>
              </a:rPr>
              <a:t>https://www.stjohns.k12.fl.us/media/edtech/schoology/schoology-for-parents/</a:t>
            </a:r>
            <a:endParaRPr lang="en-US" dirty="0"/>
          </a:p>
          <a:p>
            <a:pPr lvl="1"/>
            <a:endParaRPr lang="en-US" dirty="0"/>
          </a:p>
          <a:p>
            <a:r>
              <a:rPr lang="en-US" dirty="0"/>
              <a:t>HAC:</a:t>
            </a:r>
          </a:p>
          <a:p>
            <a:pPr lvl="1"/>
            <a:r>
              <a:rPr lang="en-US" u="sng" dirty="0">
                <a:hlinkClick r:id="rId3"/>
              </a:rPr>
              <a:t>https://www.stjohns.k12.fl.us/hac/</a:t>
            </a:r>
            <a:endParaRPr lang="en-US" dirty="0"/>
          </a:p>
          <a:p>
            <a:endParaRPr lang="en-US" dirty="0"/>
          </a:p>
        </p:txBody>
      </p:sp>
    </p:spTree>
    <p:extLst>
      <p:ext uri="{BB962C8B-B14F-4D97-AF65-F5344CB8AC3E}">
        <p14:creationId xmlns:p14="http://schemas.microsoft.com/office/powerpoint/2010/main" val="2918052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A.I.C.E. at St. Augustine High</a:t>
            </a:r>
          </a:p>
        </p:txBody>
      </p:sp>
      <p:sp>
        <p:nvSpPr>
          <p:cNvPr id="3" name="Content Placeholder 2"/>
          <p:cNvSpPr>
            <a:spLocks noGrp="1"/>
          </p:cNvSpPr>
          <p:nvPr>
            <p:ph idx="1"/>
          </p:nvPr>
        </p:nvSpPr>
        <p:spPr/>
        <p:txBody>
          <a:bodyPr/>
          <a:lstStyle/>
          <a:p>
            <a:pPr>
              <a:buFont typeface="Wingdings" panose="05000000000000000000" pitchFamily="2" charset="2"/>
              <a:buChar char="§"/>
              <a:defRPr/>
            </a:pPr>
            <a:r>
              <a:rPr lang="en-US" dirty="0"/>
              <a:t>St. Augustine High started the Cambridge A.I.C.E. program in 1997.</a:t>
            </a:r>
          </a:p>
          <a:p>
            <a:pPr>
              <a:buFont typeface="Wingdings" panose="05000000000000000000" pitchFamily="2" charset="2"/>
              <a:buChar char="§"/>
              <a:defRPr/>
            </a:pPr>
            <a:endParaRPr lang="en-US" dirty="0"/>
          </a:p>
          <a:p>
            <a:pPr>
              <a:buFont typeface="Wingdings" panose="05000000000000000000" pitchFamily="2" charset="2"/>
              <a:buChar char="§"/>
              <a:defRPr/>
            </a:pPr>
            <a:r>
              <a:rPr lang="en-US" dirty="0"/>
              <a:t>SAHS was the 2</a:t>
            </a:r>
            <a:r>
              <a:rPr lang="en-US" baseline="30000" dirty="0"/>
              <a:t>nd</a:t>
            </a:r>
            <a:r>
              <a:rPr lang="en-US" dirty="0"/>
              <a:t> school in the US to begin an A.I.C.E. program.</a:t>
            </a:r>
          </a:p>
          <a:p>
            <a:pPr>
              <a:buFont typeface="Wingdings" panose="05000000000000000000" pitchFamily="2" charset="2"/>
              <a:buChar char="§"/>
              <a:defRPr/>
            </a:pPr>
            <a:endParaRPr lang="en-US" dirty="0"/>
          </a:p>
          <a:p>
            <a:pPr>
              <a:buFont typeface="Wingdings" panose="05000000000000000000" pitchFamily="2" charset="2"/>
              <a:buChar char="§"/>
              <a:defRPr/>
            </a:pPr>
            <a:r>
              <a:rPr lang="en-US" dirty="0"/>
              <a:t>Rigorous and Flexible Curriculum</a:t>
            </a:r>
          </a:p>
          <a:p>
            <a:pPr lvl="1">
              <a:buFont typeface="Wingdings" panose="05000000000000000000" pitchFamily="2" charset="2"/>
              <a:buChar char="§"/>
              <a:defRPr/>
            </a:pPr>
            <a:r>
              <a:rPr lang="en-US" sz="2200" dirty="0"/>
              <a:t>Writing based</a:t>
            </a:r>
          </a:p>
          <a:p>
            <a:pPr lvl="1">
              <a:buFont typeface="Wingdings" panose="05000000000000000000" pitchFamily="2" charset="2"/>
              <a:buChar char="§"/>
              <a:defRPr/>
            </a:pPr>
            <a:r>
              <a:rPr lang="en-US" sz="2200" dirty="0"/>
              <a:t>Critical Thinking</a:t>
            </a:r>
          </a:p>
          <a:p>
            <a:endParaRPr lang="en-US" dirty="0"/>
          </a:p>
        </p:txBody>
      </p:sp>
    </p:spTree>
    <p:extLst>
      <p:ext uri="{BB962C8B-B14F-4D97-AF65-F5344CB8AC3E}">
        <p14:creationId xmlns:p14="http://schemas.microsoft.com/office/powerpoint/2010/main" val="12453046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Handouts Available in AICE Schoology page - AICE Parent Night Resources Folder</a:t>
            </a:r>
          </a:p>
        </p:txBody>
      </p:sp>
      <p:sp>
        <p:nvSpPr>
          <p:cNvPr id="3" name="Content Placeholder 2"/>
          <p:cNvSpPr>
            <a:spLocks noGrp="1"/>
          </p:cNvSpPr>
          <p:nvPr>
            <p:ph idx="1"/>
          </p:nvPr>
        </p:nvSpPr>
        <p:spPr>
          <a:xfrm>
            <a:off x="228600" y="1752600"/>
            <a:ext cx="8458200" cy="5283200"/>
          </a:xfrm>
        </p:spPr>
        <p:txBody>
          <a:bodyPr>
            <a:normAutofit fontScale="92500" lnSpcReduction="10000"/>
          </a:bodyPr>
          <a:lstStyle/>
          <a:p>
            <a:r>
              <a:rPr lang="en-US" dirty="0"/>
              <a:t>AICE Course Progression</a:t>
            </a:r>
          </a:p>
          <a:p>
            <a:endParaRPr lang="en-US" sz="2400" dirty="0"/>
          </a:p>
          <a:p>
            <a:r>
              <a:rPr lang="en-US" dirty="0"/>
              <a:t>AICE Fact Sheet</a:t>
            </a:r>
          </a:p>
          <a:p>
            <a:endParaRPr lang="en-US" sz="2400" dirty="0"/>
          </a:p>
          <a:p>
            <a:r>
              <a:rPr lang="en-US" dirty="0"/>
              <a:t>AICE Brochure</a:t>
            </a:r>
          </a:p>
          <a:p>
            <a:pPr marL="118872" indent="0">
              <a:buNone/>
            </a:pPr>
            <a:endParaRPr lang="en-US" sz="2400" dirty="0"/>
          </a:p>
          <a:p>
            <a:r>
              <a:rPr lang="en-US" dirty="0"/>
              <a:t>FSU/Cambridge Study</a:t>
            </a:r>
          </a:p>
          <a:p>
            <a:endParaRPr lang="en-US" sz="2400" dirty="0"/>
          </a:p>
          <a:p>
            <a:r>
              <a:rPr lang="en-US" dirty="0"/>
              <a:t>Bright Futures/Service Hours new info./forms</a:t>
            </a:r>
          </a:p>
          <a:p>
            <a:endParaRPr lang="en-US" sz="2400" dirty="0"/>
          </a:p>
          <a:p>
            <a:r>
              <a:rPr lang="en-US" dirty="0"/>
              <a:t>AICE Booster Club Information</a:t>
            </a:r>
          </a:p>
          <a:p>
            <a:endParaRPr lang="en-US" sz="2400" dirty="0"/>
          </a:p>
          <a:p>
            <a:r>
              <a:rPr lang="en-US" dirty="0"/>
              <a:t>This PowerPoint presentation</a:t>
            </a:r>
          </a:p>
          <a:p>
            <a:endParaRPr lang="en-US" sz="2400" dirty="0"/>
          </a:p>
          <a:p>
            <a:endParaRPr lang="en-US" sz="2400" dirty="0"/>
          </a:p>
        </p:txBody>
      </p:sp>
    </p:spTree>
    <p:extLst>
      <p:ext uri="{BB962C8B-B14F-4D97-AF65-F5344CB8AC3E}">
        <p14:creationId xmlns:p14="http://schemas.microsoft.com/office/powerpoint/2010/main" val="40055564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Contact Information</a:t>
            </a:r>
          </a:p>
        </p:txBody>
      </p:sp>
      <p:sp>
        <p:nvSpPr>
          <p:cNvPr id="3" name="Content Placeholder 2"/>
          <p:cNvSpPr>
            <a:spLocks noGrp="1"/>
          </p:cNvSpPr>
          <p:nvPr>
            <p:ph idx="1"/>
          </p:nvPr>
        </p:nvSpPr>
        <p:spPr>
          <a:xfrm>
            <a:off x="228600" y="1524000"/>
            <a:ext cx="8458200" cy="5410200"/>
          </a:xfrm>
        </p:spPr>
        <p:txBody>
          <a:bodyPr>
            <a:normAutofit lnSpcReduction="10000"/>
          </a:bodyPr>
          <a:lstStyle/>
          <a:p>
            <a:r>
              <a:rPr lang="en-US" sz="2400" b="1" u="sng" dirty="0">
                <a:solidFill>
                  <a:srgbClr val="FF0000"/>
                </a:solidFill>
              </a:rPr>
              <a:t>Dena Bechtle</a:t>
            </a:r>
            <a:r>
              <a:rPr lang="en-US" sz="2400" dirty="0"/>
              <a:t>	</a:t>
            </a:r>
          </a:p>
          <a:p>
            <a:pPr lvl="1"/>
            <a:r>
              <a:rPr lang="en-US" sz="2400" dirty="0"/>
              <a:t>904-547-8533, </a:t>
            </a:r>
            <a:r>
              <a:rPr lang="en-US" sz="2400" dirty="0">
                <a:hlinkClick r:id="rId2"/>
              </a:rPr>
              <a:t>Dena.Bechtle@stjohns.k12.fl.us</a:t>
            </a:r>
            <a:endParaRPr lang="en-US" sz="2400" dirty="0"/>
          </a:p>
          <a:p>
            <a:r>
              <a:rPr lang="en-US" sz="2400" b="1" u="sng" dirty="0">
                <a:solidFill>
                  <a:srgbClr val="FF0000"/>
                </a:solidFill>
              </a:rPr>
              <a:t>Tresca Esguerra</a:t>
            </a:r>
          </a:p>
          <a:p>
            <a:pPr lvl="1"/>
            <a:r>
              <a:rPr lang="en-US" sz="2400" dirty="0"/>
              <a:t>904-547-8523, </a:t>
            </a:r>
            <a:r>
              <a:rPr lang="en-US" sz="2400" dirty="0">
                <a:hlinkClick r:id="rId3"/>
              </a:rPr>
              <a:t>Tresca.Esguerra@stjohns.k12.fl.us</a:t>
            </a:r>
            <a:r>
              <a:rPr lang="en-US" sz="2400" dirty="0"/>
              <a:t> </a:t>
            </a:r>
          </a:p>
          <a:p>
            <a:r>
              <a:rPr lang="en-US" sz="2400" b="1" u="sng" dirty="0">
                <a:solidFill>
                  <a:srgbClr val="FF0000"/>
                </a:solidFill>
              </a:rPr>
              <a:t>Dawn Eakins</a:t>
            </a:r>
          </a:p>
          <a:p>
            <a:pPr lvl="1"/>
            <a:r>
              <a:rPr lang="en-US" sz="2400" dirty="0"/>
              <a:t>904-547-2013, </a:t>
            </a:r>
            <a:r>
              <a:rPr lang="en-US" sz="2400" dirty="0">
                <a:hlinkClick r:id="rId4"/>
              </a:rPr>
              <a:t>Dawn.Eakins@stjohns.k12.fl.us</a:t>
            </a:r>
            <a:r>
              <a:rPr lang="en-US" sz="2400" dirty="0"/>
              <a:t> </a:t>
            </a:r>
          </a:p>
          <a:p>
            <a:r>
              <a:rPr lang="en-US" sz="2400" b="1" u="sng" dirty="0">
                <a:solidFill>
                  <a:srgbClr val="FF0000"/>
                </a:solidFill>
              </a:rPr>
              <a:t>Michelle Davis</a:t>
            </a:r>
          </a:p>
          <a:p>
            <a:pPr lvl="1"/>
            <a:r>
              <a:rPr lang="en-US" sz="2400" dirty="0"/>
              <a:t>904-547-8513, </a:t>
            </a:r>
            <a:r>
              <a:rPr lang="en-US" sz="2400" dirty="0">
                <a:hlinkClick r:id="rId5"/>
              </a:rPr>
              <a:t>Michelle.Davis@stjohns.k12.fl.us</a:t>
            </a:r>
            <a:r>
              <a:rPr lang="en-US" sz="2400" dirty="0"/>
              <a:t> </a:t>
            </a:r>
          </a:p>
          <a:p>
            <a:r>
              <a:rPr lang="en-US" sz="2400" b="1" u="sng" dirty="0">
                <a:solidFill>
                  <a:srgbClr val="FF0000"/>
                </a:solidFill>
              </a:rPr>
              <a:t>Earl Brown</a:t>
            </a:r>
          </a:p>
          <a:p>
            <a:pPr lvl="1"/>
            <a:r>
              <a:rPr lang="en-US" sz="2400" dirty="0"/>
              <a:t>904-547-8847, </a:t>
            </a:r>
            <a:r>
              <a:rPr lang="en-US" sz="2400" dirty="0">
                <a:hlinkClick r:id="rId6"/>
              </a:rPr>
              <a:t>Earl.Brown@stjohns.k12.fl.us</a:t>
            </a:r>
            <a:endParaRPr lang="en-US" sz="2400" dirty="0"/>
          </a:p>
          <a:p>
            <a:pPr marL="438912" marR="0" lvl="0" indent="-320040" algn="l" defTabSz="914400" rtl="0" eaLnBrk="1" fontAlgn="auto" latinLnBrk="0" hangingPunct="1">
              <a:lnSpc>
                <a:spcPct val="100000"/>
              </a:lnSpc>
              <a:spcBef>
                <a:spcPts val="0"/>
              </a:spcBef>
              <a:spcAft>
                <a:spcPts val="0"/>
              </a:spcAft>
              <a:buClr>
                <a:srgbClr val="F0AD00"/>
              </a:buClr>
              <a:buSzPct val="80000"/>
              <a:buFont typeface="Wingdings 2"/>
              <a:buChar char=""/>
              <a:tabLst/>
              <a:defRPr/>
            </a:pPr>
            <a:r>
              <a:rPr kumimoji="0" lang="en-US" sz="2200" b="1" i="0" u="sng" strike="noStrike" kern="1200" cap="none" spc="0" normalizeH="0" baseline="0" noProof="0" dirty="0">
                <a:ln>
                  <a:noFill/>
                </a:ln>
                <a:solidFill>
                  <a:srgbClr val="FF0000"/>
                </a:solidFill>
                <a:effectLst/>
                <a:uLnTx/>
                <a:uFillTx/>
                <a:latin typeface="Corbel"/>
                <a:ea typeface="+mn-ea"/>
                <a:cs typeface="+mn-cs"/>
              </a:rPr>
              <a:t>Twila Needham</a:t>
            </a:r>
          </a:p>
          <a:p>
            <a:pPr marL="731520" marR="0" lvl="1" indent="-274320" algn="l" defTabSz="914400" rtl="0" eaLnBrk="1" fontAlgn="auto" latinLnBrk="0" hangingPunct="1">
              <a:lnSpc>
                <a:spcPct val="100000"/>
              </a:lnSpc>
              <a:spcBef>
                <a:spcPct val="20000"/>
              </a:spcBef>
              <a:spcAft>
                <a:spcPts val="0"/>
              </a:spcAft>
              <a:buClr>
                <a:srgbClr val="60B5CC"/>
              </a:buClr>
              <a:buSzPct val="90000"/>
              <a:buFont typeface="Wingdings"/>
              <a:buChar char=""/>
              <a:tabLst/>
              <a:defRPr/>
            </a:pPr>
            <a:r>
              <a:rPr kumimoji="0" lang="en-US" sz="2200" b="0" i="0" u="none" strike="noStrike" kern="1200" cap="none" spc="0" normalizeH="0" baseline="0" noProof="0" dirty="0">
                <a:ln>
                  <a:noFill/>
                </a:ln>
                <a:solidFill>
                  <a:prstClr val="black"/>
                </a:solidFill>
                <a:effectLst/>
                <a:uLnTx/>
                <a:uFillTx/>
                <a:latin typeface="Corbel"/>
                <a:ea typeface="+mn-ea"/>
                <a:cs typeface="+mn-cs"/>
              </a:rPr>
              <a:t>904-547-8844, </a:t>
            </a:r>
            <a:r>
              <a:rPr kumimoji="0" lang="en-US" sz="2200" b="0" i="0" u="none" strike="noStrike" kern="1200" cap="none" spc="0" normalizeH="0" baseline="0" noProof="0" dirty="0">
                <a:ln>
                  <a:noFill/>
                </a:ln>
                <a:solidFill>
                  <a:prstClr val="black"/>
                </a:solidFill>
                <a:effectLst/>
                <a:uLnTx/>
                <a:uFillTx/>
                <a:latin typeface="Corbel"/>
                <a:ea typeface="+mn-ea"/>
                <a:cs typeface="+mn-cs"/>
                <a:hlinkClick r:id="rId7"/>
              </a:rPr>
              <a:t>Twila.Needham@stjohns.k12.fl.us</a:t>
            </a:r>
            <a:r>
              <a:rPr kumimoji="0" lang="en-US" sz="2200" b="0" i="0" u="none" strike="noStrike" kern="1200" cap="none" spc="0" normalizeH="0" baseline="0" noProof="0" dirty="0">
                <a:ln>
                  <a:noFill/>
                </a:ln>
                <a:solidFill>
                  <a:prstClr val="black"/>
                </a:solidFill>
                <a:effectLst/>
                <a:uLnTx/>
                <a:uFillTx/>
                <a:latin typeface="Corbel"/>
                <a:ea typeface="+mn-ea"/>
                <a:cs typeface="+mn-cs"/>
              </a:rPr>
              <a:t> </a:t>
            </a:r>
            <a:endParaRPr kumimoji="0" lang="en-US" sz="2200" b="1" i="0" u="sng" strike="noStrike" kern="1200" cap="none" spc="0" normalizeH="0" baseline="0" noProof="0" dirty="0">
              <a:ln>
                <a:noFill/>
              </a:ln>
              <a:solidFill>
                <a:srgbClr val="FF0000"/>
              </a:solidFill>
              <a:effectLst/>
              <a:uLnTx/>
              <a:uFillTx/>
              <a:latin typeface="Corbel"/>
              <a:ea typeface="+mn-ea"/>
              <a:cs typeface="+mn-cs"/>
            </a:endParaRPr>
          </a:p>
          <a:p>
            <a:r>
              <a:rPr lang="en-US" sz="2400" b="1" u="sng" dirty="0">
                <a:solidFill>
                  <a:srgbClr val="FF0000"/>
                </a:solidFill>
              </a:rPr>
              <a:t>Travis Brown</a:t>
            </a:r>
          </a:p>
          <a:p>
            <a:pPr lvl="1"/>
            <a:r>
              <a:rPr lang="en-US" sz="2400" dirty="0"/>
              <a:t>904-547-8510, </a:t>
            </a:r>
            <a:r>
              <a:rPr lang="en-US" sz="2400" dirty="0">
                <a:hlinkClick r:id="rId8"/>
              </a:rPr>
              <a:t>Travis.Brown@stjohns.k12.fl.us</a:t>
            </a:r>
            <a:r>
              <a:rPr lang="en-US" sz="2400" dirty="0"/>
              <a:t> </a:t>
            </a:r>
          </a:p>
          <a:p>
            <a:pPr lvl="1"/>
            <a:endParaRPr lang="en-US" dirty="0"/>
          </a:p>
        </p:txBody>
      </p:sp>
    </p:spTree>
    <p:extLst>
      <p:ext uri="{BB962C8B-B14F-4D97-AF65-F5344CB8AC3E}">
        <p14:creationId xmlns:p14="http://schemas.microsoft.com/office/powerpoint/2010/main" val="25572355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sp>
        <p:nvSpPr>
          <p:cNvPr id="3" name="Content Placeholder 2"/>
          <p:cNvSpPr>
            <a:spLocks noGrp="1"/>
          </p:cNvSpPr>
          <p:nvPr>
            <p:ph idx="1"/>
          </p:nvPr>
        </p:nvSpPr>
        <p:spPr>
          <a:xfrm>
            <a:off x="457200" y="1981200"/>
            <a:ext cx="8229600" cy="4625609"/>
          </a:xfrm>
        </p:spPr>
        <p:txBody>
          <a:bodyPr/>
          <a:lstStyle/>
          <a:p>
            <a:r>
              <a:rPr lang="en-US" dirty="0"/>
              <a:t>Ms. Bechtle, Ms. Esguerra – AICE Program, Exams, ADIP, etc.</a:t>
            </a:r>
          </a:p>
          <a:p>
            <a:endParaRPr lang="en-US" dirty="0"/>
          </a:p>
          <a:p>
            <a:r>
              <a:rPr lang="en-US" dirty="0"/>
              <a:t>AICE Student Volunteers – “real life” AICE</a:t>
            </a:r>
          </a:p>
          <a:p>
            <a:endParaRPr lang="en-US" dirty="0"/>
          </a:p>
          <a:p>
            <a:r>
              <a:rPr lang="en-US" dirty="0"/>
              <a:t>Ms. Eakins – Dual Enrollment, college applications, FAFSA, AICE Exams</a:t>
            </a:r>
          </a:p>
          <a:p>
            <a:endParaRPr lang="en-US" dirty="0"/>
          </a:p>
          <a:p>
            <a:r>
              <a:rPr lang="en-US" dirty="0"/>
              <a:t>Ms. Davis – Curriculum, etc.</a:t>
            </a:r>
          </a:p>
          <a:p>
            <a:endParaRPr lang="en-US" dirty="0"/>
          </a:p>
        </p:txBody>
      </p:sp>
    </p:spTree>
    <p:extLst>
      <p:ext uri="{BB962C8B-B14F-4D97-AF65-F5344CB8AC3E}">
        <p14:creationId xmlns:p14="http://schemas.microsoft.com/office/powerpoint/2010/main" val="2056633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Why A.I.C.E.?</a:t>
            </a:r>
          </a:p>
        </p:txBody>
      </p:sp>
      <p:sp>
        <p:nvSpPr>
          <p:cNvPr id="7" name="Content Placeholder 6"/>
          <p:cNvSpPr>
            <a:spLocks noGrp="1"/>
          </p:cNvSpPr>
          <p:nvPr>
            <p:ph idx="1"/>
          </p:nvPr>
        </p:nvSpPr>
        <p:spPr>
          <a:xfrm>
            <a:off x="457200" y="1641764"/>
            <a:ext cx="3124200" cy="5181600"/>
          </a:xfrm>
        </p:spPr>
        <p:txBody>
          <a:bodyPr>
            <a:normAutofit/>
          </a:bodyPr>
          <a:lstStyle/>
          <a:p>
            <a:pPr marL="118872" indent="0">
              <a:buNone/>
            </a:pPr>
            <a:endParaRPr lang="en-US" sz="1600" dirty="0"/>
          </a:p>
          <a:p>
            <a:r>
              <a:rPr lang="en-US" sz="3000" dirty="0"/>
              <a:t>Flexible Curriculum</a:t>
            </a:r>
          </a:p>
          <a:p>
            <a:r>
              <a:rPr lang="en-US" sz="3000" dirty="0"/>
              <a:t>Future Predictor of College Success</a:t>
            </a:r>
          </a:p>
          <a:p>
            <a:pPr lvl="1"/>
            <a:r>
              <a:rPr lang="en-US" sz="2600" dirty="0"/>
              <a:t>FSU Study</a:t>
            </a:r>
          </a:p>
          <a:p>
            <a:r>
              <a:rPr lang="en-US" sz="3000" dirty="0"/>
              <a:t>GPA Points</a:t>
            </a:r>
          </a:p>
          <a:p>
            <a:r>
              <a:rPr lang="en-US" sz="3000" dirty="0"/>
              <a:t>College Credit</a:t>
            </a:r>
          </a:p>
          <a:p>
            <a:r>
              <a:rPr lang="en-US" sz="3000" dirty="0"/>
              <a:t>Bright Futures</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3300" y="2209800"/>
            <a:ext cx="5143500" cy="3429000"/>
          </a:xfrm>
          <a:prstGeom prst="rect">
            <a:avLst/>
          </a:prstGeom>
        </p:spPr>
      </p:pic>
    </p:spTree>
    <p:extLst>
      <p:ext uri="{BB962C8B-B14F-4D97-AF65-F5344CB8AC3E}">
        <p14:creationId xmlns:p14="http://schemas.microsoft.com/office/powerpoint/2010/main" val="357770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Effect transition="in" filter="fade">
                                      <p:cBhvr>
                                        <p:cTn id="15" dur="500"/>
                                        <p:tgtEl>
                                          <p:spTgt spid="7">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xEl>
                                              <p:pRg st="4" end="4"/>
                                            </p:txEl>
                                          </p:spTgt>
                                        </p:tgtEl>
                                        <p:attrNameLst>
                                          <p:attrName>style.visibility</p:attrName>
                                        </p:attrNameLst>
                                      </p:cBhvr>
                                      <p:to>
                                        <p:strVal val="visible"/>
                                      </p:to>
                                    </p:set>
                                    <p:animEffect transition="in" filter="fade">
                                      <p:cBhvr>
                                        <p:cTn id="20" dur="500"/>
                                        <p:tgtEl>
                                          <p:spTgt spid="7">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animEffect transition="in" filter="fade">
                                      <p:cBhvr>
                                        <p:cTn id="25" dur="500"/>
                                        <p:tgtEl>
                                          <p:spTgt spid="7">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xEl>
                                              <p:pRg st="6" end="6"/>
                                            </p:txEl>
                                          </p:spTgt>
                                        </p:tgtEl>
                                        <p:attrNameLst>
                                          <p:attrName>style.visibility</p:attrName>
                                        </p:attrNameLst>
                                      </p:cBhvr>
                                      <p:to>
                                        <p:strVal val="visible"/>
                                      </p:to>
                                    </p:set>
                                    <p:animEffect transition="in" filter="fade">
                                      <p:cBhvr>
                                        <p:cTn id="30"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FSU Study – Grad. Rates</a:t>
            </a:r>
          </a:p>
        </p:txBody>
      </p:sp>
      <p:pic>
        <p:nvPicPr>
          <p:cNvPr id="4" name="Content Placeholder 3"/>
          <p:cNvPicPr>
            <a:picLocks noGrp="1" noChangeAspect="1"/>
          </p:cNvPicPr>
          <p:nvPr>
            <p:ph idx="1"/>
          </p:nvPr>
        </p:nvPicPr>
        <p:blipFill>
          <a:blip r:embed="rId3"/>
          <a:stretch>
            <a:fillRect/>
          </a:stretch>
        </p:blipFill>
        <p:spPr>
          <a:xfrm>
            <a:off x="35859" y="2133600"/>
            <a:ext cx="9035601" cy="3733800"/>
          </a:xfrm>
          <a:prstGeom prst="rect">
            <a:avLst/>
          </a:prstGeom>
        </p:spPr>
      </p:pic>
    </p:spTree>
    <p:extLst>
      <p:ext uri="{BB962C8B-B14F-4D97-AF65-F5344CB8AC3E}">
        <p14:creationId xmlns:p14="http://schemas.microsoft.com/office/powerpoint/2010/main" val="2017728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FSU Study – Grade Distribution</a:t>
            </a:r>
          </a:p>
        </p:txBody>
      </p:sp>
      <p:pic>
        <p:nvPicPr>
          <p:cNvPr id="4" name="Content Placeholder 3"/>
          <p:cNvPicPr>
            <a:picLocks noGrp="1" noChangeAspect="1"/>
          </p:cNvPicPr>
          <p:nvPr>
            <p:ph idx="1"/>
          </p:nvPr>
        </p:nvPicPr>
        <p:blipFill>
          <a:blip r:embed="rId3"/>
          <a:stretch>
            <a:fillRect/>
          </a:stretch>
        </p:blipFill>
        <p:spPr>
          <a:xfrm>
            <a:off x="2562133" y="1524000"/>
            <a:ext cx="4019734" cy="5334000"/>
          </a:xfrm>
          <a:prstGeom prst="rect">
            <a:avLst/>
          </a:prstGeom>
        </p:spPr>
      </p:pic>
    </p:spTree>
    <p:extLst>
      <p:ext uri="{BB962C8B-B14F-4D97-AF65-F5344CB8AC3E}">
        <p14:creationId xmlns:p14="http://schemas.microsoft.com/office/powerpoint/2010/main" val="2784388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College Grades Earned</a:t>
            </a:r>
          </a:p>
        </p:txBody>
      </p:sp>
      <p:pic>
        <p:nvPicPr>
          <p:cNvPr id="4" name="Content Placeholder 3"/>
          <p:cNvPicPr>
            <a:picLocks noGrp="1" noChangeAspect="1"/>
          </p:cNvPicPr>
          <p:nvPr>
            <p:ph idx="1"/>
          </p:nvPr>
        </p:nvPicPr>
        <p:blipFill>
          <a:blip r:embed="rId3"/>
          <a:stretch>
            <a:fillRect/>
          </a:stretch>
        </p:blipFill>
        <p:spPr>
          <a:xfrm>
            <a:off x="457199" y="1524000"/>
            <a:ext cx="8245059" cy="5334000"/>
          </a:xfrm>
          <a:prstGeom prst="rect">
            <a:avLst/>
          </a:prstGeom>
        </p:spPr>
      </p:pic>
    </p:spTree>
    <p:extLst>
      <p:ext uri="{BB962C8B-B14F-4D97-AF65-F5344CB8AC3E}">
        <p14:creationId xmlns:p14="http://schemas.microsoft.com/office/powerpoint/2010/main" val="4274593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AICE Exam Results at  SAHS</a:t>
            </a:r>
            <a:br>
              <a:rPr lang="en-US" dirty="0"/>
            </a:br>
            <a:r>
              <a:rPr lang="en-US" dirty="0"/>
              <a:t>June 2023 Exam Session</a:t>
            </a:r>
          </a:p>
        </p:txBody>
      </p:sp>
      <p:sp>
        <p:nvSpPr>
          <p:cNvPr id="3" name="Content Placeholder 2"/>
          <p:cNvSpPr>
            <a:spLocks noGrp="1"/>
          </p:cNvSpPr>
          <p:nvPr>
            <p:ph idx="1"/>
          </p:nvPr>
        </p:nvSpPr>
        <p:spPr>
          <a:xfrm>
            <a:off x="457200" y="1676400"/>
            <a:ext cx="8229600" cy="4930409"/>
          </a:xfrm>
        </p:spPr>
        <p:txBody>
          <a:bodyPr>
            <a:normAutofit/>
          </a:bodyPr>
          <a:lstStyle/>
          <a:p>
            <a:r>
              <a:rPr lang="en-US" dirty="0"/>
              <a:t>Overall, SAHS AICE Exam pass rate =  70%</a:t>
            </a:r>
          </a:p>
          <a:p>
            <a:endParaRPr lang="en-US" dirty="0"/>
          </a:p>
          <a:p>
            <a:r>
              <a:rPr lang="en-US" dirty="0"/>
              <a:t>ADIP’s earned</a:t>
            </a:r>
          </a:p>
          <a:p>
            <a:pPr lvl="1"/>
            <a:r>
              <a:rPr lang="en-US" dirty="0"/>
              <a:t>Class of 2023 = 97 ADIP’s = 90%</a:t>
            </a:r>
          </a:p>
          <a:p>
            <a:pPr lvl="2"/>
            <a:r>
              <a:rPr lang="en-US" dirty="0"/>
              <a:t>65% earned “with Merit”</a:t>
            </a:r>
          </a:p>
          <a:p>
            <a:pPr lvl="2"/>
            <a:r>
              <a:rPr lang="en-US" dirty="0"/>
              <a:t>12% earned “with Distinction”</a:t>
            </a:r>
          </a:p>
          <a:p>
            <a:pPr lvl="1"/>
            <a:r>
              <a:rPr lang="en-US" dirty="0"/>
              <a:t>65 (75%) in June 2023 exam session (11</a:t>
            </a:r>
            <a:r>
              <a:rPr lang="en-US" baseline="30000" dirty="0"/>
              <a:t>th</a:t>
            </a:r>
            <a:r>
              <a:rPr lang="en-US" dirty="0"/>
              <a:t> &amp; 12th)</a:t>
            </a:r>
          </a:p>
          <a:p>
            <a:pPr lvl="2"/>
            <a:r>
              <a:rPr lang="en-US" dirty="0"/>
              <a:t>58% earned “with Merit”</a:t>
            </a:r>
          </a:p>
          <a:p>
            <a:pPr lvl="2"/>
            <a:r>
              <a:rPr lang="en-US" dirty="0"/>
              <a:t>4 candidates earned “with Distinction”</a:t>
            </a:r>
          </a:p>
          <a:p>
            <a:pPr marL="438912" marR="0" lvl="0" indent="-320040" algn="l" defTabSz="914400" rtl="0" eaLnBrk="1" fontAlgn="auto" latinLnBrk="0" hangingPunct="1">
              <a:lnSpc>
                <a:spcPct val="100000"/>
              </a:lnSpc>
              <a:spcBef>
                <a:spcPts val="0"/>
              </a:spcBef>
              <a:spcAft>
                <a:spcPts val="0"/>
              </a:spcAft>
              <a:buClr>
                <a:srgbClr val="F0AD00"/>
              </a:buClr>
              <a:buSzPct val="80000"/>
              <a:buFont typeface="Wingdings 2"/>
              <a:buChar char=""/>
              <a:tabLst/>
              <a:defRPr/>
            </a:pPr>
            <a:endParaRPr kumimoji="0" lang="en-US" sz="3200" b="0" i="0" u="none" strike="noStrike" kern="1200" cap="none" spc="0" normalizeH="0" baseline="0" noProof="0" dirty="0">
              <a:ln>
                <a:noFill/>
              </a:ln>
              <a:solidFill>
                <a:prstClr val="black"/>
              </a:solidFill>
              <a:effectLst/>
              <a:uLnTx/>
              <a:uFillTx/>
              <a:latin typeface="Corbel"/>
              <a:ea typeface="+mn-ea"/>
              <a:cs typeface="+mn-cs"/>
            </a:endParaRPr>
          </a:p>
          <a:p>
            <a:endParaRPr lang="en-US" dirty="0"/>
          </a:p>
        </p:txBody>
      </p:sp>
    </p:spTree>
    <p:extLst>
      <p:ext uri="{BB962C8B-B14F-4D97-AF65-F5344CB8AC3E}">
        <p14:creationId xmlns:p14="http://schemas.microsoft.com/office/powerpoint/2010/main" val="839680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5D2DC-8EEF-E6DC-A38D-EA928C337585}"/>
              </a:ext>
            </a:extLst>
          </p:cNvPr>
          <p:cNvSpPr>
            <a:spLocks noGrp="1"/>
          </p:cNvSpPr>
          <p:nvPr>
            <p:ph type="title"/>
          </p:nvPr>
        </p:nvSpPr>
        <p:spPr/>
        <p:txBody>
          <a:bodyPr/>
          <a:lstStyle/>
          <a:p>
            <a:pPr algn="ctr"/>
            <a:r>
              <a:rPr lang="en-US" dirty="0"/>
              <a:t>Celebrations!</a:t>
            </a:r>
          </a:p>
        </p:txBody>
      </p:sp>
      <p:sp>
        <p:nvSpPr>
          <p:cNvPr id="3" name="Content Placeholder 2">
            <a:extLst>
              <a:ext uri="{FF2B5EF4-FFF2-40B4-BE49-F238E27FC236}">
                <a16:creationId xmlns:a16="http://schemas.microsoft.com/office/drawing/2014/main" id="{31B11F09-2CC0-B034-0374-2F186BB488B0}"/>
              </a:ext>
            </a:extLst>
          </p:cNvPr>
          <p:cNvSpPr>
            <a:spLocks noGrp="1"/>
          </p:cNvSpPr>
          <p:nvPr>
            <p:ph idx="1"/>
          </p:nvPr>
        </p:nvSpPr>
        <p:spPr/>
        <p:txBody>
          <a:bodyPr/>
          <a:lstStyle/>
          <a:p>
            <a:pPr marL="438912" marR="0" lvl="0" indent="-320040" algn="l" defTabSz="914400" rtl="0" eaLnBrk="1" fontAlgn="auto" latinLnBrk="0" hangingPunct="1">
              <a:lnSpc>
                <a:spcPct val="100000"/>
              </a:lnSpc>
              <a:spcBef>
                <a:spcPts val="0"/>
              </a:spcBef>
              <a:spcAft>
                <a:spcPts val="0"/>
              </a:spcAft>
              <a:buClr>
                <a:srgbClr val="F0AD00"/>
              </a:buClr>
              <a:buSzPct val="80000"/>
              <a:buFont typeface="Wingdings 2"/>
              <a:buChar char=""/>
              <a:tabLst/>
              <a:defRPr/>
            </a:pPr>
            <a:r>
              <a:rPr kumimoji="0" lang="en-US" b="0" i="0" u="none" strike="noStrike" kern="1200" cap="none" spc="0" normalizeH="0" baseline="0" noProof="0" dirty="0">
                <a:ln>
                  <a:noFill/>
                </a:ln>
                <a:solidFill>
                  <a:prstClr val="black"/>
                </a:solidFill>
                <a:effectLst/>
                <a:uLnTx/>
                <a:uFillTx/>
                <a:latin typeface="Corbel"/>
                <a:ea typeface="+mn-ea"/>
                <a:cs typeface="+mn-cs"/>
              </a:rPr>
              <a:t>Pass rate celebrations:</a:t>
            </a:r>
          </a:p>
          <a:p>
            <a:pPr marL="731520" marR="0" lvl="1" indent="-274320" algn="l" defTabSz="914400" rtl="0" eaLnBrk="1" fontAlgn="auto" latinLnBrk="0" hangingPunct="1">
              <a:lnSpc>
                <a:spcPct val="100000"/>
              </a:lnSpc>
              <a:spcBef>
                <a:spcPct val="20000"/>
              </a:spcBef>
              <a:spcAft>
                <a:spcPts val="0"/>
              </a:spcAft>
              <a:buClr>
                <a:srgbClr val="60B5CC"/>
              </a:buClr>
              <a:buSzPct val="90000"/>
              <a:buFont typeface="Wingdings"/>
              <a:buChar char=""/>
              <a:tabLst/>
              <a:defRPr/>
            </a:pPr>
            <a:r>
              <a:rPr kumimoji="0" lang="en-US" sz="2400" b="0" i="0" u="none" strike="noStrike" kern="1200" cap="none" spc="0" normalizeH="0" baseline="0" noProof="0" dirty="0">
                <a:ln>
                  <a:noFill/>
                </a:ln>
                <a:solidFill>
                  <a:prstClr val="black"/>
                </a:solidFill>
                <a:effectLst/>
                <a:uLnTx/>
                <a:uFillTx/>
                <a:latin typeface="Corbel"/>
                <a:ea typeface="+mn-ea"/>
                <a:cs typeface="+mn-cs"/>
              </a:rPr>
              <a:t>English Gen. Paper = 97%</a:t>
            </a:r>
          </a:p>
          <a:p>
            <a:pPr marL="731520" marR="0" lvl="1" indent="-274320" algn="l" defTabSz="914400" rtl="0" eaLnBrk="1" fontAlgn="auto" latinLnBrk="0" hangingPunct="1">
              <a:lnSpc>
                <a:spcPct val="100000"/>
              </a:lnSpc>
              <a:spcBef>
                <a:spcPct val="20000"/>
              </a:spcBef>
              <a:spcAft>
                <a:spcPts val="0"/>
              </a:spcAft>
              <a:buClr>
                <a:srgbClr val="60B5CC"/>
              </a:buClr>
              <a:buSzPct val="90000"/>
              <a:buFont typeface="Wingdings"/>
              <a:buChar char=""/>
              <a:tabLst/>
              <a:defRPr/>
            </a:pPr>
            <a:r>
              <a:rPr kumimoji="0" lang="en-US" sz="2400" b="0" i="0" u="none" strike="noStrike" kern="1200" cap="none" spc="0" normalizeH="0" baseline="0" noProof="0" dirty="0">
                <a:ln>
                  <a:noFill/>
                </a:ln>
                <a:solidFill>
                  <a:prstClr val="black"/>
                </a:solidFill>
                <a:effectLst/>
                <a:uLnTx/>
                <a:uFillTx/>
                <a:latin typeface="Corbel"/>
                <a:ea typeface="+mn-ea"/>
                <a:cs typeface="+mn-cs"/>
              </a:rPr>
              <a:t>English Lit. (AS &amp; AL combined) = 91%</a:t>
            </a:r>
          </a:p>
          <a:p>
            <a:pPr marL="731520" marR="0" lvl="1" indent="-274320" algn="l" defTabSz="914400" rtl="0" eaLnBrk="1" fontAlgn="auto" latinLnBrk="0" hangingPunct="1">
              <a:lnSpc>
                <a:spcPct val="100000"/>
              </a:lnSpc>
              <a:spcBef>
                <a:spcPct val="20000"/>
              </a:spcBef>
              <a:spcAft>
                <a:spcPts val="0"/>
              </a:spcAft>
              <a:buClr>
                <a:srgbClr val="60B5CC"/>
              </a:buClr>
              <a:buSzPct val="90000"/>
              <a:buFont typeface="Wingdings"/>
              <a:buChar char=""/>
              <a:tabLst/>
              <a:defRPr/>
            </a:pPr>
            <a:r>
              <a:rPr kumimoji="0" lang="en-US" sz="2400" b="0" i="0" u="none" strike="noStrike" kern="1200" cap="none" spc="0" normalizeH="0" baseline="0" noProof="0" dirty="0">
                <a:ln>
                  <a:noFill/>
                </a:ln>
                <a:solidFill>
                  <a:prstClr val="black"/>
                </a:solidFill>
                <a:effectLst/>
                <a:uLnTx/>
                <a:uFillTx/>
                <a:latin typeface="Corbel"/>
                <a:ea typeface="+mn-ea"/>
                <a:cs typeface="+mn-cs"/>
              </a:rPr>
              <a:t>Global Perspectives = 99%</a:t>
            </a:r>
          </a:p>
          <a:p>
            <a:pPr marL="731520" marR="0" lvl="1" indent="-274320" algn="l" defTabSz="914400" rtl="0" eaLnBrk="1" fontAlgn="auto" latinLnBrk="0" hangingPunct="1">
              <a:lnSpc>
                <a:spcPct val="100000"/>
              </a:lnSpc>
              <a:spcBef>
                <a:spcPct val="20000"/>
              </a:spcBef>
              <a:spcAft>
                <a:spcPts val="0"/>
              </a:spcAft>
              <a:buClr>
                <a:srgbClr val="60B5CC"/>
              </a:buClr>
              <a:buSzPct val="90000"/>
              <a:buFont typeface="Wingdings"/>
              <a:buChar char=""/>
              <a:tabLst/>
              <a:defRPr/>
            </a:pPr>
            <a:r>
              <a:rPr kumimoji="0" lang="en-US" sz="2400" b="0" i="0" u="none" strike="noStrike" kern="1200" cap="none" spc="0" normalizeH="0" baseline="0" noProof="0" dirty="0">
                <a:ln>
                  <a:noFill/>
                </a:ln>
                <a:solidFill>
                  <a:prstClr val="black"/>
                </a:solidFill>
                <a:effectLst/>
                <a:uLnTx/>
                <a:uFillTx/>
                <a:latin typeface="Corbel"/>
                <a:ea typeface="+mn-ea"/>
                <a:cs typeface="+mn-cs"/>
              </a:rPr>
              <a:t>Thinking Skills = 95%</a:t>
            </a:r>
          </a:p>
          <a:p>
            <a:pPr marL="731520" marR="0" lvl="1" indent="-274320" algn="l" defTabSz="914400" rtl="0" eaLnBrk="1" fontAlgn="auto" latinLnBrk="0" hangingPunct="1">
              <a:lnSpc>
                <a:spcPct val="100000"/>
              </a:lnSpc>
              <a:spcBef>
                <a:spcPct val="20000"/>
              </a:spcBef>
              <a:spcAft>
                <a:spcPts val="0"/>
              </a:spcAft>
              <a:buClr>
                <a:srgbClr val="60B5CC"/>
              </a:buClr>
              <a:buSzPct val="90000"/>
              <a:buFont typeface="Wingdings"/>
              <a:buChar char=""/>
              <a:tabLst/>
              <a:defRPr/>
            </a:pPr>
            <a:r>
              <a:rPr kumimoji="0" lang="en-US" sz="2400" b="0" i="0" u="none" strike="noStrike" kern="1200" cap="none" spc="0" normalizeH="0" baseline="0" noProof="0" dirty="0">
                <a:ln>
                  <a:noFill/>
                </a:ln>
                <a:solidFill>
                  <a:prstClr val="black"/>
                </a:solidFill>
                <a:effectLst/>
                <a:uLnTx/>
                <a:uFillTx/>
                <a:latin typeface="Corbel"/>
                <a:ea typeface="+mn-ea"/>
                <a:cs typeface="+mn-cs"/>
              </a:rPr>
              <a:t>Music = 100%</a:t>
            </a:r>
          </a:p>
          <a:p>
            <a:pPr marL="731520" marR="0" lvl="1" indent="-274320" algn="l" defTabSz="914400" rtl="0" eaLnBrk="1" fontAlgn="auto" latinLnBrk="0" hangingPunct="1">
              <a:lnSpc>
                <a:spcPct val="100000"/>
              </a:lnSpc>
              <a:spcBef>
                <a:spcPct val="20000"/>
              </a:spcBef>
              <a:spcAft>
                <a:spcPts val="0"/>
              </a:spcAft>
              <a:buClr>
                <a:srgbClr val="60B5CC"/>
              </a:buClr>
              <a:buSzPct val="90000"/>
              <a:buFont typeface="Wingdings"/>
              <a:buChar char=""/>
              <a:tabLst/>
              <a:defRPr/>
            </a:pPr>
            <a:r>
              <a:rPr kumimoji="0" lang="en-US" sz="2400" b="0" i="0" u="none" strike="noStrike" kern="1200" cap="none" spc="0" normalizeH="0" baseline="0" noProof="0" dirty="0">
                <a:ln>
                  <a:noFill/>
                </a:ln>
                <a:solidFill>
                  <a:prstClr val="black"/>
                </a:solidFill>
                <a:effectLst/>
                <a:uLnTx/>
                <a:uFillTx/>
                <a:latin typeface="Corbel"/>
                <a:ea typeface="+mn-ea"/>
                <a:cs typeface="+mn-cs"/>
              </a:rPr>
              <a:t>Math = 85% (AL Math = 100%)</a:t>
            </a:r>
          </a:p>
          <a:p>
            <a:pPr marL="731520" marR="0" lvl="1" indent="-274320" algn="l" defTabSz="914400" rtl="0" eaLnBrk="1" fontAlgn="auto" latinLnBrk="0" hangingPunct="1">
              <a:lnSpc>
                <a:spcPct val="100000"/>
              </a:lnSpc>
              <a:spcBef>
                <a:spcPct val="20000"/>
              </a:spcBef>
              <a:spcAft>
                <a:spcPts val="0"/>
              </a:spcAft>
              <a:buClr>
                <a:srgbClr val="60B5CC"/>
              </a:buClr>
              <a:buSzPct val="90000"/>
              <a:buFont typeface="Wingdings"/>
              <a:buChar char=""/>
              <a:tabLst/>
              <a:defRPr/>
            </a:pPr>
            <a:r>
              <a:rPr kumimoji="0" lang="en-US" sz="2400" b="0" i="0" u="none" strike="noStrike" kern="1200" cap="none" spc="0" normalizeH="0" baseline="0" noProof="0" dirty="0">
                <a:ln>
                  <a:noFill/>
                </a:ln>
                <a:solidFill>
                  <a:prstClr val="black"/>
                </a:solidFill>
                <a:effectLst/>
                <a:uLnTx/>
                <a:uFillTx/>
                <a:latin typeface="Corbel"/>
                <a:ea typeface="+mn-ea"/>
                <a:cs typeface="+mn-cs"/>
              </a:rPr>
              <a:t>Environmental Mgt. = 80%</a:t>
            </a:r>
          </a:p>
          <a:p>
            <a:pPr marL="731520" marR="0" lvl="1" indent="-274320" algn="l" defTabSz="914400" rtl="0" eaLnBrk="1" fontAlgn="auto" latinLnBrk="0" hangingPunct="1">
              <a:lnSpc>
                <a:spcPct val="100000"/>
              </a:lnSpc>
              <a:spcBef>
                <a:spcPct val="20000"/>
              </a:spcBef>
              <a:spcAft>
                <a:spcPts val="0"/>
              </a:spcAft>
              <a:buClr>
                <a:srgbClr val="60B5CC"/>
              </a:buClr>
              <a:buSzPct val="90000"/>
              <a:buFont typeface="Wingdings"/>
              <a:buChar char=""/>
              <a:tabLst/>
              <a:defRPr/>
            </a:pPr>
            <a:r>
              <a:rPr kumimoji="0" lang="en-US" sz="2400" b="0" i="0" u="none" strike="noStrike" kern="1200" cap="none" spc="0" normalizeH="0" baseline="0" noProof="0" dirty="0">
                <a:ln>
                  <a:noFill/>
                </a:ln>
                <a:solidFill>
                  <a:prstClr val="black"/>
                </a:solidFill>
                <a:effectLst/>
                <a:uLnTx/>
                <a:uFillTx/>
                <a:latin typeface="Corbel"/>
                <a:ea typeface="+mn-ea"/>
                <a:cs typeface="+mn-cs"/>
              </a:rPr>
              <a:t>Spanish Language = 89%</a:t>
            </a:r>
          </a:p>
          <a:p>
            <a:endParaRPr lang="en-US" dirty="0"/>
          </a:p>
        </p:txBody>
      </p:sp>
    </p:spTree>
    <p:extLst>
      <p:ext uri="{BB962C8B-B14F-4D97-AF65-F5344CB8AC3E}">
        <p14:creationId xmlns:p14="http://schemas.microsoft.com/office/powerpoint/2010/main" val="39091278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7580</TotalTime>
  <Words>2283</Words>
  <Application>Microsoft Office PowerPoint</Application>
  <PresentationFormat>On-screen Show (4:3)</PresentationFormat>
  <Paragraphs>329</Paragraphs>
  <Slides>32</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Corbel</vt:lpstr>
      <vt:lpstr>Wingdings</vt:lpstr>
      <vt:lpstr>Wingdings 2</vt:lpstr>
      <vt:lpstr>Wingdings 3</vt:lpstr>
      <vt:lpstr>Module</vt:lpstr>
      <vt:lpstr> Cambridge A.I.C.E. Advanced International Certificate of Education  </vt:lpstr>
      <vt:lpstr>Introductions</vt:lpstr>
      <vt:lpstr>A.I.C.E. at St. Augustine High</vt:lpstr>
      <vt:lpstr>Why A.I.C.E.?</vt:lpstr>
      <vt:lpstr>FSU Study – Grad. Rates</vt:lpstr>
      <vt:lpstr>FSU Study – Grade Distribution</vt:lpstr>
      <vt:lpstr>College Grades Earned</vt:lpstr>
      <vt:lpstr>AICE Exam Results at  SAHS June 2023 Exam Session</vt:lpstr>
      <vt:lpstr>Celebrations!</vt:lpstr>
      <vt:lpstr>Results Analysis</vt:lpstr>
      <vt:lpstr>Expectations in AICE</vt:lpstr>
      <vt:lpstr>What do I need to graduate from High School?</vt:lpstr>
      <vt:lpstr>Standard (Non-AICE)  Graduation Requirements</vt:lpstr>
      <vt:lpstr>Two Tests</vt:lpstr>
      <vt:lpstr>AICE Course Options</vt:lpstr>
      <vt:lpstr>A.I.C.E. Curriculum Requirements VS. Cambridge A.I.C.E. Diploma Award</vt:lpstr>
      <vt:lpstr>Graduation Requirements for the  A.I.C.E. Curriculum </vt:lpstr>
      <vt:lpstr>Subject Categories</vt:lpstr>
      <vt:lpstr>Graduation Requirements for the  A.I.C.E. Curriculum</vt:lpstr>
      <vt:lpstr>Cambridge A.I.C.E. Diploma Award</vt:lpstr>
      <vt:lpstr>Exam Sessions/Options</vt:lpstr>
      <vt:lpstr>Bright Futures</vt:lpstr>
      <vt:lpstr>Community Service Hours</vt:lpstr>
      <vt:lpstr>Community Service Hours</vt:lpstr>
      <vt:lpstr>AICE Exams in College</vt:lpstr>
      <vt:lpstr>AICE Exams in College</vt:lpstr>
      <vt:lpstr>In a Nutshell</vt:lpstr>
      <vt:lpstr>What’s Happening in A.I.C.E.?</vt:lpstr>
      <vt:lpstr>Parent Accounts: HAC &amp; Schoology</vt:lpstr>
      <vt:lpstr>Handouts Available in AICE Schoology page - AICE Parent Night Resources Folder</vt:lpstr>
      <vt:lpstr>Contact Information</vt:lpstr>
      <vt:lpstr>Questions?</vt:lpstr>
    </vt:vector>
  </TitlesOfParts>
  <Company>St. Johns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Cambridge A.I.C.E. Advanced International  Certificate of Education</dc:title>
  <dc:creator>Windows User</dc:creator>
  <cp:lastModifiedBy>Dena Bechtle</cp:lastModifiedBy>
  <cp:revision>132</cp:revision>
  <dcterms:created xsi:type="dcterms:W3CDTF">2013-01-14T15:47:16Z</dcterms:created>
  <dcterms:modified xsi:type="dcterms:W3CDTF">2023-09-14T20:24:30Z</dcterms:modified>
</cp:coreProperties>
</file>