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4"/>
  </p:notesMasterIdLst>
  <p:sldIdLst>
    <p:sldId id="256" r:id="rId2"/>
    <p:sldId id="261" r:id="rId3"/>
    <p:sldId id="293" r:id="rId4"/>
    <p:sldId id="337" r:id="rId5"/>
    <p:sldId id="294" r:id="rId6"/>
    <p:sldId id="338" r:id="rId7"/>
    <p:sldId id="295" r:id="rId8"/>
    <p:sldId id="307" r:id="rId9"/>
    <p:sldId id="296" r:id="rId10"/>
    <p:sldId id="297" r:id="rId11"/>
    <p:sldId id="339" r:id="rId12"/>
    <p:sldId id="340" r:id="rId13"/>
    <p:sldId id="279" r:id="rId14"/>
    <p:sldId id="275" r:id="rId15"/>
    <p:sldId id="280" r:id="rId16"/>
    <p:sldId id="277" r:id="rId17"/>
    <p:sldId id="342" r:id="rId18"/>
    <p:sldId id="305" r:id="rId19"/>
    <p:sldId id="345" r:id="rId20"/>
    <p:sldId id="299" r:id="rId21"/>
    <p:sldId id="303" r:id="rId22"/>
    <p:sldId id="347" r:id="rId23"/>
    <p:sldId id="343" r:id="rId24"/>
    <p:sldId id="286" r:id="rId25"/>
    <p:sldId id="320" r:id="rId26"/>
    <p:sldId id="289" r:id="rId27"/>
    <p:sldId id="306" r:id="rId28"/>
    <p:sldId id="290" r:id="rId29"/>
    <p:sldId id="292" r:id="rId30"/>
    <p:sldId id="328" r:id="rId31"/>
    <p:sldId id="291" r:id="rId32"/>
    <p:sldId id="33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7FA9A7-D5CD-4495-82C4-8CDDE942F14A}" v="81" dt="2022-01-17T01:46:35.3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2F589-5450-4293-9875-615D797E07B2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2EEDD-E54F-4EF7-88BA-A0EF2EF2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3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 REMIND info., pass around</a:t>
            </a:r>
            <a:r>
              <a:rPr lang="en-US" baseline="0" dirty="0"/>
              <a:t> Tutor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41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Back to Tab 3 – see Year by Year checklist.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4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lunteermatch.org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AICE Sophomores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Results??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81B75B8C-F087-49A8-93E7-0D905F5F8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19" y="2143575"/>
            <a:ext cx="10745060" cy="4322617"/>
          </a:xfrm>
        </p:spPr>
        <p:txBody>
          <a:bodyPr/>
          <a:lstStyle/>
          <a:p>
            <a:r>
              <a:rPr lang="en-US" dirty="0"/>
              <a:t>Available in August 2023</a:t>
            </a:r>
          </a:p>
          <a:p>
            <a:r>
              <a:rPr lang="en-US" dirty="0"/>
              <a:t>Passing grade = ??</a:t>
            </a:r>
          </a:p>
          <a:p>
            <a:pPr lvl="1"/>
            <a:r>
              <a:rPr lang="en-US" dirty="0"/>
              <a:t>College Credit-by-Exam</a:t>
            </a:r>
          </a:p>
          <a:p>
            <a:pPr lvl="1"/>
            <a:r>
              <a:rPr lang="en-US" dirty="0"/>
              <a:t>ADIP</a:t>
            </a:r>
          </a:p>
          <a:p>
            <a:pPr lvl="1"/>
            <a:r>
              <a:rPr lang="en-US" dirty="0"/>
              <a:t>College admissions</a:t>
            </a:r>
          </a:p>
          <a:p>
            <a:r>
              <a:rPr lang="en-US" dirty="0"/>
              <a:t>Individual Login access provided in April</a:t>
            </a:r>
          </a:p>
          <a:p>
            <a:r>
              <a:rPr lang="en-US" dirty="0"/>
              <a:t>Certificates in October 2023</a:t>
            </a:r>
          </a:p>
          <a:p>
            <a:r>
              <a:rPr lang="en-US" dirty="0"/>
              <a:t>USE YOUR NEW AICE FOLDER! </a:t>
            </a:r>
          </a:p>
          <a:p>
            <a:pPr lvl="1"/>
            <a:r>
              <a:rPr lang="en-US" dirty="0"/>
              <a:t>All exam paperwork</a:t>
            </a:r>
          </a:p>
          <a:p>
            <a:pPr lvl="1"/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Login access</a:t>
            </a:r>
          </a:p>
          <a:p>
            <a:pPr lvl="1"/>
            <a:r>
              <a:rPr lang="en-US" dirty="0"/>
              <a:t>Certificates</a:t>
            </a:r>
          </a:p>
        </p:txBody>
      </p:sp>
    </p:spTree>
    <p:extLst>
      <p:ext uri="{BB962C8B-B14F-4D97-AF65-F5344CB8AC3E}">
        <p14:creationId xmlns:p14="http://schemas.microsoft.com/office/powerpoint/2010/main" val="4254797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436" y="2733709"/>
            <a:ext cx="8612020" cy="1373070"/>
          </a:xfrm>
        </p:spPr>
        <p:txBody>
          <a:bodyPr/>
          <a:lstStyle/>
          <a:p>
            <a:pPr algn="ctr"/>
            <a:r>
              <a:rPr lang="en-US" sz="4400" dirty="0"/>
              <a:t>Questions about </a:t>
            </a:r>
            <a:br>
              <a:rPr lang="en-US" sz="4400" dirty="0"/>
            </a:br>
            <a:r>
              <a:rPr lang="en-US" sz="4400" dirty="0"/>
              <a:t>June 2023 Exam session?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6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436" y="2733709"/>
            <a:ext cx="8612020" cy="1373070"/>
          </a:xfrm>
        </p:spPr>
        <p:txBody>
          <a:bodyPr/>
          <a:lstStyle/>
          <a:p>
            <a:pPr algn="ctr"/>
            <a:r>
              <a:rPr lang="en-US" sz="3400" dirty="0"/>
              <a:t>AICE Curriculum </a:t>
            </a:r>
            <a:br>
              <a:rPr lang="en-US" sz="3400" dirty="0"/>
            </a:br>
            <a:r>
              <a:rPr lang="en-US" sz="3400" dirty="0"/>
              <a:t>vs.</a:t>
            </a:r>
            <a:br>
              <a:rPr lang="en-US" sz="3400" dirty="0"/>
            </a:br>
            <a:r>
              <a:rPr lang="en-US" sz="3400" dirty="0"/>
              <a:t>AICE Diploma Award (ADIP)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9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Cambridge A.I.C.E. Diploma Award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41419"/>
            <a:ext cx="10449497" cy="4516581"/>
          </a:xfrm>
        </p:spPr>
        <p:txBody>
          <a:bodyPr/>
          <a:lstStyle/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32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A.I.C.E. Diploma Award is an internationally recognized </a:t>
            </a:r>
            <a:r>
              <a:rPr lang="en-US" sz="32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AWARD</a:t>
            </a:r>
            <a:r>
              <a:rPr lang="en-US" sz="32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for academic rigor</a:t>
            </a:r>
          </a:p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  <a:defRPr/>
            </a:pPr>
            <a:endParaRPr lang="en-US" i="1" u="sng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i="1" dirty="0"/>
              <a:t>Must </a:t>
            </a:r>
            <a:r>
              <a:rPr lang="en-US" sz="36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Pass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seven (7) A/AS Level </a:t>
            </a:r>
            <a:r>
              <a:rPr lang="en-US" sz="2800" u="sng" dirty="0"/>
              <a:t>Exams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Minimum of 1 exam passed in each category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Automatically qualified for </a:t>
            </a:r>
            <a:r>
              <a:rPr lang="en-US" sz="2800" b="1" u="sng" dirty="0"/>
              <a:t>Florida Academic Bright Futures Scholarship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Must do 100 hours Community Service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GPA and ACT/SAT requirement waved</a:t>
            </a:r>
          </a:p>
        </p:txBody>
      </p:sp>
    </p:spTree>
    <p:extLst>
      <p:ext uri="{BB962C8B-B14F-4D97-AF65-F5344CB8AC3E}">
        <p14:creationId xmlns:p14="http://schemas.microsoft.com/office/powerpoint/2010/main" val="54806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Graduation Requirements for the </a:t>
            </a:r>
            <a:br>
              <a:rPr lang="en-US" dirty="0"/>
            </a:br>
            <a:r>
              <a:rPr lang="en-US" dirty="0"/>
              <a:t>AICE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78182"/>
            <a:ext cx="10606515" cy="461818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500" b="1" i="1" u="sng" dirty="0"/>
              <a:t>AICE Curriculum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1300" b="1" i="1" u="sng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5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Complete</a:t>
            </a:r>
            <a:r>
              <a:rPr lang="en-US" sz="3500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*</a:t>
            </a:r>
            <a:r>
              <a:rPr lang="en-US" sz="3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i="1" u="sng" dirty="0"/>
              <a:t>Seven</a:t>
            </a:r>
            <a:r>
              <a:rPr lang="en-US" sz="2800" dirty="0"/>
              <a:t> A.I.C.E. level courses with at least one in each academic category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“Complete” means = </a:t>
            </a:r>
            <a:r>
              <a:rPr lang="en-US" sz="24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*1. earn a passing grade, 2. “sit for” (take) the FULL exam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dirty="0"/>
              <a:t>Academic Categories: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Language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Math/Science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Humanities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The “Core”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Optional Category – Interdisciplinary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6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Graduation Requirements for the </a:t>
            </a:r>
            <a:br>
              <a:rPr lang="en-US" dirty="0"/>
            </a:br>
            <a:r>
              <a:rPr lang="en-US" dirty="0"/>
              <a:t>AICE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65" y="2336872"/>
            <a:ext cx="10547926" cy="4193237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AICE English required all 4 years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Global Perspectives required 11</a:t>
            </a:r>
            <a:r>
              <a:rPr lang="en-US" sz="2800" baseline="30000" dirty="0"/>
              <a:t>th</a:t>
            </a:r>
            <a:r>
              <a:rPr lang="en-US" sz="2800" dirty="0"/>
              <a:t> grade year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AICE Curriculum Completers = Exempt from </a:t>
            </a:r>
            <a:r>
              <a:rPr lang="en-US" sz="2800" i="1" u="sng" dirty="0"/>
              <a:t>HOPE, Fine Arts, American Government, Economics &amp; Online course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Must meet course progression requirements for university entry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dirty="0"/>
              <a:t>(i.e. 4 (</a:t>
            </a:r>
            <a:r>
              <a:rPr lang="en-US" sz="2600" u="sng" dirty="0"/>
              <a:t>AICE)</a:t>
            </a:r>
            <a:r>
              <a:rPr lang="en-US" sz="2600" dirty="0"/>
              <a:t> English, 2 World Language, 3 Science, 3 Social Studies, 4 Math)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Staying on the AICE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61310"/>
            <a:ext cx="9904553" cy="4507346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/>
              <a:t>See AICE Planning Sheet – Course Progression</a:t>
            </a:r>
          </a:p>
          <a:p>
            <a:pPr lvl="1"/>
            <a:r>
              <a:rPr lang="en-US" sz="3600" dirty="0"/>
              <a:t>Grades from 1</a:t>
            </a:r>
            <a:r>
              <a:rPr lang="en-US" sz="3600" baseline="30000" dirty="0"/>
              <a:t>st</a:t>
            </a:r>
            <a:r>
              <a:rPr lang="en-US" sz="3600" dirty="0"/>
              <a:t> semester = course rec.’s for next year!!</a:t>
            </a:r>
          </a:p>
          <a:p>
            <a:pPr lvl="1"/>
            <a:endParaRPr lang="en-US" sz="1600" dirty="0"/>
          </a:p>
          <a:p>
            <a:r>
              <a:rPr lang="en-US" sz="3600" dirty="0"/>
              <a:t>Once in AICE = Always in AICE???</a:t>
            </a:r>
          </a:p>
          <a:p>
            <a:endParaRPr lang="en-US" sz="1800" dirty="0"/>
          </a:p>
          <a:p>
            <a:r>
              <a:rPr lang="en-US" sz="3600" dirty="0"/>
              <a:t>Flexible schedule for all students</a:t>
            </a:r>
          </a:p>
          <a:p>
            <a:endParaRPr lang="en-US" sz="1800" dirty="0"/>
          </a:p>
          <a:p>
            <a:r>
              <a:rPr lang="en-US" sz="3600" dirty="0"/>
              <a:t>AICE Students </a:t>
            </a:r>
            <a:r>
              <a:rPr lang="en-US" sz="3600" i="1" u="sng" dirty="0"/>
              <a:t>CAN</a:t>
            </a:r>
            <a:r>
              <a:rPr lang="en-US" sz="3600" dirty="0"/>
              <a:t> take Dual Enrollment classes!</a:t>
            </a:r>
          </a:p>
          <a:p>
            <a:endParaRPr lang="en-US" sz="1600" dirty="0"/>
          </a:p>
          <a:p>
            <a:r>
              <a:rPr lang="en-US" sz="3600" dirty="0"/>
              <a:t>Course Requests = February (based on Teacher Rec’s!)</a:t>
            </a:r>
          </a:p>
        </p:txBody>
      </p:sp>
    </p:spTree>
    <p:extLst>
      <p:ext uri="{BB962C8B-B14F-4D97-AF65-F5344CB8AC3E}">
        <p14:creationId xmlns:p14="http://schemas.microsoft.com/office/powerpoint/2010/main" val="211086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436" y="2733709"/>
            <a:ext cx="8612020" cy="1373070"/>
          </a:xfrm>
        </p:spPr>
        <p:txBody>
          <a:bodyPr/>
          <a:lstStyle/>
          <a:p>
            <a:pPr algn="ctr"/>
            <a:r>
              <a:rPr lang="en-US" sz="4400" dirty="0"/>
              <a:t>Course Registration for </a:t>
            </a:r>
            <a:br>
              <a:rPr lang="en-US" sz="4400" dirty="0"/>
            </a:br>
            <a:r>
              <a:rPr lang="en-US" sz="4400" dirty="0"/>
              <a:t>2023-2024 School Year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91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Recommendations in HAC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820962"/>
            <a:ext cx="10347897" cy="4405745"/>
          </a:xfrm>
        </p:spPr>
        <p:txBody>
          <a:bodyPr>
            <a:normAutofit/>
          </a:bodyPr>
          <a:lstStyle/>
          <a:p>
            <a:r>
              <a:rPr lang="en-US" dirty="0"/>
              <a:t>Check recommendations in HAC soon 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semester grades = next year’s course recommendations</a:t>
            </a:r>
          </a:p>
          <a:p>
            <a:r>
              <a:rPr lang="en-US" dirty="0"/>
              <a:t>For Junior year – MUST have AICE Eng. Lit 1, AICE Global Perspectives and most = AICE U.S. Hist.</a:t>
            </a:r>
          </a:p>
          <a:p>
            <a:r>
              <a:rPr lang="en-US" dirty="0"/>
              <a:t>Choose electives</a:t>
            </a:r>
          </a:p>
          <a:p>
            <a:r>
              <a:rPr lang="en-US" dirty="0"/>
              <a:t>Junior year – last year for GPA used for college admissions decisions!</a:t>
            </a:r>
          </a:p>
          <a:p>
            <a:r>
              <a:rPr lang="en-US" dirty="0"/>
              <a:t>Individual Registration meetings in Feb.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78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Recommendations in HAC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92036"/>
            <a:ext cx="10347897" cy="4696691"/>
          </a:xfrm>
        </p:spPr>
        <p:txBody>
          <a:bodyPr>
            <a:normAutofit fontScale="92500" lnSpcReduction="20000"/>
          </a:bodyPr>
          <a:lstStyle/>
          <a:p>
            <a:r>
              <a:rPr lang="en-US" sz="3800" u="sng" dirty="0"/>
              <a:t>If you’re not recommended for AICE level courses </a:t>
            </a:r>
          </a:p>
          <a:p>
            <a:endParaRPr lang="en-US" sz="3800" u="sng" dirty="0"/>
          </a:p>
          <a:p>
            <a:pPr lvl="1"/>
            <a:r>
              <a:rPr lang="en-US" sz="2800" dirty="0"/>
              <a:t>Talk to the teacher BEFORE your registration meeting </a:t>
            </a:r>
          </a:p>
          <a:p>
            <a:pPr lvl="1"/>
            <a:endParaRPr lang="en-US" sz="2800" dirty="0"/>
          </a:p>
          <a:p>
            <a:pPr lvl="1"/>
            <a:r>
              <a:rPr lang="en-US" sz="3200" dirty="0"/>
              <a:t>Decide if you want to continue in AICE (diff. grad. requirements)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Do what’s necessary for the teacher to change the recommendation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Use AICE Tutors, meet with teacher, utilize retakes, turn in all of your work!</a:t>
            </a:r>
          </a:p>
        </p:txBody>
      </p:sp>
    </p:spTree>
    <p:extLst>
      <p:ext uri="{BB962C8B-B14F-4D97-AF65-F5344CB8AC3E}">
        <p14:creationId xmlns:p14="http://schemas.microsoft.com/office/powerpoint/2010/main" val="312447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NEWS YOU NEED!!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561463"/>
            <a:ext cx="10773741" cy="3767899"/>
          </a:xfrm>
        </p:spPr>
        <p:txBody>
          <a:bodyPr>
            <a:normAutofit/>
          </a:bodyPr>
          <a:lstStyle/>
          <a:p>
            <a:r>
              <a:rPr lang="en-US" u="sng" dirty="0"/>
              <a:t>Online Appointment Request</a:t>
            </a:r>
            <a:r>
              <a:rPr lang="en-US" dirty="0"/>
              <a:t> for School Counselor appointments </a:t>
            </a:r>
          </a:p>
          <a:p>
            <a:pPr lvl="1"/>
            <a:r>
              <a:rPr lang="en-US" dirty="0"/>
              <a:t>(SAHS website)</a:t>
            </a:r>
          </a:p>
          <a:p>
            <a:endParaRPr lang="en-US" sz="600" u="sng" dirty="0"/>
          </a:p>
          <a:p>
            <a:pPr lvl="1"/>
            <a:endParaRPr lang="en-US" sz="600" dirty="0"/>
          </a:p>
          <a:p>
            <a:pPr lvl="1"/>
            <a:endParaRPr lang="en-US" sz="600" dirty="0"/>
          </a:p>
          <a:p>
            <a:pPr lvl="1"/>
            <a:endParaRPr lang="en-US" sz="600" dirty="0"/>
          </a:p>
          <a:p>
            <a:r>
              <a:rPr lang="en-US" dirty="0"/>
              <a:t>Follow @JacketSchoolCounseling on Instagram</a:t>
            </a:r>
          </a:p>
          <a:p>
            <a:endParaRPr lang="en-US" dirty="0"/>
          </a:p>
          <a:p>
            <a:r>
              <a:rPr lang="en-US" u="sng" dirty="0"/>
              <a:t>AICE Schoology</a:t>
            </a:r>
            <a:r>
              <a:rPr lang="en-US" dirty="0"/>
              <a:t> &amp; </a:t>
            </a:r>
            <a:r>
              <a:rPr lang="en-US" u="sng" dirty="0"/>
              <a:t>Yellow Jacket School Counseling </a:t>
            </a:r>
            <a:r>
              <a:rPr lang="en-US" dirty="0"/>
              <a:t>– enable notifications</a:t>
            </a:r>
          </a:p>
          <a:p>
            <a:endParaRPr lang="en-US" sz="1700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FAEC3D12-E9D7-4D7E-88F2-B824034137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896" y="3559679"/>
            <a:ext cx="1180978" cy="88573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896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Registration for </a:t>
            </a:r>
            <a:br>
              <a:rPr lang="en-US" dirty="0"/>
            </a:br>
            <a:r>
              <a:rPr lang="en-US" dirty="0"/>
              <a:t>2023/2024 School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24364"/>
            <a:ext cx="9613861" cy="4461163"/>
          </a:xfrm>
        </p:spPr>
        <p:txBody>
          <a:bodyPr>
            <a:normAutofit fontScale="625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Freshman Year Schedule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Sophomore Year Schedule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0" marR="0" indent="-18288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English Language 1 (AS)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English Language 2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(AL)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Geography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International History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Math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Math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Algebra 1 Honors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Algebra 2 Honors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Geometry Honors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Math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Algebra 2 Honors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Pre-Calc.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Pre-AICE Biology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Statistics Honors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Pre-AICE World Language 1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Pre-AICE Chemistry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(Spanish, French)	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Pre-AICE World Language 2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Academic 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Academic 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17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Registration for </a:t>
            </a:r>
            <a:br>
              <a:rPr lang="en-US" dirty="0"/>
            </a:br>
            <a:r>
              <a:rPr lang="en-US" dirty="0"/>
              <a:t>2023/2024 School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447636"/>
            <a:ext cx="9613861" cy="4645891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Junior Year Schedule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Senior Year Schedule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0" marR="0" indent="-18288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English Literature 1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(AS)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English Literature 2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(AL)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US History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Math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(AP Calc. 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</a:rPr>
              <a:t>AB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AP Calc. 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</a:rPr>
              <a:t>BC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							AP Stat. DE College Alg./Pre-Calc</a:t>
            </a: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Math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		</a:t>
            </a:r>
          </a:p>
          <a:p>
            <a:pPr marL="914400" lvl="2" indent="0">
              <a:buNone/>
            </a:pP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Pre-Calc., Stat. Honors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Science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2400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AICE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Physics, Bio, Chem.,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Math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 Env. Mgt., Marine, P.E.)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AP Calc. AB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AICE US History (if not taken in 11</a:t>
            </a:r>
            <a:r>
              <a:rPr lang="en-US" baseline="30000" dirty="0"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)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AP Stat.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            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AICE AL Global Perspectives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Physics, Marine, Env. Mgt.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AICE World Language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Chemistry, Bio., P.E.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Academic 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AS Global Perspectives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Pre-AICE World Language 3 (honors weighting)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172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Subject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5" y="1995056"/>
            <a:ext cx="11573163" cy="5015344"/>
          </a:xfrm>
        </p:spPr>
        <p:txBody>
          <a:bodyPr>
            <a:noAutofit/>
          </a:bodyPr>
          <a:lstStyle/>
          <a:p>
            <a:r>
              <a:rPr lang="en-US" sz="1600" b="1" u="sng" dirty="0"/>
              <a:t>Math &amp; Science</a:t>
            </a:r>
            <a:r>
              <a:rPr lang="en-US" sz="1600" dirty="0"/>
              <a:t>			</a:t>
            </a:r>
            <a:r>
              <a:rPr lang="en-US" sz="1600" b="1" u="sng" dirty="0"/>
              <a:t>Languages</a:t>
            </a:r>
            <a:r>
              <a:rPr lang="en-US" sz="1600" dirty="0"/>
              <a:t>				</a:t>
            </a:r>
            <a:r>
              <a:rPr lang="en-US" sz="1600" b="1" u="sng" dirty="0"/>
              <a:t>Arts &amp; Humanities</a:t>
            </a: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Math			</a:t>
            </a:r>
            <a:r>
              <a:rPr lang="en-US" sz="1400" u="sng" dirty="0"/>
              <a:t>	</a:t>
            </a:r>
            <a:r>
              <a:rPr lang="en-US" sz="1400" dirty="0"/>
              <a:t>English Language 		</a:t>
            </a:r>
            <a:r>
              <a:rPr lang="en-US" sz="1400" u="sng" dirty="0"/>
              <a:t>	</a:t>
            </a:r>
            <a:r>
              <a:rPr lang="en-US" sz="1400" dirty="0"/>
              <a:t>English Literature AS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Marine Science (AS/AL)	</a:t>
            </a:r>
            <a:r>
              <a:rPr lang="en-US" sz="1400" u="sng" dirty="0"/>
              <a:t>	</a:t>
            </a:r>
            <a:r>
              <a:rPr lang="en-US" sz="1400" dirty="0"/>
              <a:t>Spanish Language		</a:t>
            </a:r>
            <a:r>
              <a:rPr lang="en-US" sz="1400" u="sng" dirty="0"/>
              <a:t>	</a:t>
            </a:r>
            <a:r>
              <a:rPr lang="en-US" sz="1400" dirty="0"/>
              <a:t>English Literature AL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Physics (AS/AL)						</a:t>
            </a:r>
            <a:r>
              <a:rPr lang="en-US" sz="1400" u="sng" dirty="0"/>
              <a:t>	</a:t>
            </a:r>
            <a:r>
              <a:rPr lang="en-US" sz="1400" dirty="0"/>
              <a:t>US History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Chemistry (AS/AL)						</a:t>
            </a:r>
            <a:r>
              <a:rPr lang="en-US" sz="1400" u="sng" dirty="0"/>
              <a:t>	</a:t>
            </a:r>
            <a:r>
              <a:rPr lang="en-US" sz="1400" dirty="0"/>
              <a:t>International History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*</a:t>
            </a:r>
            <a:r>
              <a:rPr lang="en-US" sz="1400" dirty="0"/>
              <a:t>Environmental Management					</a:t>
            </a:r>
            <a:r>
              <a:rPr lang="en-US" sz="1400" u="sng" dirty="0"/>
              <a:t>	</a:t>
            </a:r>
            <a:r>
              <a:rPr lang="en-US" sz="1400" dirty="0"/>
              <a:t>Music (AS/AL)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*Psychology (AS/AL)						</a:t>
            </a:r>
            <a:r>
              <a:rPr lang="en-US" sz="1400" u="sng" dirty="0"/>
              <a:t>	</a:t>
            </a:r>
            <a:r>
              <a:rPr lang="en-US" sz="1400" dirty="0"/>
              <a:t>Drama (AS/AL)	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*</a:t>
            </a:r>
            <a:r>
              <a:rPr lang="en-US" sz="1400" dirty="0"/>
              <a:t>Physical Education (Sports Medicine)				</a:t>
            </a:r>
            <a:r>
              <a:rPr lang="en-US" sz="1400" u="sng" dirty="0"/>
              <a:t>	</a:t>
            </a:r>
            <a:r>
              <a:rPr lang="en-US" sz="1400" dirty="0"/>
              <a:t>Economics (AS/AL)</a:t>
            </a:r>
            <a:endParaRPr lang="en-US" sz="400" dirty="0"/>
          </a:p>
          <a:p>
            <a:pPr marL="1371600" lvl="3" indent="0">
              <a:lnSpc>
                <a:spcPct val="100000"/>
              </a:lnSpc>
              <a:buNone/>
            </a:pPr>
            <a:r>
              <a:rPr lang="en-US" sz="600" dirty="0"/>
              <a:t>							</a:t>
            </a:r>
            <a:r>
              <a:rPr lang="en-US" sz="1400" u="sng" dirty="0"/>
              <a:t>	</a:t>
            </a:r>
            <a:r>
              <a:rPr lang="en-US" sz="1400" dirty="0"/>
              <a:t>Art &amp; Design (AS/AL)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u="sng" dirty="0"/>
              <a:t>Core </a:t>
            </a:r>
            <a:r>
              <a:rPr lang="en-US" sz="1400" b="1" i="1" u="sng" dirty="0"/>
              <a:t>(required)</a:t>
            </a:r>
            <a:r>
              <a:rPr lang="en-US" sz="1400" b="1" i="1" dirty="0"/>
              <a:t>			</a:t>
            </a:r>
            <a:r>
              <a:rPr lang="en-US" sz="1400" b="1" u="sng" dirty="0"/>
              <a:t>Optional Interdisciplinary Cat.</a:t>
            </a:r>
            <a:r>
              <a:rPr lang="en-US" sz="1400" dirty="0"/>
              <a:t>		</a:t>
            </a:r>
            <a:r>
              <a:rPr lang="en-US" sz="1400" u="sng" dirty="0"/>
              <a:t>	</a:t>
            </a:r>
            <a:r>
              <a:rPr lang="en-US" sz="1400" dirty="0"/>
              <a:t>Dig. Media &amp; Design (AS/AL)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Global Perspectives AS</a:t>
            </a:r>
            <a:r>
              <a:rPr lang="en-US" sz="1500" dirty="0"/>
              <a:t>		</a:t>
            </a:r>
            <a:r>
              <a:rPr lang="en-US" sz="1500" u="sng" dirty="0"/>
              <a:t>	</a:t>
            </a:r>
            <a:r>
              <a:rPr lang="en-US" sz="1500" dirty="0"/>
              <a:t>English General Paper	</a:t>
            </a:r>
            <a:r>
              <a:rPr lang="en-US" sz="1400" dirty="0"/>
              <a:t>Art &amp; Design is offered in</a:t>
            </a:r>
          </a:p>
          <a:p>
            <a:pPr>
              <a:lnSpc>
                <a:spcPct val="100000"/>
              </a:lnSpc>
            </a:pPr>
            <a:r>
              <a:rPr lang="en-US" sz="1600" b="1" dirty="0"/>
              <a:t>				</a:t>
            </a:r>
            <a:r>
              <a:rPr lang="en-US" sz="1500" u="sng" dirty="0"/>
              <a:t>	</a:t>
            </a:r>
            <a:r>
              <a:rPr lang="en-US" sz="1500" dirty="0"/>
              <a:t>Thinking Skills (AS/AL)              	</a:t>
            </a:r>
            <a:r>
              <a:rPr lang="en-US" sz="1600" dirty="0"/>
              <a:t> Draw/Paint</a:t>
            </a:r>
            <a:r>
              <a:rPr lang="en-US" sz="1600" b="1" dirty="0"/>
              <a:t> </a:t>
            </a:r>
            <a:r>
              <a:rPr lang="en-US" sz="1600" dirty="0"/>
              <a:t>or Ceramics</a:t>
            </a:r>
            <a:endParaRPr lang="en-US" sz="1500" dirty="0"/>
          </a:p>
          <a:p>
            <a:pPr>
              <a:lnSpc>
                <a:spcPct val="100000"/>
              </a:lnSpc>
            </a:pPr>
            <a:r>
              <a:rPr lang="en-US" sz="1500" dirty="0"/>
              <a:t>				</a:t>
            </a:r>
            <a:r>
              <a:rPr lang="en-US" sz="1500" u="sng" dirty="0"/>
              <a:t>	</a:t>
            </a:r>
            <a:r>
              <a:rPr lang="en-US" sz="1500" dirty="0"/>
              <a:t>Global Perspectives AL </a:t>
            </a:r>
            <a:r>
              <a:rPr lang="en-US" sz="1500" b="1" dirty="0"/>
              <a:t>	</a:t>
            </a:r>
            <a:endParaRPr lang="en-US" sz="15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200" b="1" dirty="0"/>
              <a:t>*These courses count in either the Math/Science or Arts &amp; Humanities categories	</a:t>
            </a:r>
            <a:r>
              <a:rPr lang="en-US" sz="1500" b="1" dirty="0"/>
              <a:t>		</a:t>
            </a:r>
            <a:r>
              <a:rPr lang="en-US" sz="1500" dirty="0"/>
              <a:t>		</a:t>
            </a:r>
            <a:r>
              <a:rPr lang="en-US" sz="16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952823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436" y="2715236"/>
            <a:ext cx="8612020" cy="1373070"/>
          </a:xfrm>
        </p:spPr>
        <p:txBody>
          <a:bodyPr/>
          <a:lstStyle/>
          <a:p>
            <a:pPr algn="ctr"/>
            <a:r>
              <a:rPr lang="en-US" sz="4400" dirty="0"/>
              <a:t>Questions about </a:t>
            </a:r>
            <a:br>
              <a:rPr lang="en-US" sz="4400" dirty="0"/>
            </a:br>
            <a:r>
              <a:rPr lang="en-US" sz="4400" dirty="0"/>
              <a:t>Course Registration?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25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 I need to do as a Sophomore?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456873"/>
            <a:ext cx="10381673" cy="42302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Get to know your teachers, counselor, and make connections.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Start thinking about what you want to do after graduation. This</a:t>
            </a:r>
          </a:p>
          <a:p>
            <a:pPr marL="0" indent="0">
              <a:buNone/>
            </a:pPr>
            <a:r>
              <a:rPr lang="en-US" dirty="0"/>
              <a:t>   will help drive your “path” through high school – which classes to</a:t>
            </a:r>
          </a:p>
          <a:p>
            <a:pPr marL="0" indent="0">
              <a:buNone/>
            </a:pPr>
            <a:r>
              <a:rPr lang="en-US" dirty="0"/>
              <a:t>   take, which activities to join, etc.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Get involved at school!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Join clubs, get leadership positions, play sports, community service, social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3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College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19" y="1995055"/>
            <a:ext cx="11237485" cy="46920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Questions? See Ms. Eakins – College &amp; Career Counselor (HIVE)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1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Start contacting/researching colleges this summer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1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Watch Facebook, IG, etc. and make sure everything is “clean”</a:t>
            </a:r>
          </a:p>
          <a:p>
            <a:pPr marL="0" indent="0">
              <a:buNone/>
            </a:pPr>
            <a:endParaRPr lang="en-US" sz="11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NCAA – athletes, be familiar with process to assure eligibility. Go to NCAA Clearinghouse website.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000" dirty="0"/>
          </a:p>
          <a:p>
            <a:r>
              <a:rPr lang="en-US" dirty="0"/>
              <a:t>Go on College Tours – starting NOW –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FSU Tour Jan. 31</a:t>
            </a:r>
            <a:r>
              <a:rPr lang="en-US" baseline="30000" dirty="0">
                <a:solidFill>
                  <a:schemeClr val="bg1"/>
                </a:solidFill>
                <a:highlight>
                  <a:srgbClr val="FFFF00"/>
                </a:highlight>
              </a:rPr>
              <a:t>st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 </a:t>
            </a:r>
            <a:r>
              <a:rPr lang="en-US" dirty="0"/>
              <a:t>– forms in School Counseling office – </a:t>
            </a:r>
            <a:r>
              <a:rPr lang="en-US" b="1" i="1" u="sng" dirty="0">
                <a:solidFill>
                  <a:schemeClr val="bg1"/>
                </a:solidFill>
                <a:highlight>
                  <a:srgbClr val="FFFF00"/>
                </a:highlight>
              </a:rPr>
              <a:t>TURN IN NO LATER THAN JAN. 20</a:t>
            </a:r>
            <a:r>
              <a:rPr lang="en-US" b="1" i="1" u="sng" baseline="30000" dirty="0">
                <a:solidFill>
                  <a:schemeClr val="bg1"/>
                </a:solidFill>
                <a:highlight>
                  <a:srgbClr val="FFFF00"/>
                </a:highlight>
              </a:rPr>
              <a:t>th</a:t>
            </a:r>
            <a:r>
              <a:rPr lang="en-US" b="1" i="1" u="sng" dirty="0">
                <a:solidFill>
                  <a:schemeClr val="bg1"/>
                </a:solidFill>
                <a:highlight>
                  <a:srgbClr val="FFFF00"/>
                </a:highlight>
              </a:rPr>
              <a:t>!</a:t>
            </a:r>
          </a:p>
          <a:p>
            <a:endParaRPr lang="en-US" sz="900" dirty="0"/>
          </a:p>
          <a:p>
            <a:r>
              <a:rPr lang="en-US" dirty="0"/>
              <a:t>Go to Virtual College Fairs!</a:t>
            </a:r>
          </a:p>
          <a:p>
            <a:endParaRPr lang="en-US" sz="900" dirty="0"/>
          </a:p>
          <a:p>
            <a:r>
              <a:rPr lang="en-US" dirty="0"/>
              <a:t>PSAT as a Junior – for National Merit Scholarship program!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0696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can I find Volunteer Opportunities?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98327"/>
            <a:ext cx="10338662" cy="424865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Search online at </a:t>
            </a:r>
            <a:r>
              <a:rPr lang="en-US" dirty="0">
                <a:hlinkClick r:id="rId2"/>
              </a:rPr>
              <a:t>www.volunteermatch.org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Pay attention to announcements for opportunities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Check with local organizations like food pantries, animal shelters, churches, elderly homes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Join clubs who provide volunteer opportunities like </a:t>
            </a:r>
            <a:r>
              <a:rPr lang="en-US" sz="2800" b="1" i="1" u="sng" dirty="0"/>
              <a:t>AICE Advisory Board! </a:t>
            </a:r>
            <a:r>
              <a:rPr lang="en-US" dirty="0"/>
              <a:t>(and Key Club, Interact, Recycling Club)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Volunteer at AICE Events to be eligible for the</a:t>
            </a:r>
            <a:r>
              <a:rPr lang="en-US" sz="3900" dirty="0">
                <a:solidFill>
                  <a:srgbClr val="00B0F0"/>
                </a:solidFill>
              </a:rPr>
              <a:t> AICE Scholarship!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3635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AICE Events/Activities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89090"/>
            <a:ext cx="9613861" cy="43594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AICE Advisory Board – weekly meetings</a:t>
            </a:r>
          </a:p>
          <a:p>
            <a:endParaRPr lang="en-US" dirty="0"/>
          </a:p>
          <a:p>
            <a:r>
              <a:rPr lang="en-US" dirty="0"/>
              <a:t>Fund raisers – emails, texts re: volunteering</a:t>
            </a:r>
          </a:p>
          <a:p>
            <a:pPr lvl="1"/>
            <a:r>
              <a:rPr lang="en-US" dirty="0"/>
              <a:t>Celebrity Scoop Night Fri., Feb. 10</a:t>
            </a:r>
            <a:r>
              <a:rPr lang="en-US" baseline="30000" dirty="0"/>
              <a:t>th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/>
              <a:t>AICE Game Day in April – sign up will be in Guidance</a:t>
            </a:r>
          </a:p>
          <a:p>
            <a:endParaRPr lang="en-US" dirty="0"/>
          </a:p>
          <a:p>
            <a:r>
              <a:rPr lang="en-US" dirty="0"/>
              <a:t>AICE Silent Auction – May</a:t>
            </a:r>
          </a:p>
          <a:p>
            <a:pPr lvl="1"/>
            <a:r>
              <a:rPr lang="en-US" dirty="0"/>
              <a:t>Volunteer by getting donations</a:t>
            </a:r>
          </a:p>
          <a:p>
            <a:pPr lvl="1"/>
            <a:r>
              <a:rPr lang="en-US" dirty="0"/>
              <a:t>Volunteer by helping to make phone calls</a:t>
            </a:r>
          </a:p>
          <a:p>
            <a:pPr lvl="1"/>
            <a:r>
              <a:rPr lang="en-US" dirty="0"/>
              <a:t>Volunteer on the night of the event</a:t>
            </a:r>
          </a:p>
        </p:txBody>
      </p:sp>
    </p:spTree>
    <p:extLst>
      <p:ext uri="{BB962C8B-B14F-4D97-AF65-F5344CB8AC3E}">
        <p14:creationId xmlns:p14="http://schemas.microsoft.com/office/powerpoint/2010/main" val="19058543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turn in Community Service Hours	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A01A35-30F3-4C8F-B206-2D731E1EC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63137"/>
            <a:ext cx="9613861" cy="443016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Community Service Hours Form &amp; Plan/Reflection Log</a:t>
            </a:r>
          </a:p>
          <a:p>
            <a:pPr lvl="1"/>
            <a:r>
              <a:rPr lang="en-US" dirty="0"/>
              <a:t>(always available in School Counseling office)</a:t>
            </a:r>
          </a:p>
          <a:p>
            <a:endParaRPr lang="en-US" sz="1400" dirty="0"/>
          </a:p>
          <a:p>
            <a:r>
              <a:rPr lang="en-US" dirty="0"/>
              <a:t>Turn in to your School Counselor when you have accrued 25+ hours</a:t>
            </a:r>
          </a:p>
          <a:p>
            <a:endParaRPr lang="en-US" sz="1400" dirty="0"/>
          </a:p>
          <a:p>
            <a:r>
              <a:rPr lang="en-US" dirty="0"/>
              <a:t>Letter from organization is REQUIRED for outside non-profit</a:t>
            </a:r>
          </a:p>
          <a:p>
            <a:pPr lvl="1"/>
            <a:r>
              <a:rPr lang="en-US" dirty="0"/>
              <a:t>On Letterhead</a:t>
            </a:r>
          </a:p>
          <a:p>
            <a:pPr lvl="1"/>
            <a:r>
              <a:rPr lang="en-US" dirty="0"/>
              <a:t>Name of Organization</a:t>
            </a:r>
          </a:p>
          <a:p>
            <a:pPr lvl="1"/>
            <a:r>
              <a:rPr lang="en-US" dirty="0"/>
              <a:t>Your Name</a:t>
            </a:r>
          </a:p>
          <a:p>
            <a:pPr lvl="1"/>
            <a:r>
              <a:rPr lang="en-US" dirty="0"/>
              <a:t>Activity &amp; number of hours volunteered</a:t>
            </a:r>
          </a:p>
          <a:p>
            <a:pPr lvl="1"/>
            <a:r>
              <a:rPr lang="en-US" dirty="0"/>
              <a:t>Signature</a:t>
            </a:r>
          </a:p>
          <a:p>
            <a:endParaRPr lang="en-US" sz="1600" dirty="0"/>
          </a:p>
          <a:p>
            <a:r>
              <a:rPr lang="en-US" dirty="0"/>
              <a:t>Signature on Log if hours are done for a school related club/group – no letter</a:t>
            </a:r>
          </a:p>
          <a:p>
            <a:endParaRPr lang="en-US" sz="1050" dirty="0"/>
          </a:p>
          <a:p>
            <a:r>
              <a:rPr lang="en-US" dirty="0"/>
              <a:t>Complete Service Plan for each organization, submit to Ms. Moloney with log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1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AICE Swag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456873"/>
            <a:ext cx="9613861" cy="39041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Available in Ms. Bechtle’s office!</a:t>
            </a:r>
          </a:p>
          <a:p>
            <a:endParaRPr lang="en-US" dirty="0"/>
          </a:p>
          <a:p>
            <a:r>
              <a:rPr lang="en-US" dirty="0"/>
              <a:t>AICE Polo Shirts (required when volunteering for AICE events) - $15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AICE T-Shirts - $10</a:t>
            </a:r>
          </a:p>
          <a:p>
            <a:endParaRPr lang="en-US" dirty="0"/>
          </a:p>
          <a:p>
            <a:r>
              <a:rPr lang="en-US" dirty="0"/>
              <a:t>AICE Magnets - $7 each or 2/$10</a:t>
            </a:r>
          </a:p>
          <a:p>
            <a:endParaRPr lang="en-US" dirty="0"/>
          </a:p>
          <a:p>
            <a:r>
              <a:rPr lang="en-US" dirty="0"/>
              <a:t>AICE Stickers - $7 each or 2/$10</a:t>
            </a:r>
          </a:p>
        </p:txBody>
      </p:sp>
    </p:spTree>
    <p:extLst>
      <p:ext uri="{BB962C8B-B14F-4D97-AF65-F5344CB8AC3E}">
        <p14:creationId xmlns:p14="http://schemas.microsoft.com/office/powerpoint/2010/main" val="27388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June 2023 Exam Session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06" y="2566737"/>
            <a:ext cx="11132987" cy="4442691"/>
          </a:xfrm>
        </p:spPr>
        <p:txBody>
          <a:bodyPr/>
          <a:lstStyle/>
          <a:p>
            <a:r>
              <a:rPr lang="en-US" u="sng" dirty="0"/>
              <a:t>Statement of Entry </a:t>
            </a:r>
            <a:r>
              <a:rPr lang="en-US" dirty="0"/>
              <a:t>– </a:t>
            </a:r>
            <a:r>
              <a:rPr lang="en-US" dirty="0">
                <a:solidFill>
                  <a:schemeClr val="bg1"/>
                </a:solidFill>
                <a:highlight>
                  <a:srgbClr val="C0C0C0"/>
                </a:highlight>
              </a:rPr>
              <a:t>WHITE</a:t>
            </a:r>
            <a:r>
              <a:rPr lang="en-US" dirty="0"/>
              <a:t> (you keep this!)</a:t>
            </a:r>
          </a:p>
          <a:p>
            <a:pPr lvl="1"/>
            <a:r>
              <a:rPr lang="en-US" dirty="0"/>
              <a:t>Name, DOB, gender</a:t>
            </a:r>
          </a:p>
          <a:p>
            <a:pPr lvl="1"/>
            <a:r>
              <a:rPr lang="en-US" dirty="0"/>
              <a:t>Do the exams match your AICE courses?</a:t>
            </a:r>
          </a:p>
          <a:p>
            <a:pPr lvl="1"/>
            <a:r>
              <a:rPr lang="en-US" dirty="0"/>
              <a:t>Issues? Add them to the corrections list</a:t>
            </a:r>
          </a:p>
          <a:p>
            <a:pPr lvl="1"/>
            <a:r>
              <a:rPr lang="en-US" dirty="0"/>
              <a:t>Did you take the AS Eng. Lang. exam last year? If </a:t>
            </a:r>
            <a:r>
              <a:rPr lang="en-US"/>
              <a:t>not – should have all 4 Papers on SOE</a:t>
            </a:r>
            <a:endParaRPr lang="en-US" dirty="0"/>
          </a:p>
          <a:p>
            <a:endParaRPr lang="en-US" u="sng" dirty="0"/>
          </a:p>
          <a:p>
            <a:r>
              <a:rPr lang="en-US" u="sng" dirty="0"/>
              <a:t>Exam Schedule </a:t>
            </a:r>
            <a:r>
              <a:rPr lang="en-US" dirty="0"/>
              <a:t>–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YELLOW</a:t>
            </a:r>
            <a:r>
              <a:rPr lang="en-US" dirty="0"/>
              <a:t> (you keep this!)</a:t>
            </a:r>
          </a:p>
          <a:p>
            <a:pPr lvl="1"/>
            <a:r>
              <a:rPr lang="en-US" dirty="0"/>
              <a:t>Find </a:t>
            </a:r>
            <a:r>
              <a:rPr lang="en-US" b="1" u="sng" dirty="0"/>
              <a:t>ALL</a:t>
            </a:r>
            <a:r>
              <a:rPr lang="en-US" dirty="0"/>
              <a:t> of your </a:t>
            </a:r>
            <a:r>
              <a:rPr lang="en-US" b="1" u="sng" dirty="0"/>
              <a:t>Papers</a:t>
            </a:r>
            <a:r>
              <a:rPr lang="en-US" dirty="0"/>
              <a:t>, highlight, put them in your phone, planner, etc.</a:t>
            </a:r>
          </a:p>
          <a:p>
            <a:pPr lvl="1"/>
            <a:r>
              <a:rPr lang="en-US" dirty="0"/>
              <a:t>Any conflicts – follow “conflict” schedule that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043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T-Shirts &amp; Hoodies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43126" y="166256"/>
            <a:ext cx="5382255" cy="652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1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Don’t miss out on important </a:t>
            </a:r>
            <a:br>
              <a:rPr lang="en-US" dirty="0"/>
            </a:br>
            <a:r>
              <a:rPr lang="en-US" dirty="0"/>
              <a:t>Information and updates!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96BF7F6-6F63-4FBD-96AD-51ACAB727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92187"/>
            <a:ext cx="9613861" cy="423941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Pay attention to AICE &amp; Jacket School Counseling Schoology Posts – enable notifications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Check out the School Counseling website</a:t>
            </a:r>
            <a:br>
              <a:rPr lang="en-US" dirty="0"/>
            </a:b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Follow @</a:t>
            </a:r>
            <a:r>
              <a:rPr lang="en-US" dirty="0" err="1"/>
              <a:t>JacketSchoolCounseling</a:t>
            </a:r>
            <a:r>
              <a:rPr lang="en-US" dirty="0"/>
              <a:t> on  </a:t>
            </a:r>
            <a:br>
              <a:rPr lang="en-US" dirty="0"/>
            </a:b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Make an appointment online (SAHS website) or email Ms. Bechtle if you have questions.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618318-05F4-43B4-901F-47AA67D14F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687" y="4178326"/>
            <a:ext cx="921664" cy="7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5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QUESTIONS??</a:t>
            </a:r>
          </a:p>
        </p:txBody>
      </p:sp>
      <p:pic>
        <p:nvPicPr>
          <p:cNvPr id="4" name="Content Placeholder 3" descr="What does Second Life mean to you? ~ The SL Enquir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568" y="2664872"/>
            <a:ext cx="2985366" cy="3227423"/>
          </a:xfrm>
        </p:spPr>
      </p:pic>
    </p:spTree>
    <p:extLst>
      <p:ext uri="{BB962C8B-B14F-4D97-AF65-F5344CB8AC3E}">
        <p14:creationId xmlns:p14="http://schemas.microsoft.com/office/powerpoint/2010/main" val="136339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June 2023 Exam Session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06" y="2782925"/>
            <a:ext cx="11132987" cy="4796970"/>
          </a:xfrm>
        </p:spPr>
        <p:txBody>
          <a:bodyPr>
            <a:normAutofit/>
          </a:bodyPr>
          <a:lstStyle/>
          <a:p>
            <a:r>
              <a:rPr lang="en-US" u="sng" dirty="0"/>
              <a:t>Exam Letter </a:t>
            </a:r>
            <a:r>
              <a:rPr lang="en-US" dirty="0"/>
              <a:t>– </a:t>
            </a:r>
            <a:r>
              <a:rPr lang="en-US" dirty="0">
                <a:solidFill>
                  <a:schemeClr val="bg1"/>
                </a:solidFill>
                <a:highlight>
                  <a:srgbClr val="FF00FF"/>
                </a:highlight>
              </a:rPr>
              <a:t>PINK </a:t>
            </a:r>
            <a:r>
              <a:rPr lang="en-US" dirty="0"/>
              <a:t>(Complete &amp; TURN THIS ONE IN!!!)</a:t>
            </a:r>
          </a:p>
          <a:p>
            <a:endParaRPr lang="en-US" dirty="0"/>
          </a:p>
          <a:p>
            <a:pPr lvl="1"/>
            <a:r>
              <a:rPr lang="en-US" dirty="0"/>
              <a:t>READ!!! </a:t>
            </a:r>
          </a:p>
          <a:p>
            <a:pPr lvl="1"/>
            <a:r>
              <a:rPr lang="en-US" dirty="0"/>
              <a:t>Have your parents READ it!</a:t>
            </a:r>
          </a:p>
          <a:p>
            <a:pPr lvl="1"/>
            <a:r>
              <a:rPr lang="en-US" dirty="0"/>
              <a:t>Student signature, parent signature – </a:t>
            </a:r>
            <a:r>
              <a:rPr lang="en-US" dirty="0">
                <a:solidFill>
                  <a:schemeClr val="bg1"/>
                </a:solidFill>
                <a:highlight>
                  <a:srgbClr val="FF00FF"/>
                </a:highlight>
              </a:rPr>
              <a:t>DUE TO MS. MOLONEY BY FRIDAY FEB. 3</a:t>
            </a:r>
            <a:r>
              <a:rPr lang="en-US" baseline="30000" dirty="0">
                <a:solidFill>
                  <a:schemeClr val="bg1"/>
                </a:solidFill>
                <a:highlight>
                  <a:srgbClr val="FF00FF"/>
                </a:highlight>
              </a:rPr>
              <a:t>rd</a:t>
            </a:r>
            <a:r>
              <a:rPr lang="en-US" dirty="0">
                <a:solidFill>
                  <a:schemeClr val="bg1"/>
                </a:solidFill>
                <a:highlight>
                  <a:srgbClr val="FF00FF"/>
                </a:highlight>
              </a:rPr>
              <a:t>!!!</a:t>
            </a:r>
          </a:p>
          <a:p>
            <a:pPr lvl="1"/>
            <a:r>
              <a:rPr lang="en-US" dirty="0"/>
              <a:t>Add any re-takes (payment can be made later)</a:t>
            </a:r>
          </a:p>
          <a:p>
            <a:pPr lvl="1"/>
            <a:r>
              <a:rPr lang="en-US" dirty="0"/>
              <a:t>Exam Letter must be completed/turned in even if you’re NOT ordering anything!!</a:t>
            </a:r>
          </a:p>
          <a:p>
            <a:pPr lvl="1"/>
            <a:r>
              <a:rPr lang="en-US" dirty="0"/>
              <a:t>Retake section (bottom)</a:t>
            </a:r>
          </a:p>
          <a:p>
            <a:pPr lvl="1"/>
            <a:endParaRPr lang="en-US" dirty="0"/>
          </a:p>
          <a:p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99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 Reminders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AE6A488-7ACC-4EA1-9884-7E99ADC494CB}"/>
              </a:ext>
            </a:extLst>
          </p:cNvPr>
          <p:cNvSpPr txBox="1">
            <a:spLocks/>
          </p:cNvSpPr>
          <p:nvPr/>
        </p:nvSpPr>
        <p:spPr>
          <a:xfrm>
            <a:off x="452583" y="2119745"/>
            <a:ext cx="11739417" cy="47382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/>
              <a:t>Students are </a:t>
            </a:r>
            <a:r>
              <a:rPr lang="en-US" u="sng" dirty="0">
                <a:solidFill>
                  <a:schemeClr val="bg1"/>
                </a:solidFill>
                <a:highlight>
                  <a:srgbClr val="FFFF00"/>
                </a:highlight>
              </a:rPr>
              <a:t>required</a:t>
            </a:r>
            <a:r>
              <a:rPr lang="en-US" u="sng" dirty="0"/>
              <a:t> to sit for the Cambridge exam </a:t>
            </a:r>
            <a:r>
              <a:rPr lang="en-US" dirty="0"/>
              <a:t>(</a:t>
            </a:r>
            <a:r>
              <a:rPr lang="en-US" b="1" i="1" u="sng" dirty="0"/>
              <a:t>ALL</a:t>
            </a:r>
            <a:r>
              <a:rPr lang="en-US" dirty="0"/>
              <a:t> papers) in lieu of their final exam for each AICE course.  </a:t>
            </a:r>
          </a:p>
          <a:p>
            <a:endParaRPr lang="en-US" sz="600" dirty="0"/>
          </a:p>
          <a:p>
            <a:r>
              <a:rPr lang="en-US" dirty="0"/>
              <a:t>What does it mean to “sit for” a Cambridge exam?</a:t>
            </a:r>
          </a:p>
          <a:p>
            <a:endParaRPr lang="en-US" sz="700" dirty="0"/>
          </a:p>
          <a:p>
            <a:r>
              <a:rPr lang="en-US" u="sng" dirty="0"/>
              <a:t>What if you don’t show up for the Cambridge exam (or any part of it)?</a:t>
            </a:r>
          </a:p>
          <a:p>
            <a:pPr lvl="1"/>
            <a:r>
              <a:rPr lang="en-US" dirty="0"/>
              <a:t>Alternate final exam for that course, = new semester grade calculated.</a:t>
            </a:r>
          </a:p>
          <a:p>
            <a:pPr lvl="1"/>
            <a:r>
              <a:rPr lang="en-US" dirty="0"/>
              <a:t>“Owe” list for the exam fee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($110.10)</a:t>
            </a:r>
            <a:r>
              <a:rPr lang="en-US" dirty="0"/>
              <a:t>– preventing you from buying prom tickets, getting your diploma, etc. until that amount is paid.</a:t>
            </a:r>
          </a:p>
          <a:p>
            <a:pPr lvl="1"/>
            <a:r>
              <a:rPr lang="en-US" dirty="0"/>
              <a:t>That AICE course cannot be counted towards graduation.</a:t>
            </a:r>
          </a:p>
          <a:p>
            <a:pPr lvl="1"/>
            <a:endParaRPr lang="en-US" sz="700" dirty="0"/>
          </a:p>
          <a:p>
            <a:r>
              <a:rPr lang="en-US" u="sng" dirty="0"/>
              <a:t>What if a Cambridge exam conflicts with a SAHS final exam? </a:t>
            </a:r>
          </a:p>
          <a:p>
            <a:pPr lvl="1"/>
            <a:r>
              <a:rPr lang="en-US" dirty="0"/>
              <a:t>Attend the Cambridge exam &amp; go to the make-up exam time for your final.</a:t>
            </a:r>
          </a:p>
          <a:p>
            <a:pPr lvl="1"/>
            <a:endParaRPr lang="en-US" sz="700" dirty="0"/>
          </a:p>
          <a:p>
            <a:r>
              <a:rPr lang="en-US" u="sng" dirty="0"/>
              <a:t>The exam schedule is available </a:t>
            </a:r>
            <a:r>
              <a:rPr lang="en-US" dirty="0"/>
              <a:t>via AICE teachers, on the AICE Website, and AICE Schoology or pick one up from Ms. Moloney if you lose yours!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03863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Graduation Requirements for the </a:t>
            </a:r>
            <a:br>
              <a:rPr lang="en-US" dirty="0"/>
            </a:br>
            <a:r>
              <a:rPr lang="en-US" dirty="0"/>
              <a:t>AICE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78182"/>
            <a:ext cx="10606515" cy="461818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500" b="1" i="1" u="sng" dirty="0"/>
              <a:t>AICE Curriculum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1300" b="1" i="1" u="sng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5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Complete</a:t>
            </a:r>
            <a:r>
              <a:rPr lang="en-US" sz="3500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*</a:t>
            </a:r>
            <a:r>
              <a:rPr lang="en-US" sz="3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i="1" u="sng" dirty="0"/>
              <a:t>Seven</a:t>
            </a:r>
            <a:r>
              <a:rPr lang="en-US" sz="2800" dirty="0"/>
              <a:t> A.I.C.E. level courses with at least one in each academic category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“Complete” means = </a:t>
            </a:r>
            <a:r>
              <a:rPr lang="en-US" sz="24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*1. earn a passing grade in the course, 2. “sit for” (take) the FULL exam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dirty="0"/>
              <a:t>Academic Categories: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Language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Math/Science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Humanities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The “Core”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Optional Category – Interdisciplinary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5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 Reminders (cont’d)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C94873C-6504-4BA8-B274-59E615EF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22" y="2068946"/>
            <a:ext cx="10782005" cy="453505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u="sng" dirty="0"/>
              <a:t>No make-up days</a:t>
            </a:r>
          </a:p>
          <a:p>
            <a:pPr lvl="0"/>
            <a:endParaRPr lang="en-US" b="1" u="sng" dirty="0"/>
          </a:p>
          <a:p>
            <a:pPr lvl="0"/>
            <a:r>
              <a:rPr lang="en-US" b="1" u="sng" dirty="0"/>
              <a:t>Can’t change any of the dates/times</a:t>
            </a:r>
          </a:p>
          <a:p>
            <a:pPr lvl="0"/>
            <a:endParaRPr lang="en-US" sz="1500" b="1" u="sng" dirty="0"/>
          </a:p>
          <a:p>
            <a:r>
              <a:rPr lang="en-US" dirty="0"/>
              <a:t>All morning exams = 8:45am; afternoon exams = 12:45pm.  This is the </a:t>
            </a:r>
            <a:r>
              <a:rPr lang="en-US" i="1" u="sng" dirty="0"/>
              <a:t>START TIME</a:t>
            </a:r>
            <a:r>
              <a:rPr lang="en-US" dirty="0"/>
              <a:t> for the exam</a:t>
            </a:r>
          </a:p>
          <a:p>
            <a:pPr lvl="1"/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PLAN TO </a:t>
            </a:r>
            <a:r>
              <a:rPr lang="en-US" i="1" u="sng" dirty="0">
                <a:solidFill>
                  <a:schemeClr val="bg1"/>
                </a:solidFill>
                <a:highlight>
                  <a:srgbClr val="FFFF00"/>
                </a:highlight>
              </a:rPr>
              <a:t>ARRIVE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 AT LEAST 20 MINUTES BEFORE START TIME!</a:t>
            </a:r>
          </a:p>
          <a:p>
            <a:endParaRPr lang="en-US" sz="1500" dirty="0"/>
          </a:p>
          <a:p>
            <a:r>
              <a:rPr lang="en-US" sz="2600" b="1" i="1" u="sng" dirty="0"/>
              <a:t>Students MUST remain in the exam room for the entire exam time!!</a:t>
            </a:r>
          </a:p>
          <a:p>
            <a:endParaRPr lang="en-US" sz="1500" dirty="0"/>
          </a:p>
          <a:p>
            <a:r>
              <a:rPr lang="en-US" dirty="0"/>
              <a:t>Conflict Schedules -  how do those work?</a:t>
            </a:r>
          </a:p>
          <a:p>
            <a:endParaRPr lang="en-US" sz="1500" dirty="0"/>
          </a:p>
          <a:p>
            <a:r>
              <a:rPr lang="en-US" dirty="0"/>
              <a:t>What if you’re sick?</a:t>
            </a:r>
          </a:p>
          <a:p>
            <a:endParaRPr lang="en-US" sz="1500" dirty="0"/>
          </a:p>
          <a:p>
            <a:r>
              <a:rPr lang="en-US" dirty="0"/>
              <a:t>What if you’re late?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11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 Day!</a:t>
            </a:r>
          </a:p>
        </p:txBody>
      </p:sp>
      <p:pic>
        <p:nvPicPr>
          <p:cNvPr id="1026" name="Picture 2" descr="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971" y="2392218"/>
            <a:ext cx="4893824" cy="367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69AAFEF-E559-4414-8533-DBF652031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545" y="2124366"/>
            <a:ext cx="7130472" cy="460894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u="sng" dirty="0"/>
              <a:t>ALL </a:t>
            </a:r>
            <a:r>
              <a:rPr lang="en-US" b="1" dirty="0"/>
              <a:t>exams will be held at </a:t>
            </a:r>
            <a:r>
              <a:rPr lang="en-US" b="1" u="sng" dirty="0">
                <a:solidFill>
                  <a:schemeClr val="bg1"/>
                </a:solidFill>
                <a:highlight>
                  <a:srgbClr val="FFFF00"/>
                </a:highlight>
              </a:rPr>
              <a:t>FCTC</a:t>
            </a:r>
            <a:r>
              <a:rPr lang="en-US" b="1" dirty="0"/>
              <a:t> (Map in packet)</a:t>
            </a:r>
          </a:p>
          <a:p>
            <a:pPr lvl="0"/>
            <a:endParaRPr lang="en-US" b="1" u="sng" dirty="0"/>
          </a:p>
          <a:p>
            <a:pPr lvl="0"/>
            <a:r>
              <a:rPr lang="en-US" b="1" u="sng" dirty="0"/>
              <a:t>Bring a picture </a:t>
            </a:r>
            <a:r>
              <a:rPr lang="en-US" b="1" u="sng" dirty="0">
                <a:solidFill>
                  <a:schemeClr val="bg1"/>
                </a:solidFill>
                <a:highlight>
                  <a:srgbClr val="FFFF00"/>
                </a:highlight>
              </a:rPr>
              <a:t>ID</a:t>
            </a:r>
            <a:r>
              <a:rPr lang="en-US" dirty="0"/>
              <a:t> (jacket if needed)</a:t>
            </a:r>
          </a:p>
          <a:p>
            <a:pPr lvl="1"/>
            <a:r>
              <a:rPr lang="en-US" dirty="0"/>
              <a:t>Water in CLEAR containers only – no label. </a:t>
            </a:r>
          </a:p>
          <a:p>
            <a:pPr lvl="1"/>
            <a:r>
              <a:rPr lang="en-US" dirty="0"/>
              <a:t>Water bottles available in exam room</a:t>
            </a:r>
          </a:p>
          <a:p>
            <a:pPr lvl="0"/>
            <a:endParaRPr lang="en-US" sz="1600" dirty="0"/>
          </a:p>
          <a:p>
            <a:pPr lvl="0"/>
            <a:r>
              <a:rPr lang="en-US" b="1" i="1" u="sng" dirty="0">
                <a:solidFill>
                  <a:schemeClr val="bg1"/>
                </a:solidFill>
                <a:highlight>
                  <a:srgbClr val="FFFF00"/>
                </a:highlight>
              </a:rPr>
              <a:t>NO</a:t>
            </a:r>
            <a:r>
              <a:rPr lang="en-US" b="1" u="sng" dirty="0"/>
              <a:t> BACKPACS OR CELL PHONES ALLOWED IN THE CAMBRIDGE EXAMS! NO EXCEPTIONS!</a:t>
            </a:r>
          </a:p>
          <a:p>
            <a:pPr lvl="0"/>
            <a:endParaRPr lang="en-US" sz="1600" b="1" u="sng" dirty="0"/>
          </a:p>
          <a:p>
            <a:r>
              <a:rPr lang="en-US" b="1" i="1" u="sng" dirty="0">
                <a:solidFill>
                  <a:schemeClr val="bg1"/>
                </a:solidFill>
                <a:highlight>
                  <a:srgbClr val="FFFF00"/>
                </a:highlight>
              </a:rPr>
              <a:t>Arrive at least 20 minutes prior to the published start time</a:t>
            </a:r>
          </a:p>
          <a:p>
            <a:endParaRPr lang="en-US" sz="1600" b="1" i="1" u="sng" dirty="0"/>
          </a:p>
          <a:p>
            <a:r>
              <a:rPr lang="en-US" dirty="0"/>
              <a:t>Lunch??</a:t>
            </a:r>
          </a:p>
          <a:p>
            <a:endParaRPr lang="en-US" sz="1600" dirty="0"/>
          </a:p>
          <a:p>
            <a:r>
              <a:rPr lang="en-US" dirty="0"/>
              <a:t>Enter the exam room </a:t>
            </a:r>
            <a:r>
              <a:rPr lang="en-US" i="1" u="sng" dirty="0"/>
              <a:t>UNDER EXAM CONDITIONS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7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 Day!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48B25FE-6E5E-4C38-ABEF-D805D2C1E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19" y="2057400"/>
            <a:ext cx="10624987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KNOW YOUR SCHEDULE!</a:t>
            </a:r>
          </a:p>
          <a:p>
            <a:endParaRPr lang="en-US" sz="1200" dirty="0"/>
          </a:p>
          <a:p>
            <a:r>
              <a:rPr lang="en-US" dirty="0"/>
              <a:t>Follow signs behind SAHS to FCTC</a:t>
            </a:r>
          </a:p>
          <a:p>
            <a:endParaRPr lang="en-US" sz="1200" dirty="0"/>
          </a:p>
          <a:p>
            <a:r>
              <a:rPr lang="en-US" dirty="0"/>
              <a:t>Check-in procedures (how to find your desk, etc.)</a:t>
            </a:r>
          </a:p>
          <a:p>
            <a:endParaRPr lang="en-US" sz="1200" dirty="0"/>
          </a:p>
          <a:p>
            <a:r>
              <a:rPr lang="en-US" dirty="0"/>
              <a:t>Seated in CANDIDATE NUMBER order (not necessarily alpha) </a:t>
            </a:r>
          </a:p>
          <a:p>
            <a:endParaRPr lang="en-US" sz="1200" dirty="0"/>
          </a:p>
          <a:p>
            <a:r>
              <a:rPr lang="en-US" dirty="0"/>
              <a:t>STUDY! No doodling, profanity, etc.</a:t>
            </a:r>
          </a:p>
          <a:p>
            <a:endParaRPr lang="en-US" sz="1200" dirty="0"/>
          </a:p>
          <a:p>
            <a:r>
              <a:rPr lang="en-US" dirty="0"/>
              <a:t>Receive a pass at the end of the exam</a:t>
            </a:r>
          </a:p>
          <a:p>
            <a:endParaRPr lang="en-US" sz="1200" dirty="0"/>
          </a:p>
          <a:p>
            <a:r>
              <a:rPr lang="en-US" dirty="0"/>
              <a:t>Absence calls</a:t>
            </a:r>
          </a:p>
        </p:txBody>
      </p:sp>
    </p:spTree>
    <p:extLst>
      <p:ext uri="{BB962C8B-B14F-4D97-AF65-F5344CB8AC3E}">
        <p14:creationId xmlns:p14="http://schemas.microsoft.com/office/powerpoint/2010/main" val="188471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1586</TotalTime>
  <Words>2287</Words>
  <Application>Microsoft Office PowerPoint</Application>
  <PresentationFormat>Widescreen</PresentationFormat>
  <Paragraphs>296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Times New Roman</vt:lpstr>
      <vt:lpstr>Trebuchet MS</vt:lpstr>
      <vt:lpstr>Wingdings</vt:lpstr>
      <vt:lpstr>Berlin</vt:lpstr>
      <vt:lpstr>AICE Sophomores</vt:lpstr>
      <vt:lpstr>NEWS YOU NEED!!</vt:lpstr>
      <vt:lpstr>June 2023 Exam Session</vt:lpstr>
      <vt:lpstr>June 2023 Exam Session</vt:lpstr>
      <vt:lpstr>Exam Reminders</vt:lpstr>
      <vt:lpstr>Graduation Requirements for the  AICE Curriculum</vt:lpstr>
      <vt:lpstr>Exam Reminders (cont’d)</vt:lpstr>
      <vt:lpstr>Exam Day!</vt:lpstr>
      <vt:lpstr>Exam Day!</vt:lpstr>
      <vt:lpstr>Results??</vt:lpstr>
      <vt:lpstr>Questions about  June 2023 Exam session?</vt:lpstr>
      <vt:lpstr>AICE Curriculum  vs. AICE Diploma Award (ADIP)</vt:lpstr>
      <vt:lpstr>Cambridge A.I.C.E. Diploma Award</vt:lpstr>
      <vt:lpstr>Graduation Requirements for the  AICE Curriculum</vt:lpstr>
      <vt:lpstr>Graduation Requirements for the  AICE Curriculum</vt:lpstr>
      <vt:lpstr>Staying on the AICE Curriculum</vt:lpstr>
      <vt:lpstr>Course Registration for  2023-2024 School Year</vt:lpstr>
      <vt:lpstr>Course Recommendations in HAC</vt:lpstr>
      <vt:lpstr>Course Recommendations in HAC</vt:lpstr>
      <vt:lpstr>Course Registration for  2023/2024 School Year</vt:lpstr>
      <vt:lpstr>Course Registration for  2023/2024 School Year</vt:lpstr>
      <vt:lpstr>Subject Categories</vt:lpstr>
      <vt:lpstr>Questions about  Course Registration?</vt:lpstr>
      <vt:lpstr>What do I need to do as a Sophomore?</vt:lpstr>
      <vt:lpstr>College Information</vt:lpstr>
      <vt:lpstr>Where can I find Volunteer Opportunities?</vt:lpstr>
      <vt:lpstr>AICE Events/Activities</vt:lpstr>
      <vt:lpstr>How to turn in Community Service Hours </vt:lpstr>
      <vt:lpstr>AICE Swag</vt:lpstr>
      <vt:lpstr>New T-Shirts &amp; Hoodies</vt:lpstr>
      <vt:lpstr>Don’t miss out on important  Information and updates!</vt:lpstr>
      <vt:lpstr>QUESTIONS??</vt:lpstr>
    </vt:vector>
  </TitlesOfParts>
  <Company>St. Johns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AICE Seniors</dc:title>
  <dc:creator>Dena Bechtle</dc:creator>
  <cp:lastModifiedBy>Dena Bechtle</cp:lastModifiedBy>
  <cp:revision>68</cp:revision>
  <dcterms:created xsi:type="dcterms:W3CDTF">2018-08-24T16:22:31Z</dcterms:created>
  <dcterms:modified xsi:type="dcterms:W3CDTF">2023-01-10T12:22:31Z</dcterms:modified>
</cp:coreProperties>
</file>