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61" r:id="rId3"/>
    <p:sldId id="293" r:id="rId4"/>
    <p:sldId id="320" r:id="rId5"/>
    <p:sldId id="294" r:id="rId6"/>
    <p:sldId id="295" r:id="rId7"/>
    <p:sldId id="307" r:id="rId8"/>
    <p:sldId id="296" r:id="rId9"/>
    <p:sldId id="297" r:id="rId10"/>
    <p:sldId id="308" r:id="rId11"/>
    <p:sldId id="309" r:id="rId12"/>
    <p:sldId id="317" r:id="rId13"/>
    <p:sldId id="301" r:id="rId14"/>
    <p:sldId id="340" r:id="rId15"/>
    <p:sldId id="275" r:id="rId16"/>
    <p:sldId id="279" r:id="rId17"/>
    <p:sldId id="347" r:id="rId18"/>
    <p:sldId id="314" r:id="rId19"/>
    <p:sldId id="315" r:id="rId20"/>
    <p:sldId id="316" r:id="rId21"/>
    <p:sldId id="289" r:id="rId22"/>
    <p:sldId id="322" r:id="rId23"/>
    <p:sldId id="318" r:id="rId24"/>
    <p:sldId id="319" r:id="rId25"/>
    <p:sldId id="306" r:id="rId26"/>
    <p:sldId id="292" r:id="rId27"/>
    <p:sldId id="291" r:id="rId28"/>
    <p:sldId id="27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7" d="100"/>
          <a:sy n="87" d="100"/>
        </p:scale>
        <p:origin x="11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42F589-5450-4293-9875-615D797E07B2}"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02EEDD-E54F-4EF7-88BA-A0EF2EF225D7}" type="slidenum">
              <a:rPr lang="en-US" smtClean="0"/>
              <a:t>‹#›</a:t>
            </a:fld>
            <a:endParaRPr lang="en-US"/>
          </a:p>
        </p:txBody>
      </p:sp>
    </p:spTree>
    <p:extLst>
      <p:ext uri="{BB962C8B-B14F-4D97-AF65-F5344CB8AC3E}">
        <p14:creationId xmlns:p14="http://schemas.microsoft.com/office/powerpoint/2010/main" val="112553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Post REMIND info., pass around</a:t>
            </a:r>
            <a:r>
              <a:rPr lang="en-US" baseline="0" dirty="0"/>
              <a:t> Tutor Lists</a:t>
            </a:r>
            <a:endParaRPr lang="en-US" dirty="0"/>
          </a:p>
        </p:txBody>
      </p:sp>
      <p:sp>
        <p:nvSpPr>
          <p:cNvPr id="4" name="Slide Number Placeholder 3"/>
          <p:cNvSpPr>
            <a:spLocks noGrp="1"/>
          </p:cNvSpPr>
          <p:nvPr>
            <p:ph type="sldNum" sz="quarter" idx="10"/>
          </p:nvPr>
        </p:nvSpPr>
        <p:spPr/>
        <p:txBody>
          <a:bodyPr/>
          <a:lstStyle/>
          <a:p>
            <a:fld id="{D102EEDD-E54F-4EF7-88BA-A0EF2EF225D7}" type="slidenum">
              <a:rPr lang="en-US" smtClean="0"/>
              <a:t>2</a:t>
            </a:fld>
            <a:endParaRPr lang="en-US"/>
          </a:p>
        </p:txBody>
      </p:sp>
    </p:spTree>
    <p:extLst>
      <p:ext uri="{BB962C8B-B14F-4D97-AF65-F5344CB8AC3E}">
        <p14:creationId xmlns:p14="http://schemas.microsoft.com/office/powerpoint/2010/main" val="3599241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Representatives from SJR State will be in the Media Center from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through 4</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periods that day to help them fill out their applications, and the application fee will be waived.  Students should check in to their class and then report to the Media Center during the period that they choose to attend.  The application process will take the entire period. </a:t>
            </a:r>
            <a:endParaRPr lang="en-US" dirty="0"/>
          </a:p>
        </p:txBody>
      </p:sp>
      <p:sp>
        <p:nvSpPr>
          <p:cNvPr id="4" name="Slide Number Placeholder 3"/>
          <p:cNvSpPr>
            <a:spLocks noGrp="1"/>
          </p:cNvSpPr>
          <p:nvPr>
            <p:ph type="sldNum" sz="quarter" idx="10"/>
          </p:nvPr>
        </p:nvSpPr>
        <p:spPr/>
        <p:txBody>
          <a:bodyPr/>
          <a:lstStyle/>
          <a:p>
            <a:fld id="{D102EEDD-E54F-4EF7-88BA-A0EF2EF225D7}" type="slidenum">
              <a:rPr lang="en-US" smtClean="0"/>
              <a:t>18</a:t>
            </a:fld>
            <a:endParaRPr lang="en-US"/>
          </a:p>
        </p:txBody>
      </p:sp>
    </p:spTree>
    <p:extLst>
      <p:ext uri="{BB962C8B-B14F-4D97-AF65-F5344CB8AC3E}">
        <p14:creationId xmlns:p14="http://schemas.microsoft.com/office/powerpoint/2010/main" val="4108187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1/17/2023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1/17/2023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volunteermatch.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AICE Seniors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0952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DO I GET MY SCORES/CERTIFICATES??</a:t>
            </a:r>
          </a:p>
        </p:txBody>
      </p:sp>
      <p:sp>
        <p:nvSpPr>
          <p:cNvPr id="4" name="Content Placeholder 3"/>
          <p:cNvSpPr>
            <a:spLocks noGrp="1"/>
          </p:cNvSpPr>
          <p:nvPr>
            <p:ph sz="half" idx="2"/>
          </p:nvPr>
        </p:nvSpPr>
        <p:spPr>
          <a:xfrm>
            <a:off x="203903" y="2310240"/>
            <a:ext cx="6125029" cy="3904269"/>
          </a:xfrm>
        </p:spPr>
        <p:txBody>
          <a:bodyPr>
            <a:normAutofit fontScale="77500" lnSpcReduction="20000"/>
          </a:bodyPr>
          <a:lstStyle/>
          <a:p>
            <a:r>
              <a:rPr lang="en-US" sz="2800" dirty="0"/>
              <a:t>Online access (all) – August 2023</a:t>
            </a:r>
          </a:p>
          <a:p>
            <a:pPr lvl="1"/>
            <a:r>
              <a:rPr lang="en-US" sz="2400" dirty="0"/>
              <a:t>Indiv. Login/passwords will be distributed in April/May 2023</a:t>
            </a:r>
          </a:p>
          <a:p>
            <a:pPr lvl="1"/>
            <a:r>
              <a:rPr lang="en-US" sz="2400" dirty="0">
                <a:solidFill>
                  <a:schemeClr val="bg1"/>
                </a:solidFill>
                <a:highlight>
                  <a:srgbClr val="FFFF00"/>
                </a:highlight>
              </a:rPr>
              <a:t>DON’T LOSE IT!!</a:t>
            </a:r>
          </a:p>
          <a:p>
            <a:endParaRPr lang="en-US" sz="2800" dirty="0"/>
          </a:p>
          <a:p>
            <a:r>
              <a:rPr lang="en-US" sz="2800" dirty="0"/>
              <a:t>Self-addressed envelope for certificates </a:t>
            </a:r>
          </a:p>
          <a:p>
            <a:pPr lvl="1"/>
            <a:r>
              <a:rPr lang="en-US" sz="2400" dirty="0"/>
              <a:t>(arrive at SAHS in Oct. 2023)</a:t>
            </a:r>
          </a:p>
          <a:p>
            <a:endParaRPr lang="en-US" sz="2800" dirty="0"/>
          </a:p>
          <a:p>
            <a:r>
              <a:rPr lang="en-US" sz="2800" dirty="0"/>
              <a:t>Include email/phone if we are holding it at school</a:t>
            </a:r>
          </a:p>
          <a:p>
            <a:endParaRPr lang="en-US" sz="2800" dirty="0"/>
          </a:p>
          <a:p>
            <a:r>
              <a:rPr lang="en-US" sz="2800" dirty="0"/>
              <a:t>Electronic Transcript Request Form</a:t>
            </a:r>
          </a:p>
        </p:txBody>
      </p:sp>
      <p:sp>
        <p:nvSpPr>
          <p:cNvPr id="5" name="Text Placeholder 4"/>
          <p:cNvSpPr>
            <a:spLocks noGrp="1"/>
          </p:cNvSpPr>
          <p:nvPr>
            <p:ph type="body" sz="quarter" idx="3"/>
          </p:nvPr>
        </p:nvSpPr>
        <p:spPr>
          <a:xfrm>
            <a:off x="6808327" y="2247445"/>
            <a:ext cx="4996467" cy="692076"/>
          </a:xfrm>
        </p:spPr>
        <p:txBody>
          <a:bodyPr>
            <a:normAutofit/>
          </a:bodyPr>
          <a:lstStyle/>
          <a:p>
            <a:pPr algn="ctr"/>
            <a:r>
              <a:rPr lang="en-US" sz="2800" dirty="0"/>
              <a:t>How to address an envelope!</a:t>
            </a:r>
          </a:p>
        </p:txBody>
      </p:sp>
      <p:sp>
        <p:nvSpPr>
          <p:cNvPr id="6" name="Content Placeholder 5"/>
          <p:cNvSpPr>
            <a:spLocks noGrp="1"/>
          </p:cNvSpPr>
          <p:nvPr>
            <p:ph sz="quarter" idx="4"/>
          </p:nvPr>
        </p:nvSpPr>
        <p:spPr>
          <a:xfrm>
            <a:off x="6808327" y="3352800"/>
            <a:ext cx="4996466" cy="2582328"/>
          </a:xfrm>
          <a:ln>
            <a:solidFill>
              <a:schemeClr val="bg1"/>
            </a:solidFill>
          </a:ln>
        </p:spPr>
        <p:txBody>
          <a:bodyPr>
            <a:normAutofit fontScale="77500" lnSpcReduction="20000"/>
          </a:bodyPr>
          <a:lstStyle/>
          <a:p>
            <a:pPr marL="0" indent="0">
              <a:buNone/>
            </a:pPr>
            <a:r>
              <a:rPr lang="en-US" sz="1700" dirty="0"/>
              <a:t>SAHS Return address</a:t>
            </a:r>
          </a:p>
          <a:p>
            <a:endParaRPr lang="en-US" dirty="0"/>
          </a:p>
          <a:p>
            <a:endParaRPr lang="en-US" dirty="0"/>
          </a:p>
          <a:p>
            <a:pPr marL="1371600" lvl="3" indent="0">
              <a:buNone/>
            </a:pPr>
            <a:r>
              <a:rPr lang="en-US" sz="2000" dirty="0"/>
              <a:t>First Name Last Name</a:t>
            </a:r>
          </a:p>
          <a:p>
            <a:pPr marL="1371600" lvl="3" indent="0">
              <a:buNone/>
            </a:pPr>
            <a:r>
              <a:rPr lang="en-US" sz="2000" dirty="0"/>
              <a:t>Street Address</a:t>
            </a:r>
          </a:p>
          <a:p>
            <a:pPr marL="1371600" lvl="3" indent="0">
              <a:buNone/>
            </a:pPr>
            <a:r>
              <a:rPr lang="en-US" sz="2000" dirty="0"/>
              <a:t>City, State, Zip Code</a:t>
            </a:r>
          </a:p>
        </p:txBody>
      </p:sp>
    </p:spTree>
    <p:extLst>
      <p:ext uri="{BB962C8B-B14F-4D97-AF65-F5344CB8AC3E}">
        <p14:creationId xmlns:p14="http://schemas.microsoft.com/office/powerpoint/2010/main" val="4057570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Cambridge Electronic Transcript Request</a:t>
            </a:r>
          </a:p>
        </p:txBody>
      </p:sp>
      <p:sp>
        <p:nvSpPr>
          <p:cNvPr id="5" name="Content Placeholder 4"/>
          <p:cNvSpPr>
            <a:spLocks noGrp="1"/>
          </p:cNvSpPr>
          <p:nvPr>
            <p:ph idx="1"/>
          </p:nvPr>
        </p:nvSpPr>
        <p:spPr>
          <a:xfrm>
            <a:off x="573789" y="2298330"/>
            <a:ext cx="10829508" cy="4826000"/>
          </a:xfrm>
        </p:spPr>
        <p:txBody>
          <a:bodyPr>
            <a:normAutofit/>
          </a:bodyPr>
          <a:lstStyle/>
          <a:p>
            <a:r>
              <a:rPr lang="en-US" dirty="0"/>
              <a:t>Available on AICE Schoology &amp; AICE Website</a:t>
            </a:r>
          </a:p>
          <a:p>
            <a:r>
              <a:rPr lang="en-US" dirty="0"/>
              <a:t>Use Transcript Request form AND Transcript Instructions</a:t>
            </a:r>
          </a:p>
          <a:p>
            <a:r>
              <a:rPr lang="en-US" dirty="0"/>
              <a:t>Two options:</a:t>
            </a:r>
          </a:p>
          <a:p>
            <a:pPr lvl="1"/>
            <a:r>
              <a:rPr lang="en-US" dirty="0"/>
              <a:t>Submit one request with ALL exam sessions listed, if requested AFTER March 1st</a:t>
            </a:r>
          </a:p>
          <a:p>
            <a:pPr lvl="1"/>
            <a:r>
              <a:rPr lang="en-US" dirty="0"/>
              <a:t>Or – request all exam sessions prior to June 2023 now, then submit another request after March 1</a:t>
            </a:r>
            <a:r>
              <a:rPr lang="en-US" baseline="30000" dirty="0"/>
              <a:t>st</a:t>
            </a:r>
            <a:r>
              <a:rPr lang="en-US" dirty="0"/>
              <a:t> for the  June 2023 results</a:t>
            </a:r>
          </a:p>
          <a:p>
            <a:r>
              <a:rPr lang="en-US" dirty="0"/>
              <a:t>Save the automated email reply with “Enquiry Number”</a:t>
            </a:r>
          </a:p>
          <a:p>
            <a:r>
              <a:rPr lang="en-US" dirty="0"/>
              <a:t>Another email when transcript is sent</a:t>
            </a:r>
          </a:p>
          <a:p>
            <a:r>
              <a:rPr lang="en-US" dirty="0"/>
              <a:t>SAVE YOUR CERTIFICATES – take them with you to college advising appt.</a:t>
            </a:r>
          </a:p>
          <a:p>
            <a:endParaRPr lang="en-US" dirty="0"/>
          </a:p>
        </p:txBody>
      </p:sp>
    </p:spTree>
    <p:extLst>
      <p:ext uri="{BB962C8B-B14F-4D97-AF65-F5344CB8AC3E}">
        <p14:creationId xmlns:p14="http://schemas.microsoft.com/office/powerpoint/2010/main" val="2988473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Communicating ADIP to your college</a:t>
            </a:r>
          </a:p>
        </p:txBody>
      </p:sp>
      <p:sp>
        <p:nvSpPr>
          <p:cNvPr id="3" name="Content Placeholder 2"/>
          <p:cNvSpPr>
            <a:spLocks noGrp="1"/>
          </p:cNvSpPr>
          <p:nvPr>
            <p:ph idx="1"/>
          </p:nvPr>
        </p:nvSpPr>
        <p:spPr>
          <a:xfrm>
            <a:off x="333829" y="2278815"/>
            <a:ext cx="11858171" cy="4782385"/>
          </a:xfrm>
        </p:spPr>
        <p:txBody>
          <a:bodyPr>
            <a:normAutofit/>
          </a:bodyPr>
          <a:lstStyle/>
          <a:p>
            <a:r>
              <a:rPr lang="en-US" u="sng" dirty="0"/>
              <a:t>Current ADIP </a:t>
            </a:r>
            <a:r>
              <a:rPr lang="en-US" dirty="0"/>
              <a:t>(earned in June 2022 or Nov. 2022)</a:t>
            </a:r>
          </a:p>
          <a:p>
            <a:pPr lvl="1"/>
            <a:r>
              <a:rPr lang="en-US" dirty="0"/>
              <a:t>ADIP info. is communicated to Bright Futures in Feb./March 2023</a:t>
            </a:r>
          </a:p>
          <a:p>
            <a:pPr lvl="1"/>
            <a:r>
              <a:rPr lang="en-US" dirty="0"/>
              <a:t>Bright Futures updates data base for June eval., money is available for summer</a:t>
            </a:r>
          </a:p>
          <a:p>
            <a:pPr lvl="1"/>
            <a:endParaRPr lang="en-US" sz="1000" dirty="0"/>
          </a:p>
          <a:p>
            <a:r>
              <a:rPr lang="en-US" u="sng" dirty="0"/>
              <a:t>June 2023 ADIP Earners</a:t>
            </a:r>
          </a:p>
          <a:p>
            <a:pPr lvl="1"/>
            <a:r>
              <a:rPr lang="en-US" dirty="0"/>
              <a:t>Ask your college Financial Aid Office to “defer payment” for any balance owed before ADIP result is known/applied</a:t>
            </a:r>
          </a:p>
          <a:p>
            <a:pPr lvl="1"/>
            <a:r>
              <a:rPr lang="en-US" dirty="0"/>
              <a:t>You log in to Cambridge site in Aug. &amp; see that you earned your ADIP – yay!!</a:t>
            </a:r>
          </a:p>
          <a:p>
            <a:pPr lvl="1"/>
            <a:r>
              <a:rPr lang="en-US" b="1" u="sng" dirty="0"/>
              <a:t>Cambridge</a:t>
            </a:r>
            <a:r>
              <a:rPr lang="en-US" dirty="0"/>
              <a:t> automatically communicates ADIP info. to Bright Futures in August</a:t>
            </a:r>
          </a:p>
          <a:p>
            <a:pPr lvl="1"/>
            <a:r>
              <a:rPr lang="en-US" dirty="0"/>
              <a:t>Bright Futures updates their data base</a:t>
            </a:r>
          </a:p>
          <a:p>
            <a:pPr lvl="1"/>
            <a:r>
              <a:rPr lang="en-US" b="1" i="1" u="sng" dirty="0"/>
              <a:t>YOU</a:t>
            </a:r>
            <a:r>
              <a:rPr lang="en-US" dirty="0"/>
              <a:t> need to let your </a:t>
            </a:r>
            <a:r>
              <a:rPr lang="en-US" b="1" u="sng" dirty="0"/>
              <a:t>college Financial Aid office </a:t>
            </a:r>
            <a:r>
              <a:rPr lang="en-US" dirty="0"/>
              <a:t>know you now qualify for more money</a:t>
            </a:r>
          </a:p>
          <a:p>
            <a:pPr lvl="1"/>
            <a:r>
              <a:rPr lang="en-US" dirty="0"/>
              <a:t>Ask them to access the Bright Futures Update (they won’t do it unless they know they need to!)</a:t>
            </a:r>
          </a:p>
          <a:p>
            <a:pPr lvl="1"/>
            <a:r>
              <a:rPr lang="en-US" dirty="0"/>
              <a:t>The money is applied to your account</a:t>
            </a:r>
          </a:p>
          <a:p>
            <a:pPr lvl="1"/>
            <a:endParaRPr lang="en-US" dirty="0"/>
          </a:p>
        </p:txBody>
      </p:sp>
    </p:spTree>
    <p:extLst>
      <p:ext uri="{BB962C8B-B14F-4D97-AF65-F5344CB8AC3E}">
        <p14:creationId xmlns:p14="http://schemas.microsoft.com/office/powerpoint/2010/main" val="2981463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436" y="2733709"/>
            <a:ext cx="8612020" cy="1373070"/>
          </a:xfrm>
        </p:spPr>
        <p:txBody>
          <a:bodyPr/>
          <a:lstStyle/>
          <a:p>
            <a:pPr algn="ctr"/>
            <a:r>
              <a:rPr lang="en-US" sz="4400" dirty="0"/>
              <a:t>Questions about </a:t>
            </a:r>
            <a:br>
              <a:rPr lang="en-US" sz="4400" dirty="0"/>
            </a:br>
            <a:r>
              <a:rPr lang="en-US" sz="4400" dirty="0"/>
              <a:t>June 2022 Exam session?</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38169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436" y="2733709"/>
            <a:ext cx="8612020" cy="1373070"/>
          </a:xfrm>
        </p:spPr>
        <p:txBody>
          <a:bodyPr/>
          <a:lstStyle/>
          <a:p>
            <a:pPr algn="ctr"/>
            <a:r>
              <a:rPr lang="en-US" sz="3400" dirty="0"/>
              <a:t>AICE Curriculum </a:t>
            </a:r>
            <a:br>
              <a:rPr lang="en-US" sz="3400" dirty="0"/>
            </a:br>
            <a:r>
              <a:rPr lang="en-US" sz="3400" dirty="0"/>
              <a:t>vs.</a:t>
            </a:r>
            <a:br>
              <a:rPr lang="en-US" sz="3400" dirty="0"/>
            </a:br>
            <a:r>
              <a:rPr lang="en-US" sz="3400" dirty="0"/>
              <a:t>AICE Diploma Award (ADIP)</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6589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Graduation Requirements for the </a:t>
            </a:r>
            <a:br>
              <a:rPr lang="en-US" dirty="0"/>
            </a:br>
            <a:r>
              <a:rPr lang="en-US" dirty="0"/>
              <a:t>AICE Curriculum</a:t>
            </a:r>
          </a:p>
        </p:txBody>
      </p:sp>
      <p:sp>
        <p:nvSpPr>
          <p:cNvPr id="3" name="Content Placeholder 2"/>
          <p:cNvSpPr>
            <a:spLocks noGrp="1"/>
          </p:cNvSpPr>
          <p:nvPr>
            <p:ph idx="1"/>
          </p:nvPr>
        </p:nvSpPr>
        <p:spPr>
          <a:xfrm>
            <a:off x="680321" y="2078182"/>
            <a:ext cx="10606515" cy="4618181"/>
          </a:xfrm>
        </p:spPr>
        <p:txBody>
          <a:bodyPr>
            <a:normAutofit fontScale="92500" lnSpcReduction="20000"/>
          </a:bodyPr>
          <a:lstStyle/>
          <a:p>
            <a:pPr>
              <a:spcBef>
                <a:spcPts val="600"/>
              </a:spcBef>
              <a:spcAft>
                <a:spcPts val="600"/>
              </a:spcAft>
              <a:buFont typeface="Wingdings" panose="05000000000000000000" pitchFamily="2" charset="2"/>
              <a:buChar char="§"/>
              <a:defRPr/>
            </a:pPr>
            <a:r>
              <a:rPr lang="en-US" sz="3500" b="1" i="1" u="sng" dirty="0"/>
              <a:t>AICE Curriculum</a:t>
            </a:r>
          </a:p>
          <a:p>
            <a:pPr>
              <a:spcBef>
                <a:spcPts val="600"/>
              </a:spcBef>
              <a:spcAft>
                <a:spcPts val="600"/>
              </a:spcAft>
              <a:buFont typeface="Wingdings" panose="05000000000000000000" pitchFamily="2" charset="2"/>
              <a:buChar char="§"/>
              <a:defRPr/>
            </a:pPr>
            <a:endParaRPr lang="en-US" sz="1300" b="1" i="1" u="sng" dirty="0"/>
          </a:p>
          <a:p>
            <a:pPr lvl="1">
              <a:spcBef>
                <a:spcPts val="600"/>
              </a:spcBef>
              <a:spcAft>
                <a:spcPts val="600"/>
              </a:spcAft>
              <a:buFont typeface="Wingdings" panose="05000000000000000000" pitchFamily="2" charset="2"/>
              <a:buChar char="§"/>
              <a:defRPr/>
            </a:pPr>
            <a:r>
              <a:rPr lang="en-US" sz="3500" b="1" i="1" u="sng" dirty="0">
                <a:solidFill>
                  <a:schemeClr val="bg1">
                    <a:lumMod val="95000"/>
                    <a:lumOff val="5000"/>
                  </a:schemeClr>
                </a:solidFill>
              </a:rPr>
              <a:t>Complete</a:t>
            </a:r>
            <a:r>
              <a:rPr lang="en-US" sz="3500" u="sng" dirty="0">
                <a:solidFill>
                  <a:schemeClr val="bg1">
                    <a:lumMod val="95000"/>
                    <a:lumOff val="5000"/>
                  </a:schemeClr>
                </a:solidFill>
              </a:rPr>
              <a:t>*</a:t>
            </a:r>
            <a:r>
              <a:rPr lang="en-US" sz="3500" dirty="0">
                <a:solidFill>
                  <a:schemeClr val="bg1">
                    <a:lumMod val="95000"/>
                    <a:lumOff val="5000"/>
                  </a:schemeClr>
                </a:solidFill>
              </a:rPr>
              <a:t> </a:t>
            </a:r>
            <a:r>
              <a:rPr lang="en-US" sz="2800" b="1" i="1" u="sng" dirty="0"/>
              <a:t>Seven</a:t>
            </a:r>
            <a:r>
              <a:rPr lang="en-US" sz="2800" dirty="0"/>
              <a:t> A.I.C.E. level courses with at least one in each academic category</a:t>
            </a:r>
          </a:p>
          <a:p>
            <a:pPr lvl="2">
              <a:spcBef>
                <a:spcPts val="600"/>
              </a:spcBef>
              <a:spcAft>
                <a:spcPts val="600"/>
              </a:spcAft>
              <a:buFont typeface="Wingdings" panose="05000000000000000000" pitchFamily="2" charset="2"/>
              <a:buChar char="§"/>
              <a:defRPr/>
            </a:pPr>
            <a:r>
              <a:rPr lang="en-US" sz="2400" dirty="0"/>
              <a:t>“Complete” means = </a:t>
            </a:r>
            <a:r>
              <a:rPr lang="en-US" sz="2400" b="1" i="1" u="sng" dirty="0">
                <a:solidFill>
                  <a:schemeClr val="bg1">
                    <a:lumMod val="95000"/>
                    <a:lumOff val="5000"/>
                  </a:schemeClr>
                </a:solidFill>
              </a:rPr>
              <a:t>*1. earn a passing grade, 2. “sit for” (take) the FULL exam</a:t>
            </a:r>
          </a:p>
          <a:p>
            <a:pPr lvl="1">
              <a:spcBef>
                <a:spcPts val="600"/>
              </a:spcBef>
              <a:spcAft>
                <a:spcPts val="600"/>
              </a:spcAft>
              <a:buFont typeface="Wingdings" panose="05000000000000000000" pitchFamily="2" charset="2"/>
              <a:buChar char="§"/>
              <a:defRPr/>
            </a:pPr>
            <a:r>
              <a:rPr lang="en-US" sz="3000" dirty="0"/>
              <a:t>Academic Categories:</a:t>
            </a:r>
          </a:p>
          <a:p>
            <a:pPr lvl="2">
              <a:spcBef>
                <a:spcPts val="600"/>
              </a:spcBef>
              <a:spcAft>
                <a:spcPts val="600"/>
              </a:spcAft>
              <a:buFont typeface="Wingdings" panose="05000000000000000000" pitchFamily="2" charset="2"/>
              <a:buChar char="§"/>
              <a:defRPr/>
            </a:pPr>
            <a:r>
              <a:rPr lang="en-US" sz="2400" dirty="0"/>
              <a:t>Language</a:t>
            </a:r>
          </a:p>
          <a:p>
            <a:pPr lvl="2">
              <a:spcBef>
                <a:spcPts val="600"/>
              </a:spcBef>
              <a:spcAft>
                <a:spcPts val="600"/>
              </a:spcAft>
              <a:buFont typeface="Wingdings" panose="05000000000000000000" pitchFamily="2" charset="2"/>
              <a:buChar char="§"/>
              <a:defRPr/>
            </a:pPr>
            <a:r>
              <a:rPr lang="en-US" sz="2400" dirty="0"/>
              <a:t>Math/Science</a:t>
            </a:r>
          </a:p>
          <a:p>
            <a:pPr lvl="2">
              <a:spcBef>
                <a:spcPts val="600"/>
              </a:spcBef>
              <a:spcAft>
                <a:spcPts val="600"/>
              </a:spcAft>
              <a:buFont typeface="Wingdings" panose="05000000000000000000" pitchFamily="2" charset="2"/>
              <a:buChar char="§"/>
              <a:defRPr/>
            </a:pPr>
            <a:r>
              <a:rPr lang="en-US" sz="2400" dirty="0"/>
              <a:t>Humanities</a:t>
            </a:r>
          </a:p>
          <a:p>
            <a:pPr lvl="2">
              <a:spcBef>
                <a:spcPts val="600"/>
              </a:spcBef>
              <a:spcAft>
                <a:spcPts val="600"/>
              </a:spcAft>
              <a:buFont typeface="Wingdings" panose="05000000000000000000" pitchFamily="2" charset="2"/>
              <a:buChar char="§"/>
              <a:defRPr/>
            </a:pPr>
            <a:r>
              <a:rPr lang="en-US" sz="2400" dirty="0"/>
              <a:t>The “Core”</a:t>
            </a:r>
          </a:p>
          <a:p>
            <a:pPr lvl="2">
              <a:spcBef>
                <a:spcPts val="600"/>
              </a:spcBef>
              <a:spcAft>
                <a:spcPts val="600"/>
              </a:spcAft>
              <a:buFont typeface="Wingdings" panose="05000000000000000000" pitchFamily="2" charset="2"/>
              <a:buChar char="§"/>
              <a:defRPr/>
            </a:pPr>
            <a:r>
              <a:rPr lang="en-US" sz="2400" dirty="0"/>
              <a:t>Optional Category – Interdisciplinary Studies</a:t>
            </a:r>
          </a:p>
          <a:p>
            <a:endParaRPr lang="en-US" dirty="0"/>
          </a:p>
        </p:txBody>
      </p:sp>
    </p:spTree>
    <p:extLst>
      <p:ext uri="{BB962C8B-B14F-4D97-AF65-F5344CB8AC3E}">
        <p14:creationId xmlns:p14="http://schemas.microsoft.com/office/powerpoint/2010/main" val="312646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Cambridge A.I.C.E. Diploma Award</a:t>
            </a:r>
          </a:p>
        </p:txBody>
      </p:sp>
      <p:sp>
        <p:nvSpPr>
          <p:cNvPr id="3" name="Content Placeholder 2"/>
          <p:cNvSpPr>
            <a:spLocks noGrp="1"/>
          </p:cNvSpPr>
          <p:nvPr>
            <p:ph idx="1"/>
          </p:nvPr>
        </p:nvSpPr>
        <p:spPr>
          <a:xfrm>
            <a:off x="680321" y="2341419"/>
            <a:ext cx="10449497" cy="4516581"/>
          </a:xfrm>
        </p:spPr>
        <p:txBody>
          <a:bodyPr/>
          <a:lstStyle/>
          <a:p>
            <a:pPr marL="118872" lvl="1" indent="0" algn="ctr">
              <a:spcBef>
                <a:spcPts val="0"/>
              </a:spcBef>
              <a:buClr>
                <a:schemeClr val="accent1"/>
              </a:buClr>
              <a:buSzPct val="80000"/>
              <a:buNone/>
              <a:defRPr/>
            </a:pPr>
            <a:r>
              <a:rPr lang="en-US" sz="3200" b="1" i="1" dirty="0">
                <a:solidFill>
                  <a:schemeClr val="bg1">
                    <a:lumMod val="95000"/>
                    <a:lumOff val="5000"/>
                  </a:schemeClr>
                </a:solidFill>
              </a:rPr>
              <a:t>The A.I.C.E. Diploma Award is an internationally recognized </a:t>
            </a:r>
            <a:r>
              <a:rPr lang="en-US" sz="3200" b="1" i="1" u="sng" dirty="0">
                <a:solidFill>
                  <a:schemeClr val="bg1">
                    <a:lumMod val="95000"/>
                    <a:lumOff val="5000"/>
                  </a:schemeClr>
                </a:solidFill>
              </a:rPr>
              <a:t>AWARD</a:t>
            </a:r>
            <a:r>
              <a:rPr lang="en-US" sz="3200" b="1" i="1" dirty="0">
                <a:solidFill>
                  <a:schemeClr val="bg1">
                    <a:lumMod val="95000"/>
                    <a:lumOff val="5000"/>
                  </a:schemeClr>
                </a:solidFill>
              </a:rPr>
              <a:t> for academic rigor</a:t>
            </a:r>
          </a:p>
          <a:p>
            <a:pPr marL="118872" lvl="1" indent="0" algn="ctr">
              <a:spcBef>
                <a:spcPts val="0"/>
              </a:spcBef>
              <a:buClr>
                <a:schemeClr val="accent1"/>
              </a:buClr>
              <a:buSzPct val="80000"/>
              <a:buNone/>
              <a:defRPr/>
            </a:pPr>
            <a:endParaRPr lang="en-US" i="1" u="sng" dirty="0"/>
          </a:p>
          <a:p>
            <a:pPr>
              <a:spcBef>
                <a:spcPts val="600"/>
              </a:spcBef>
              <a:spcAft>
                <a:spcPts val="600"/>
              </a:spcAft>
              <a:buFont typeface="Wingdings" panose="05000000000000000000" pitchFamily="2" charset="2"/>
              <a:buChar char="§"/>
              <a:defRPr/>
            </a:pPr>
            <a:r>
              <a:rPr lang="en-US" sz="2800" i="1" dirty="0"/>
              <a:t>Must </a:t>
            </a:r>
            <a:r>
              <a:rPr lang="en-US" sz="3600" b="1" i="1" u="sng" dirty="0">
                <a:solidFill>
                  <a:schemeClr val="bg1">
                    <a:lumMod val="95000"/>
                    <a:lumOff val="5000"/>
                  </a:schemeClr>
                </a:solidFill>
              </a:rPr>
              <a:t>Pass</a:t>
            </a:r>
            <a:r>
              <a:rPr lang="en-US" sz="3600" b="1" dirty="0">
                <a:solidFill>
                  <a:srgbClr val="FF0000"/>
                </a:solidFill>
              </a:rPr>
              <a:t> </a:t>
            </a:r>
            <a:r>
              <a:rPr lang="en-US" sz="2800" dirty="0"/>
              <a:t>seven (7) A/AS Level </a:t>
            </a:r>
            <a:r>
              <a:rPr lang="en-US" sz="2800" u="sng" dirty="0"/>
              <a:t>Exams</a:t>
            </a:r>
          </a:p>
          <a:p>
            <a:pPr lvl="1">
              <a:spcBef>
                <a:spcPts val="600"/>
              </a:spcBef>
              <a:spcAft>
                <a:spcPts val="600"/>
              </a:spcAft>
              <a:buFont typeface="Wingdings" panose="05000000000000000000" pitchFamily="2" charset="2"/>
              <a:buChar char="§"/>
              <a:defRPr/>
            </a:pPr>
            <a:r>
              <a:rPr lang="en-US" sz="2400" dirty="0"/>
              <a:t>Minimum of 1 exam passed in each category </a:t>
            </a:r>
          </a:p>
          <a:p>
            <a:pPr>
              <a:spcBef>
                <a:spcPts val="600"/>
              </a:spcBef>
              <a:spcAft>
                <a:spcPts val="600"/>
              </a:spcAft>
              <a:buFont typeface="Wingdings" panose="05000000000000000000" pitchFamily="2" charset="2"/>
              <a:buChar char="§"/>
              <a:defRPr/>
            </a:pPr>
            <a:r>
              <a:rPr lang="en-US" sz="2800" dirty="0"/>
              <a:t>Automatically qualified for </a:t>
            </a:r>
            <a:r>
              <a:rPr lang="en-US" sz="2800" b="1" u="sng" dirty="0"/>
              <a:t>Florida Academic Bright Futures Scholarship</a:t>
            </a:r>
          </a:p>
          <a:p>
            <a:pPr lvl="1">
              <a:spcBef>
                <a:spcPts val="600"/>
              </a:spcBef>
              <a:spcAft>
                <a:spcPts val="600"/>
              </a:spcAft>
              <a:buFont typeface="Wingdings" panose="05000000000000000000" pitchFamily="2" charset="2"/>
              <a:buChar char="§"/>
              <a:defRPr/>
            </a:pPr>
            <a:r>
              <a:rPr lang="en-US" sz="2400" dirty="0"/>
              <a:t>Must do 100 hours Community Service</a:t>
            </a:r>
          </a:p>
          <a:p>
            <a:pPr lvl="1">
              <a:spcBef>
                <a:spcPts val="600"/>
              </a:spcBef>
              <a:spcAft>
                <a:spcPts val="600"/>
              </a:spcAft>
              <a:buFont typeface="Wingdings" panose="05000000000000000000" pitchFamily="2" charset="2"/>
              <a:buChar char="§"/>
              <a:defRPr/>
            </a:pPr>
            <a:r>
              <a:rPr lang="en-US" sz="2400" dirty="0"/>
              <a:t>GPA and ACT/SAT requirement waved</a:t>
            </a:r>
          </a:p>
        </p:txBody>
      </p:sp>
    </p:spTree>
    <p:extLst>
      <p:ext uri="{BB962C8B-B14F-4D97-AF65-F5344CB8AC3E}">
        <p14:creationId xmlns:p14="http://schemas.microsoft.com/office/powerpoint/2010/main" val="381795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Subject Categories</a:t>
            </a:r>
          </a:p>
        </p:txBody>
      </p:sp>
      <p:sp>
        <p:nvSpPr>
          <p:cNvPr id="3" name="Content Placeholder 2"/>
          <p:cNvSpPr>
            <a:spLocks noGrp="1"/>
          </p:cNvSpPr>
          <p:nvPr>
            <p:ph idx="1"/>
          </p:nvPr>
        </p:nvSpPr>
        <p:spPr>
          <a:xfrm>
            <a:off x="369455" y="1995056"/>
            <a:ext cx="11573163" cy="5015344"/>
          </a:xfrm>
        </p:spPr>
        <p:txBody>
          <a:bodyPr>
            <a:noAutofit/>
          </a:bodyPr>
          <a:lstStyle/>
          <a:p>
            <a:r>
              <a:rPr lang="en-US" sz="1600" b="1" u="sng" dirty="0"/>
              <a:t>Math &amp; Science</a:t>
            </a:r>
            <a:r>
              <a:rPr lang="en-US" sz="1600" dirty="0"/>
              <a:t>			</a:t>
            </a:r>
            <a:r>
              <a:rPr lang="en-US" sz="1600" b="1" u="sng" dirty="0"/>
              <a:t>Languages</a:t>
            </a:r>
            <a:r>
              <a:rPr lang="en-US" sz="1600" dirty="0"/>
              <a:t>				</a:t>
            </a:r>
            <a:r>
              <a:rPr lang="en-US" sz="1600" b="1" u="sng" dirty="0"/>
              <a:t>Arts &amp; Humanities</a:t>
            </a:r>
            <a:endParaRPr lang="en-US" sz="1600" dirty="0"/>
          </a:p>
          <a:p>
            <a:pPr>
              <a:lnSpc>
                <a:spcPct val="100000"/>
              </a:lnSpc>
            </a:pPr>
            <a:r>
              <a:rPr lang="en-US" sz="1400" u="sng" dirty="0"/>
              <a:t>	</a:t>
            </a:r>
            <a:r>
              <a:rPr lang="en-US" sz="1400" dirty="0"/>
              <a:t>Math			</a:t>
            </a:r>
            <a:r>
              <a:rPr lang="en-US" sz="1400" u="sng" dirty="0"/>
              <a:t>	</a:t>
            </a:r>
            <a:r>
              <a:rPr lang="en-US" sz="1400" dirty="0"/>
              <a:t>English Language 		</a:t>
            </a:r>
            <a:r>
              <a:rPr lang="en-US" sz="1400" u="sng" dirty="0"/>
              <a:t>	</a:t>
            </a:r>
            <a:r>
              <a:rPr lang="en-US" sz="1400" dirty="0"/>
              <a:t>English Literature AS</a:t>
            </a:r>
          </a:p>
          <a:p>
            <a:pPr>
              <a:lnSpc>
                <a:spcPct val="100000"/>
              </a:lnSpc>
            </a:pPr>
            <a:r>
              <a:rPr lang="en-US" sz="1400" u="sng" dirty="0"/>
              <a:t>	</a:t>
            </a:r>
            <a:r>
              <a:rPr lang="en-US" sz="1400" dirty="0"/>
              <a:t>Marine Science (AS/AL)	</a:t>
            </a:r>
            <a:r>
              <a:rPr lang="en-US" sz="1400" u="sng" dirty="0"/>
              <a:t>	</a:t>
            </a:r>
            <a:r>
              <a:rPr lang="en-US" sz="1400" dirty="0"/>
              <a:t>Spanish Language		</a:t>
            </a:r>
            <a:r>
              <a:rPr lang="en-US" sz="1400" u="sng" dirty="0"/>
              <a:t>	</a:t>
            </a:r>
            <a:r>
              <a:rPr lang="en-US" sz="1400" dirty="0"/>
              <a:t>English Literature AL</a:t>
            </a:r>
          </a:p>
          <a:p>
            <a:pPr>
              <a:lnSpc>
                <a:spcPct val="100000"/>
              </a:lnSpc>
            </a:pPr>
            <a:r>
              <a:rPr lang="en-US" sz="1400" u="sng" dirty="0"/>
              <a:t>	</a:t>
            </a:r>
            <a:r>
              <a:rPr lang="en-US" sz="1400" dirty="0"/>
              <a:t>Physics (AS/AL)						</a:t>
            </a:r>
            <a:r>
              <a:rPr lang="en-US" sz="1400" u="sng" dirty="0"/>
              <a:t>	</a:t>
            </a:r>
            <a:r>
              <a:rPr lang="en-US" sz="1400" dirty="0"/>
              <a:t>US History</a:t>
            </a:r>
          </a:p>
          <a:p>
            <a:pPr>
              <a:lnSpc>
                <a:spcPct val="100000"/>
              </a:lnSpc>
            </a:pPr>
            <a:r>
              <a:rPr lang="en-US" sz="1400" u="sng" dirty="0"/>
              <a:t>	</a:t>
            </a:r>
            <a:r>
              <a:rPr lang="en-US" sz="1400" dirty="0"/>
              <a:t>Chemistry (AS/AL)						</a:t>
            </a:r>
            <a:r>
              <a:rPr lang="en-US" sz="1400" u="sng" dirty="0"/>
              <a:t>	</a:t>
            </a:r>
            <a:r>
              <a:rPr lang="en-US" sz="1400" dirty="0"/>
              <a:t>International History</a:t>
            </a:r>
          </a:p>
          <a:p>
            <a:pPr>
              <a:lnSpc>
                <a:spcPct val="100000"/>
              </a:lnSpc>
            </a:pPr>
            <a:r>
              <a:rPr lang="en-US" sz="1400" u="sng" dirty="0"/>
              <a:t>	*</a:t>
            </a:r>
            <a:r>
              <a:rPr lang="en-US" sz="1400" dirty="0"/>
              <a:t>Environmental Management					</a:t>
            </a:r>
            <a:r>
              <a:rPr lang="en-US" sz="1400" u="sng" dirty="0"/>
              <a:t>	</a:t>
            </a:r>
            <a:r>
              <a:rPr lang="en-US" sz="1400" dirty="0"/>
              <a:t>Music (AS/AL)</a:t>
            </a:r>
          </a:p>
          <a:p>
            <a:pPr>
              <a:lnSpc>
                <a:spcPct val="100000"/>
              </a:lnSpc>
            </a:pPr>
            <a:r>
              <a:rPr lang="en-US" sz="1400" u="sng" dirty="0"/>
              <a:t>	</a:t>
            </a:r>
            <a:r>
              <a:rPr lang="en-US" sz="1400" dirty="0"/>
              <a:t>*Psychology (AS/AL)						</a:t>
            </a:r>
            <a:r>
              <a:rPr lang="en-US" sz="1400" u="sng" dirty="0"/>
              <a:t>	</a:t>
            </a:r>
            <a:r>
              <a:rPr lang="en-US" sz="1400" dirty="0"/>
              <a:t>Drama (AS/AL)	</a:t>
            </a:r>
          </a:p>
          <a:p>
            <a:pPr>
              <a:lnSpc>
                <a:spcPct val="100000"/>
              </a:lnSpc>
            </a:pPr>
            <a:r>
              <a:rPr lang="en-US" sz="1400" u="sng" dirty="0"/>
              <a:t>	*</a:t>
            </a:r>
            <a:r>
              <a:rPr lang="en-US" sz="1400" dirty="0"/>
              <a:t>Physical Education (Sports Medicine)				</a:t>
            </a:r>
            <a:r>
              <a:rPr lang="en-US" sz="1400" u="sng" dirty="0"/>
              <a:t>	</a:t>
            </a:r>
            <a:r>
              <a:rPr lang="en-US" sz="1400" dirty="0"/>
              <a:t>Economics (AS/AL)</a:t>
            </a:r>
            <a:endParaRPr lang="en-US" sz="400" dirty="0"/>
          </a:p>
          <a:p>
            <a:pPr marL="1371600" lvl="3" indent="0">
              <a:lnSpc>
                <a:spcPct val="100000"/>
              </a:lnSpc>
              <a:buNone/>
            </a:pPr>
            <a:r>
              <a:rPr lang="en-US" sz="600" dirty="0"/>
              <a:t>							</a:t>
            </a:r>
            <a:r>
              <a:rPr lang="en-US" sz="1400" u="sng" dirty="0"/>
              <a:t>	</a:t>
            </a:r>
            <a:r>
              <a:rPr lang="en-US" sz="1400" dirty="0"/>
              <a:t>Art &amp; Design (AS/AL)</a:t>
            </a:r>
          </a:p>
          <a:p>
            <a:pPr marL="0" indent="0">
              <a:lnSpc>
                <a:spcPct val="100000"/>
              </a:lnSpc>
              <a:buNone/>
            </a:pPr>
            <a:r>
              <a:rPr lang="en-US" sz="1400" b="1" u="sng" dirty="0"/>
              <a:t>Core </a:t>
            </a:r>
            <a:r>
              <a:rPr lang="en-US" sz="1400" b="1" i="1" u="sng" dirty="0"/>
              <a:t>(required)</a:t>
            </a:r>
            <a:r>
              <a:rPr lang="en-US" sz="1400" b="1" i="1" dirty="0"/>
              <a:t>			</a:t>
            </a:r>
            <a:r>
              <a:rPr lang="en-US" sz="1400" b="1" u="sng" dirty="0"/>
              <a:t>Optional Interdisciplinary Cat.</a:t>
            </a:r>
            <a:r>
              <a:rPr lang="en-US" sz="1400" dirty="0"/>
              <a:t>		</a:t>
            </a:r>
            <a:r>
              <a:rPr lang="en-US" sz="1400" u="sng" dirty="0"/>
              <a:t>	</a:t>
            </a:r>
            <a:r>
              <a:rPr lang="en-US" sz="1400" dirty="0"/>
              <a:t>Dig. Media &amp; Design (AS/AL)</a:t>
            </a:r>
          </a:p>
          <a:p>
            <a:pPr>
              <a:lnSpc>
                <a:spcPct val="100000"/>
              </a:lnSpc>
            </a:pPr>
            <a:r>
              <a:rPr lang="en-US" sz="1400" u="sng" dirty="0"/>
              <a:t>	</a:t>
            </a:r>
            <a:r>
              <a:rPr lang="en-US" sz="1400" dirty="0"/>
              <a:t>Global Perspectives AS</a:t>
            </a:r>
            <a:r>
              <a:rPr lang="en-US" sz="1500" dirty="0"/>
              <a:t>		</a:t>
            </a:r>
            <a:r>
              <a:rPr lang="en-US" sz="1500" u="sng" dirty="0"/>
              <a:t>	</a:t>
            </a:r>
            <a:r>
              <a:rPr lang="en-US" sz="1500" dirty="0"/>
              <a:t>English General Paper	</a:t>
            </a:r>
            <a:r>
              <a:rPr lang="en-US" sz="1400" dirty="0"/>
              <a:t>Art &amp; Design is offered in</a:t>
            </a:r>
          </a:p>
          <a:p>
            <a:pPr>
              <a:lnSpc>
                <a:spcPct val="100000"/>
              </a:lnSpc>
            </a:pPr>
            <a:r>
              <a:rPr lang="en-US" sz="1600" b="1" dirty="0"/>
              <a:t>				</a:t>
            </a:r>
            <a:r>
              <a:rPr lang="en-US" sz="1500" u="sng" dirty="0"/>
              <a:t>	</a:t>
            </a:r>
            <a:r>
              <a:rPr lang="en-US" sz="1500" dirty="0"/>
              <a:t>Thinking Skills (AS/AL)              	</a:t>
            </a:r>
            <a:r>
              <a:rPr lang="en-US" sz="1600" dirty="0"/>
              <a:t> Draw/Paint</a:t>
            </a:r>
            <a:r>
              <a:rPr lang="en-US" sz="1600" b="1" dirty="0"/>
              <a:t> </a:t>
            </a:r>
            <a:r>
              <a:rPr lang="en-US" sz="1600" dirty="0"/>
              <a:t>or Ceramics</a:t>
            </a:r>
            <a:endParaRPr lang="en-US" sz="1500" dirty="0"/>
          </a:p>
          <a:p>
            <a:pPr>
              <a:lnSpc>
                <a:spcPct val="100000"/>
              </a:lnSpc>
            </a:pPr>
            <a:r>
              <a:rPr lang="en-US" sz="1500" dirty="0"/>
              <a:t>				</a:t>
            </a:r>
            <a:r>
              <a:rPr lang="en-US" sz="1500" u="sng" dirty="0"/>
              <a:t>	</a:t>
            </a:r>
            <a:r>
              <a:rPr lang="en-US" sz="1500" dirty="0"/>
              <a:t>Global Perspectives AL </a:t>
            </a:r>
            <a:r>
              <a:rPr lang="en-US" sz="1500" b="1" dirty="0"/>
              <a:t>	</a:t>
            </a:r>
            <a:endParaRPr lang="en-US" sz="1500" dirty="0"/>
          </a:p>
          <a:p>
            <a:pPr marL="0" indent="0">
              <a:lnSpc>
                <a:spcPct val="100000"/>
              </a:lnSpc>
              <a:buNone/>
            </a:pPr>
            <a:r>
              <a:rPr lang="en-US" sz="1200" b="1" dirty="0"/>
              <a:t>*These courses count in either the Math/Science or Arts &amp; Humanities categories	</a:t>
            </a:r>
            <a:r>
              <a:rPr lang="en-US" sz="1500" b="1" dirty="0"/>
              <a:t>		</a:t>
            </a:r>
            <a:r>
              <a:rPr lang="en-US" sz="1500" dirty="0"/>
              <a:t>		</a:t>
            </a:r>
            <a:r>
              <a:rPr lang="en-US" sz="1600" dirty="0"/>
              <a:t>	 </a:t>
            </a:r>
          </a:p>
        </p:txBody>
      </p:sp>
    </p:spTree>
    <p:extLst>
      <p:ext uri="{BB962C8B-B14F-4D97-AF65-F5344CB8AC3E}">
        <p14:creationId xmlns:p14="http://schemas.microsoft.com/office/powerpoint/2010/main" val="3952823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Senior Info!</a:t>
            </a:r>
          </a:p>
        </p:txBody>
      </p:sp>
      <p:sp>
        <p:nvSpPr>
          <p:cNvPr id="3" name="Content Placeholder 2"/>
          <p:cNvSpPr>
            <a:spLocks noGrp="1"/>
          </p:cNvSpPr>
          <p:nvPr>
            <p:ph idx="1"/>
          </p:nvPr>
        </p:nvSpPr>
        <p:spPr>
          <a:xfrm>
            <a:off x="420915" y="2075543"/>
            <a:ext cx="11016342" cy="4666343"/>
          </a:xfrm>
        </p:spPr>
        <p:txBody>
          <a:bodyPr>
            <a:normAutofit fontScale="92500"/>
          </a:bodyPr>
          <a:lstStyle/>
          <a:p>
            <a:pPr>
              <a:buFont typeface="Wingdings" panose="05000000000000000000" pitchFamily="2" charset="2"/>
              <a:buChar char="§"/>
            </a:pPr>
            <a:r>
              <a:rPr lang="en-US" dirty="0"/>
              <a:t>Final HS Transcript – use Parchment (click option to “hold for grades”)</a:t>
            </a:r>
          </a:p>
          <a:p>
            <a:pPr>
              <a:buFont typeface="Wingdings" panose="05000000000000000000" pitchFamily="2" charset="2"/>
              <a:buChar char="§"/>
            </a:pPr>
            <a:endParaRPr lang="en-US" sz="1200" dirty="0"/>
          </a:p>
          <a:p>
            <a:pPr>
              <a:buFont typeface="Wingdings" panose="05000000000000000000" pitchFamily="2" charset="2"/>
              <a:buChar char="§"/>
            </a:pPr>
            <a:r>
              <a:rPr lang="en-US" dirty="0"/>
              <a:t>No Diploma in your Diploma Holder at graduation: available @ SAHS after last exam</a:t>
            </a:r>
          </a:p>
          <a:p>
            <a:pPr>
              <a:buFont typeface="Wingdings" panose="05000000000000000000" pitchFamily="2" charset="2"/>
              <a:buChar char="§"/>
            </a:pPr>
            <a:endParaRPr lang="en-US" sz="1200" dirty="0"/>
          </a:p>
          <a:p>
            <a:pPr>
              <a:buFont typeface="Wingdings" panose="05000000000000000000" pitchFamily="2" charset="2"/>
              <a:buChar char="§"/>
            </a:pPr>
            <a:r>
              <a:rPr lang="en-US" dirty="0"/>
              <a:t>#Accepted T-Shirts – see Ms. Eakins when you make your college decision!!</a:t>
            </a:r>
          </a:p>
          <a:p>
            <a:pPr>
              <a:buFont typeface="Wingdings" panose="05000000000000000000" pitchFamily="2" charset="2"/>
              <a:buChar char="§"/>
            </a:pPr>
            <a:endParaRPr lang="en-US" sz="1200" dirty="0"/>
          </a:p>
          <a:p>
            <a:pPr>
              <a:buFont typeface="Wingdings" panose="05000000000000000000" pitchFamily="2" charset="2"/>
              <a:buChar char="§"/>
            </a:pPr>
            <a:r>
              <a:rPr lang="en-US" sz="2600" b="1" i="1" u="sng" dirty="0"/>
              <a:t>SJRSC Free Application Day – January 19</a:t>
            </a:r>
            <a:r>
              <a:rPr lang="en-US" sz="2600" b="1" i="1" u="sng" baseline="30000" dirty="0"/>
              <a:t>th</a:t>
            </a:r>
            <a:r>
              <a:rPr lang="en-US" sz="2600" b="1" i="1" u="sng" dirty="0"/>
              <a:t>!</a:t>
            </a:r>
          </a:p>
          <a:p>
            <a:pPr>
              <a:buFont typeface="Wingdings" panose="05000000000000000000" pitchFamily="2" charset="2"/>
              <a:buChar char="§"/>
            </a:pPr>
            <a:endParaRPr lang="en-US" sz="1100" dirty="0"/>
          </a:p>
          <a:p>
            <a:pPr>
              <a:buFont typeface="Wingdings" panose="05000000000000000000" pitchFamily="2" charset="2"/>
              <a:buChar char="§"/>
            </a:pPr>
            <a:r>
              <a:rPr lang="en-US" dirty="0"/>
              <a:t>College Orientation – DON’T SCHEDULE ON EXAM DAY!</a:t>
            </a:r>
          </a:p>
          <a:p>
            <a:pPr>
              <a:buFont typeface="Wingdings" panose="05000000000000000000" pitchFamily="2" charset="2"/>
              <a:buChar char="§"/>
            </a:pPr>
            <a:endParaRPr lang="en-US" sz="1100" dirty="0"/>
          </a:p>
          <a:p>
            <a:pPr>
              <a:buFont typeface="Wingdings" panose="05000000000000000000" pitchFamily="2" charset="2"/>
              <a:buChar char="§"/>
            </a:pPr>
            <a:r>
              <a:rPr lang="en-US" dirty="0"/>
              <a:t>Still waiting on admissions decision? CLEAN UP FACEBOOK, etc.</a:t>
            </a:r>
          </a:p>
          <a:p>
            <a:pPr>
              <a:buFont typeface="Wingdings" panose="05000000000000000000" pitchFamily="2" charset="2"/>
              <a:buChar char="§"/>
            </a:pPr>
            <a:endParaRPr lang="en-US" sz="1100" dirty="0"/>
          </a:p>
          <a:p>
            <a:pPr>
              <a:buFont typeface="Wingdings" panose="05000000000000000000" pitchFamily="2" charset="2"/>
              <a:buChar char="§"/>
            </a:pPr>
            <a:r>
              <a:rPr lang="en-US" dirty="0"/>
              <a:t>Credit-by-exam – use search bar on college website</a:t>
            </a:r>
          </a:p>
          <a:p>
            <a:pPr>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262006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More Seniors Info!</a:t>
            </a:r>
          </a:p>
        </p:txBody>
      </p:sp>
      <p:sp>
        <p:nvSpPr>
          <p:cNvPr id="3" name="Content Placeholder 2"/>
          <p:cNvSpPr>
            <a:spLocks noGrp="1"/>
          </p:cNvSpPr>
          <p:nvPr>
            <p:ph idx="1"/>
          </p:nvPr>
        </p:nvSpPr>
        <p:spPr>
          <a:xfrm>
            <a:off x="680321" y="2072231"/>
            <a:ext cx="10132822" cy="4688114"/>
          </a:xfrm>
        </p:spPr>
        <p:txBody>
          <a:bodyPr>
            <a:normAutofit lnSpcReduction="10000"/>
          </a:bodyPr>
          <a:lstStyle/>
          <a:p>
            <a:pPr>
              <a:buFont typeface="Wingdings" panose="05000000000000000000" pitchFamily="2" charset="2"/>
              <a:buChar char="§"/>
            </a:pPr>
            <a:r>
              <a:rPr lang="en-US" dirty="0"/>
              <a:t>Complete FAFSA!</a:t>
            </a:r>
          </a:p>
          <a:p>
            <a:pPr>
              <a:buFont typeface="Wingdings" panose="05000000000000000000" pitchFamily="2" charset="2"/>
              <a:buChar char="§"/>
            </a:pPr>
            <a:endParaRPr lang="en-US" sz="1200" dirty="0"/>
          </a:p>
          <a:p>
            <a:pPr>
              <a:buFont typeface="Wingdings" panose="05000000000000000000" pitchFamily="2" charset="2"/>
              <a:buChar char="§"/>
            </a:pPr>
            <a:r>
              <a:rPr lang="en-US" dirty="0"/>
              <a:t>Complete Bright Futures!!</a:t>
            </a:r>
          </a:p>
          <a:p>
            <a:pPr>
              <a:buFont typeface="Wingdings" panose="05000000000000000000" pitchFamily="2" charset="2"/>
              <a:buChar char="§"/>
            </a:pPr>
            <a:endParaRPr lang="en-US" sz="1200" dirty="0"/>
          </a:p>
          <a:p>
            <a:pPr>
              <a:buFont typeface="Wingdings" panose="05000000000000000000" pitchFamily="2" charset="2"/>
              <a:buChar char="§"/>
            </a:pPr>
            <a:r>
              <a:rPr lang="en-US" dirty="0"/>
              <a:t>Turn in ALL Community Service Hours!</a:t>
            </a:r>
          </a:p>
          <a:p>
            <a:pPr>
              <a:buFont typeface="Wingdings" panose="05000000000000000000" pitchFamily="2" charset="2"/>
              <a:buChar char="§"/>
            </a:pPr>
            <a:endParaRPr lang="en-US" sz="1200" dirty="0"/>
          </a:p>
          <a:p>
            <a:pPr>
              <a:buFont typeface="Wingdings" panose="05000000000000000000" pitchFamily="2" charset="2"/>
              <a:buChar char="§"/>
            </a:pPr>
            <a:r>
              <a:rPr lang="en-US" dirty="0"/>
              <a:t>All ranks (Val., Sa., Magna, Suma, Cume) calculated after S1 grades</a:t>
            </a:r>
          </a:p>
          <a:p>
            <a:pPr>
              <a:buFont typeface="Wingdings" panose="05000000000000000000" pitchFamily="2" charset="2"/>
              <a:buChar char="§"/>
            </a:pPr>
            <a:endParaRPr lang="en-US" sz="1200" dirty="0"/>
          </a:p>
          <a:p>
            <a:pPr>
              <a:buFont typeface="Wingdings" panose="05000000000000000000" pitchFamily="2" charset="2"/>
              <a:buChar char="§"/>
            </a:pPr>
            <a:r>
              <a:rPr lang="en-US" dirty="0"/>
              <a:t>Complete Senior Survey online (part of senior check-out)</a:t>
            </a:r>
          </a:p>
          <a:p>
            <a:pPr>
              <a:buFont typeface="Wingdings" panose="05000000000000000000" pitchFamily="2" charset="2"/>
              <a:buChar char="§"/>
            </a:pPr>
            <a:endParaRPr lang="en-US" sz="1200" dirty="0"/>
          </a:p>
          <a:p>
            <a:pPr>
              <a:buFont typeface="Wingdings" panose="05000000000000000000" pitchFamily="2" charset="2"/>
              <a:buChar char="§"/>
            </a:pPr>
            <a:r>
              <a:rPr lang="en-US" dirty="0"/>
              <a:t>Senior Awards Night – TBA – May 2023</a:t>
            </a:r>
          </a:p>
          <a:p>
            <a:pPr>
              <a:buFont typeface="Wingdings" panose="05000000000000000000" pitchFamily="2" charset="2"/>
              <a:buChar char="§"/>
            </a:pPr>
            <a:endParaRPr lang="en-US" sz="1100" dirty="0"/>
          </a:p>
          <a:p>
            <a:pPr>
              <a:buFont typeface="Wingdings" panose="05000000000000000000" pitchFamily="2" charset="2"/>
              <a:buChar char="§"/>
            </a:pPr>
            <a:r>
              <a:rPr lang="en-US" dirty="0"/>
              <a:t>See Ms. Eakins – College and Career Counselor in the HIVE!</a:t>
            </a:r>
          </a:p>
          <a:p>
            <a:pPr>
              <a:buFont typeface="Wingdings" panose="05000000000000000000" pitchFamily="2" charset="2"/>
              <a:buChar char="§"/>
            </a:pPr>
            <a:endParaRPr lang="en-US" dirty="0"/>
          </a:p>
          <a:p>
            <a:pPr>
              <a:buFont typeface="Wingdings" panose="05000000000000000000" pitchFamily="2" charset="2"/>
              <a:buChar char="§"/>
            </a:pPr>
            <a:endParaRPr lang="en-US" sz="1200" dirty="0"/>
          </a:p>
          <a:p>
            <a:pPr>
              <a:buFont typeface="Wingdings" panose="05000000000000000000" pitchFamily="2" charset="2"/>
              <a:buChar char="§"/>
            </a:pPr>
            <a:endParaRPr lang="en-US" sz="1100" dirty="0"/>
          </a:p>
          <a:p>
            <a:endParaRPr lang="en-US" dirty="0"/>
          </a:p>
        </p:txBody>
      </p:sp>
    </p:spTree>
    <p:extLst>
      <p:ext uri="{BB962C8B-B14F-4D97-AF65-F5344CB8AC3E}">
        <p14:creationId xmlns:p14="http://schemas.microsoft.com/office/powerpoint/2010/main" val="199470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NEWS YOU NEED!!</a:t>
            </a:r>
          </a:p>
        </p:txBody>
      </p:sp>
      <p:sp>
        <p:nvSpPr>
          <p:cNvPr id="3" name="Content Placeholder 2"/>
          <p:cNvSpPr>
            <a:spLocks noGrp="1"/>
          </p:cNvSpPr>
          <p:nvPr>
            <p:ph idx="1"/>
          </p:nvPr>
        </p:nvSpPr>
        <p:spPr>
          <a:xfrm>
            <a:off x="680321" y="2623128"/>
            <a:ext cx="10338661" cy="5218545"/>
          </a:xfrm>
        </p:spPr>
        <p:txBody>
          <a:bodyPr>
            <a:normAutofit/>
          </a:bodyPr>
          <a:lstStyle/>
          <a:p>
            <a:r>
              <a:rPr lang="en-US" u="sng" dirty="0"/>
              <a:t>Online Appointment Request</a:t>
            </a:r>
            <a:r>
              <a:rPr lang="en-US" dirty="0"/>
              <a:t> for School Counselor appointments </a:t>
            </a:r>
          </a:p>
          <a:p>
            <a:pPr lvl="1"/>
            <a:r>
              <a:rPr lang="en-US" dirty="0"/>
              <a:t>(SAHS website)</a:t>
            </a:r>
          </a:p>
          <a:p>
            <a:endParaRPr lang="en-US" sz="600" u="sng" dirty="0"/>
          </a:p>
          <a:p>
            <a:endParaRPr lang="en-US" u="sng" dirty="0"/>
          </a:p>
          <a:p>
            <a:r>
              <a:rPr lang="en-US" u="sng" dirty="0"/>
              <a:t>AICE Schoology</a:t>
            </a:r>
            <a:r>
              <a:rPr lang="en-US" dirty="0"/>
              <a:t> &amp; </a:t>
            </a:r>
            <a:r>
              <a:rPr lang="en-US" u="sng" dirty="0"/>
              <a:t>Yellow Jacket School Counseling </a:t>
            </a:r>
            <a:r>
              <a:rPr lang="en-US" dirty="0"/>
              <a:t>– enable notifications</a:t>
            </a:r>
          </a:p>
          <a:p>
            <a:endParaRPr lang="en-US" sz="600" dirty="0"/>
          </a:p>
          <a:p>
            <a:endParaRPr lang="en-US" dirty="0"/>
          </a:p>
          <a:p>
            <a:r>
              <a:rPr lang="en-US" dirty="0"/>
              <a:t>Follow @JacketSchoolCounseling on Instagram   </a:t>
            </a:r>
          </a:p>
          <a:p>
            <a:endParaRPr lang="en-US" sz="600" dirty="0"/>
          </a:p>
        </p:txBody>
      </p:sp>
      <p:pic>
        <p:nvPicPr>
          <p:cNvPr id="4" name="Picture 3">
            <a:extLst>
              <a:ext uri="{FF2B5EF4-FFF2-40B4-BE49-F238E27FC236}">
                <a16:creationId xmlns:a16="http://schemas.microsoft.com/office/drawing/2014/main" id="{F4EF84C6-2AF4-4EA9-B82A-E314BAEE10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4615" y="5091453"/>
            <a:ext cx="1098270" cy="822642"/>
          </a:xfrm>
          <a:prstGeom prst="rect">
            <a:avLst/>
          </a:prstGeom>
        </p:spPr>
      </p:pic>
    </p:spTree>
    <p:extLst>
      <p:ext uri="{BB962C8B-B14F-4D97-AF65-F5344CB8AC3E}">
        <p14:creationId xmlns:p14="http://schemas.microsoft.com/office/powerpoint/2010/main" val="334896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Money for College!</a:t>
            </a:r>
          </a:p>
        </p:txBody>
      </p:sp>
      <p:sp>
        <p:nvSpPr>
          <p:cNvPr id="3" name="Content Placeholder 2"/>
          <p:cNvSpPr>
            <a:spLocks noGrp="1"/>
          </p:cNvSpPr>
          <p:nvPr>
            <p:ph idx="1"/>
          </p:nvPr>
        </p:nvSpPr>
        <p:spPr>
          <a:xfrm>
            <a:off x="680321" y="2061029"/>
            <a:ext cx="9613861" cy="4673600"/>
          </a:xfrm>
        </p:spPr>
        <p:txBody>
          <a:bodyPr>
            <a:normAutofit fontScale="92500" lnSpcReduction="10000"/>
          </a:bodyPr>
          <a:lstStyle/>
          <a:p>
            <a:r>
              <a:rPr lang="en-US" dirty="0"/>
              <a:t>Scholarship applications – deadlines NOW</a:t>
            </a:r>
          </a:p>
          <a:p>
            <a:endParaRPr lang="en-US" dirty="0"/>
          </a:p>
          <a:p>
            <a:pPr lvl="1"/>
            <a:r>
              <a:rPr lang="en-US" dirty="0"/>
              <a:t>SAHS School Counseling website (Scholarship Bulletin) &amp; District</a:t>
            </a:r>
          </a:p>
          <a:p>
            <a:pPr lvl="1"/>
            <a:r>
              <a:rPr lang="en-US" dirty="0"/>
              <a:t>Other HS websites</a:t>
            </a:r>
          </a:p>
          <a:p>
            <a:pPr lvl="1"/>
            <a:r>
              <a:rPr lang="en-US" dirty="0"/>
              <a:t>College websites (freshman scholarships – don’t have to wait for admissions decision to apply)</a:t>
            </a:r>
          </a:p>
          <a:p>
            <a:pPr lvl="1"/>
            <a:r>
              <a:rPr lang="en-US" dirty="0"/>
              <a:t>Fastweb </a:t>
            </a:r>
          </a:p>
          <a:p>
            <a:pPr lvl="1"/>
            <a:r>
              <a:rPr lang="en-US" dirty="0" err="1"/>
              <a:t>Collegeconfidential</a:t>
            </a:r>
            <a:endParaRPr lang="en-US" dirty="0"/>
          </a:p>
          <a:p>
            <a:pPr lvl="1"/>
            <a:r>
              <a:rPr lang="en-US" dirty="0" err="1"/>
              <a:t>Scholarshipexperts</a:t>
            </a:r>
            <a:endParaRPr lang="en-US" dirty="0"/>
          </a:p>
          <a:p>
            <a:pPr lvl="1"/>
            <a:r>
              <a:rPr lang="en-US" dirty="0"/>
              <a:t>Raise.me</a:t>
            </a:r>
          </a:p>
          <a:p>
            <a:pPr lvl="1"/>
            <a:r>
              <a:rPr lang="en-US" dirty="0" err="1"/>
              <a:t>Cappex</a:t>
            </a:r>
            <a:endParaRPr lang="en-US" dirty="0"/>
          </a:p>
          <a:p>
            <a:pPr lvl="1"/>
            <a:r>
              <a:rPr lang="en-US" dirty="0" err="1"/>
              <a:t>Chugg</a:t>
            </a:r>
            <a:endParaRPr lang="en-US" dirty="0"/>
          </a:p>
          <a:p>
            <a:pPr lvl="1"/>
            <a:r>
              <a:rPr lang="en-US" dirty="0" err="1"/>
              <a:t>Gocollege</a:t>
            </a:r>
            <a:endParaRPr lang="en-US" dirty="0"/>
          </a:p>
          <a:p>
            <a:pPr lvl="1"/>
            <a:r>
              <a:rPr lang="en-US" dirty="0" err="1"/>
              <a:t>Scholarshipamerica</a:t>
            </a:r>
            <a:endParaRPr lang="en-US" dirty="0"/>
          </a:p>
          <a:p>
            <a:pPr lvl="1"/>
            <a:r>
              <a:rPr lang="en-US" dirty="0"/>
              <a:t>GOOGLE Search</a:t>
            </a:r>
          </a:p>
          <a:p>
            <a:endParaRPr lang="en-US" dirty="0"/>
          </a:p>
        </p:txBody>
      </p:sp>
    </p:spTree>
    <p:extLst>
      <p:ext uri="{BB962C8B-B14F-4D97-AF65-F5344CB8AC3E}">
        <p14:creationId xmlns:p14="http://schemas.microsoft.com/office/powerpoint/2010/main" val="3056212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Community Service Hours</a:t>
            </a:r>
          </a:p>
        </p:txBody>
      </p:sp>
      <p:sp>
        <p:nvSpPr>
          <p:cNvPr id="3" name="Content Placeholder 2"/>
          <p:cNvSpPr>
            <a:spLocks noGrp="1"/>
          </p:cNvSpPr>
          <p:nvPr>
            <p:ph idx="1"/>
          </p:nvPr>
        </p:nvSpPr>
        <p:spPr>
          <a:xfrm>
            <a:off x="680321" y="2155371"/>
            <a:ext cx="10945623" cy="4601029"/>
          </a:xfrm>
        </p:spPr>
        <p:txBody>
          <a:bodyPr>
            <a:normAutofit/>
          </a:bodyPr>
          <a:lstStyle/>
          <a:p>
            <a:pPr>
              <a:buFont typeface="Wingdings" panose="05000000000000000000" pitchFamily="2" charset="2"/>
              <a:buChar char="§"/>
            </a:pPr>
            <a:r>
              <a:rPr lang="en-US" dirty="0"/>
              <a:t>Search online at </a:t>
            </a:r>
            <a:r>
              <a:rPr lang="en-US" dirty="0">
                <a:hlinkClick r:id="rId2"/>
              </a:rPr>
              <a:t>www.volunteermatch.org</a:t>
            </a:r>
            <a:endParaRPr lang="en-US" dirty="0"/>
          </a:p>
          <a:p>
            <a:pPr>
              <a:buFont typeface="Wingdings" panose="05000000000000000000" pitchFamily="2" charset="2"/>
              <a:buChar char="§"/>
            </a:pPr>
            <a:endParaRPr lang="en-US" sz="1200" dirty="0"/>
          </a:p>
          <a:p>
            <a:pPr>
              <a:buFont typeface="Wingdings" panose="05000000000000000000" pitchFamily="2" charset="2"/>
              <a:buChar char="§"/>
            </a:pPr>
            <a:r>
              <a:rPr lang="en-US" dirty="0"/>
              <a:t>Pay attention to announcements for opportunities</a:t>
            </a:r>
          </a:p>
          <a:p>
            <a:pPr>
              <a:buFont typeface="Wingdings" panose="05000000000000000000" pitchFamily="2" charset="2"/>
              <a:buChar char="§"/>
            </a:pPr>
            <a:endParaRPr lang="en-US" sz="1100" dirty="0"/>
          </a:p>
          <a:p>
            <a:pPr>
              <a:buFont typeface="Wingdings" panose="05000000000000000000" pitchFamily="2" charset="2"/>
              <a:buChar char="§"/>
            </a:pPr>
            <a:r>
              <a:rPr lang="en-US" dirty="0"/>
              <a:t>Check with local organizations like food pantries, animal shelters, churches, elderly homes</a:t>
            </a:r>
          </a:p>
          <a:p>
            <a:pPr>
              <a:buFont typeface="Wingdings" panose="05000000000000000000" pitchFamily="2" charset="2"/>
              <a:buChar char="§"/>
            </a:pPr>
            <a:endParaRPr lang="en-US" sz="1100" dirty="0"/>
          </a:p>
          <a:p>
            <a:pPr>
              <a:buFont typeface="Wingdings" panose="05000000000000000000" pitchFamily="2" charset="2"/>
              <a:buChar char="§"/>
            </a:pPr>
            <a:r>
              <a:rPr lang="en-US" dirty="0"/>
              <a:t>Join clubs who provide volunteer opportunities like </a:t>
            </a:r>
            <a:r>
              <a:rPr lang="en-US" sz="2800" b="1" i="1" u="sng" dirty="0"/>
              <a:t>AICE Advisory Board! </a:t>
            </a:r>
            <a:r>
              <a:rPr lang="en-US" dirty="0"/>
              <a:t>(and Key Club, Interact, Recycling Club)</a:t>
            </a:r>
            <a:endParaRPr lang="en-US" sz="3900" dirty="0">
              <a:solidFill>
                <a:srgbClr val="00B0F0"/>
              </a:solidFill>
            </a:endParaRPr>
          </a:p>
          <a:p>
            <a:pPr>
              <a:buFont typeface="Wingdings" panose="05000000000000000000" pitchFamily="2" charset="2"/>
              <a:buChar char="§"/>
            </a:pPr>
            <a:endParaRPr lang="en-US" sz="1100" dirty="0">
              <a:solidFill>
                <a:srgbClr val="00B0F0"/>
              </a:solidFill>
            </a:endParaRPr>
          </a:p>
          <a:p>
            <a:pPr>
              <a:buFont typeface="Wingdings" panose="05000000000000000000" pitchFamily="2" charset="2"/>
              <a:buChar char="§"/>
            </a:pPr>
            <a:r>
              <a:rPr lang="en-US" dirty="0"/>
              <a:t>Turn in all hours BEFORE graduation!</a:t>
            </a:r>
          </a:p>
          <a:p>
            <a:endParaRPr lang="en-US" sz="3000" dirty="0"/>
          </a:p>
        </p:txBody>
      </p:sp>
    </p:spTree>
    <p:extLst>
      <p:ext uri="{BB962C8B-B14F-4D97-AF65-F5344CB8AC3E}">
        <p14:creationId xmlns:p14="http://schemas.microsoft.com/office/powerpoint/2010/main" val="413635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turn in Community Service Hours	</a:t>
            </a:r>
          </a:p>
        </p:txBody>
      </p:sp>
      <p:sp>
        <p:nvSpPr>
          <p:cNvPr id="3" name="Content Placeholder 2"/>
          <p:cNvSpPr>
            <a:spLocks noGrp="1"/>
          </p:cNvSpPr>
          <p:nvPr>
            <p:ph idx="1"/>
          </p:nvPr>
        </p:nvSpPr>
        <p:spPr>
          <a:xfrm>
            <a:off x="239697" y="2139518"/>
            <a:ext cx="10866268" cy="4381355"/>
          </a:xfrm>
        </p:spPr>
        <p:txBody>
          <a:bodyPr>
            <a:normAutofit fontScale="85000" lnSpcReduction="20000"/>
          </a:bodyPr>
          <a:lstStyle/>
          <a:p>
            <a:r>
              <a:rPr lang="en-US" dirty="0"/>
              <a:t>Community Service Hours Form &amp; Plan/Reflection Log</a:t>
            </a:r>
          </a:p>
          <a:p>
            <a:pPr lvl="1"/>
            <a:r>
              <a:rPr lang="en-US" dirty="0"/>
              <a:t>(always available in School Counseling office)</a:t>
            </a:r>
          </a:p>
          <a:p>
            <a:endParaRPr lang="en-US" sz="1400" dirty="0"/>
          </a:p>
          <a:p>
            <a:r>
              <a:rPr lang="en-US" dirty="0"/>
              <a:t>Turn in to Ms. Moloney when you have accrued 25+ hours</a:t>
            </a:r>
          </a:p>
          <a:p>
            <a:endParaRPr lang="en-US" sz="1400" dirty="0"/>
          </a:p>
          <a:p>
            <a:r>
              <a:rPr lang="en-US" dirty="0"/>
              <a:t>Letter from organization is REQUIRED for outside non-profit</a:t>
            </a:r>
          </a:p>
          <a:p>
            <a:pPr lvl="1"/>
            <a:r>
              <a:rPr lang="en-US" dirty="0"/>
              <a:t>On Letterhead</a:t>
            </a:r>
          </a:p>
          <a:p>
            <a:pPr lvl="1"/>
            <a:r>
              <a:rPr lang="en-US" dirty="0"/>
              <a:t>Name of Organization</a:t>
            </a:r>
          </a:p>
          <a:p>
            <a:pPr lvl="1"/>
            <a:r>
              <a:rPr lang="en-US" dirty="0"/>
              <a:t>Your Name</a:t>
            </a:r>
          </a:p>
          <a:p>
            <a:pPr lvl="1"/>
            <a:r>
              <a:rPr lang="en-US" dirty="0"/>
              <a:t>Activity &amp; number of hours volunteered</a:t>
            </a:r>
          </a:p>
          <a:p>
            <a:pPr lvl="1"/>
            <a:r>
              <a:rPr lang="en-US" dirty="0"/>
              <a:t>Signature</a:t>
            </a:r>
          </a:p>
          <a:p>
            <a:endParaRPr lang="en-US" sz="1600" dirty="0"/>
          </a:p>
          <a:p>
            <a:r>
              <a:rPr lang="en-US" dirty="0"/>
              <a:t>Signature on Log if hours are done for a school related club/group – no letter</a:t>
            </a:r>
          </a:p>
          <a:p>
            <a:endParaRPr lang="en-US" sz="1050" dirty="0"/>
          </a:p>
          <a:p>
            <a:r>
              <a:rPr lang="en-US" dirty="0"/>
              <a:t>Complete Service Plan (REQUIRED), submit with log</a:t>
            </a:r>
          </a:p>
          <a:p>
            <a:endParaRPr lang="en-US" dirty="0"/>
          </a:p>
          <a:p>
            <a:pPr lvl="1"/>
            <a:endParaRPr lang="en-US" dirty="0"/>
          </a:p>
        </p:txBody>
      </p:sp>
    </p:spTree>
    <p:extLst>
      <p:ext uri="{BB962C8B-B14F-4D97-AF65-F5344CB8AC3E}">
        <p14:creationId xmlns:p14="http://schemas.microsoft.com/office/powerpoint/2010/main" val="218193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ircle(in)">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ircle(in)">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circle(in)">
                                      <p:cBhvr>
                                        <p:cTn id="42" dur="2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circle(in)">
                                      <p:cBhvr>
                                        <p:cTn id="47" dur="20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circle(in)">
                                      <p:cBhvr>
                                        <p:cTn id="52" dur="20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Effect transition="in" filter="circle(in)">
                                      <p:cBhvr>
                                        <p:cTn id="57"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AICE Scholarship!</a:t>
            </a:r>
          </a:p>
        </p:txBody>
      </p:sp>
      <p:sp>
        <p:nvSpPr>
          <p:cNvPr id="3" name="Content Placeholder 2"/>
          <p:cNvSpPr>
            <a:spLocks noGrp="1"/>
          </p:cNvSpPr>
          <p:nvPr>
            <p:ph idx="1"/>
          </p:nvPr>
        </p:nvSpPr>
        <p:spPr>
          <a:xfrm>
            <a:off x="582666" y="2106053"/>
            <a:ext cx="9613861" cy="3833018"/>
          </a:xfrm>
        </p:spPr>
        <p:txBody>
          <a:bodyPr>
            <a:noAutofit/>
          </a:bodyPr>
          <a:lstStyle/>
          <a:p>
            <a:r>
              <a:rPr lang="en-US" sz="3200" dirty="0"/>
              <a:t>Volunteer at AICE Events</a:t>
            </a:r>
          </a:p>
          <a:p>
            <a:endParaRPr lang="en-US" sz="1600" dirty="0"/>
          </a:p>
          <a:p>
            <a:r>
              <a:rPr lang="en-US" sz="3200" dirty="0"/>
              <a:t>Essay</a:t>
            </a:r>
          </a:p>
          <a:p>
            <a:endParaRPr lang="en-US" sz="1600" dirty="0"/>
          </a:p>
          <a:p>
            <a:r>
              <a:rPr lang="en-US" sz="3200" dirty="0"/>
              <a:t>Teacher Recommendation</a:t>
            </a:r>
          </a:p>
          <a:p>
            <a:endParaRPr lang="en-US" sz="1600" dirty="0"/>
          </a:p>
          <a:p>
            <a:r>
              <a:rPr lang="en-US" sz="3200" dirty="0"/>
              <a:t>Minimum 3.0 unweighted GPA</a:t>
            </a:r>
          </a:p>
          <a:p>
            <a:endParaRPr lang="en-US" sz="1600" dirty="0"/>
          </a:p>
          <a:p>
            <a:r>
              <a:rPr lang="en-US" sz="3200" dirty="0"/>
              <a:t>Application will be available in Feb.</a:t>
            </a:r>
          </a:p>
        </p:txBody>
      </p:sp>
    </p:spTree>
    <p:extLst>
      <p:ext uri="{BB962C8B-B14F-4D97-AF65-F5344CB8AC3E}">
        <p14:creationId xmlns:p14="http://schemas.microsoft.com/office/powerpoint/2010/main" val="41456251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AICE Events/Activities</a:t>
            </a:r>
          </a:p>
        </p:txBody>
      </p:sp>
      <p:sp>
        <p:nvSpPr>
          <p:cNvPr id="3" name="Content Placeholder 2"/>
          <p:cNvSpPr>
            <a:spLocks noGrp="1"/>
          </p:cNvSpPr>
          <p:nvPr>
            <p:ph idx="1"/>
          </p:nvPr>
        </p:nvSpPr>
        <p:spPr>
          <a:xfrm>
            <a:off x="680321" y="2169885"/>
            <a:ext cx="9886080" cy="4688115"/>
          </a:xfrm>
        </p:spPr>
        <p:txBody>
          <a:bodyPr>
            <a:normAutofit/>
          </a:bodyPr>
          <a:lstStyle/>
          <a:p>
            <a:r>
              <a:rPr lang="en-US" dirty="0"/>
              <a:t>AICE Advisory Board – weekly meetings</a:t>
            </a:r>
          </a:p>
          <a:p>
            <a:endParaRPr lang="en-US" dirty="0"/>
          </a:p>
          <a:p>
            <a:r>
              <a:rPr lang="en-US" dirty="0"/>
              <a:t>Fund raisers – emails, Schoology messages re: volunteering</a:t>
            </a:r>
          </a:p>
          <a:p>
            <a:endParaRPr lang="en-US" dirty="0"/>
          </a:p>
          <a:p>
            <a:r>
              <a:rPr lang="en-US" dirty="0"/>
              <a:t>AICE Game Day in March – sign up will be in School Counseling Office</a:t>
            </a:r>
          </a:p>
          <a:p>
            <a:endParaRPr lang="en-US" dirty="0"/>
          </a:p>
          <a:p>
            <a:r>
              <a:rPr lang="en-US" dirty="0"/>
              <a:t>AICE Silent Auction – May</a:t>
            </a:r>
          </a:p>
          <a:p>
            <a:pPr lvl="1"/>
            <a:r>
              <a:rPr lang="en-US" dirty="0"/>
              <a:t>Volunteer by getting donations</a:t>
            </a:r>
          </a:p>
          <a:p>
            <a:pPr lvl="1"/>
            <a:r>
              <a:rPr lang="en-US" dirty="0"/>
              <a:t>Volunteer by helping to make phone calls</a:t>
            </a:r>
          </a:p>
          <a:p>
            <a:pPr lvl="1"/>
            <a:r>
              <a:rPr lang="en-US" dirty="0"/>
              <a:t>Volunteer on the night of the event</a:t>
            </a:r>
          </a:p>
        </p:txBody>
      </p:sp>
    </p:spTree>
    <p:extLst>
      <p:ext uri="{BB962C8B-B14F-4D97-AF65-F5344CB8AC3E}">
        <p14:creationId xmlns:p14="http://schemas.microsoft.com/office/powerpoint/2010/main" val="2888265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AICE Senior Events/Activities</a:t>
            </a:r>
          </a:p>
        </p:txBody>
      </p:sp>
      <p:sp>
        <p:nvSpPr>
          <p:cNvPr id="3" name="Content Placeholder 2"/>
          <p:cNvSpPr>
            <a:spLocks noGrp="1"/>
          </p:cNvSpPr>
          <p:nvPr>
            <p:ph idx="1"/>
          </p:nvPr>
        </p:nvSpPr>
        <p:spPr>
          <a:xfrm>
            <a:off x="680321" y="1966685"/>
            <a:ext cx="10871200" cy="4688115"/>
          </a:xfrm>
        </p:spPr>
        <p:txBody>
          <a:bodyPr>
            <a:normAutofit/>
          </a:bodyPr>
          <a:lstStyle/>
          <a:p>
            <a:endParaRPr lang="en-US" dirty="0"/>
          </a:p>
          <a:p>
            <a:r>
              <a:rPr lang="en-US" sz="3600" dirty="0"/>
              <a:t>Senior Awards Night – TBA</a:t>
            </a:r>
          </a:p>
          <a:p>
            <a:pPr lvl="1"/>
            <a:r>
              <a:rPr lang="en-US" sz="3200" dirty="0"/>
              <a:t>AICE Sash</a:t>
            </a:r>
          </a:p>
          <a:p>
            <a:pPr lvl="1"/>
            <a:r>
              <a:rPr lang="en-US" sz="3200" dirty="0"/>
              <a:t>Cords for Academies</a:t>
            </a:r>
          </a:p>
          <a:p>
            <a:pPr lvl="1"/>
            <a:r>
              <a:rPr lang="en-US" sz="3200" dirty="0"/>
              <a:t>Cords for Academic Award levels</a:t>
            </a:r>
          </a:p>
          <a:p>
            <a:pPr lvl="1"/>
            <a:r>
              <a:rPr lang="en-US" sz="3200" dirty="0"/>
              <a:t>Scholarships Announced/Awarded</a:t>
            </a:r>
          </a:p>
          <a:p>
            <a:endParaRPr lang="en-US" sz="3600" dirty="0"/>
          </a:p>
          <a:p>
            <a:r>
              <a:rPr lang="en-US" sz="3600" dirty="0"/>
              <a:t>AICE Senior Luncheon – May </a:t>
            </a:r>
            <a:r>
              <a:rPr lang="en-US" sz="3600" u="sng" dirty="0"/>
              <a:t>   </a:t>
            </a:r>
            <a:r>
              <a:rPr lang="en-US" sz="3600" dirty="0"/>
              <a:t>?</a:t>
            </a:r>
            <a:r>
              <a:rPr lang="en-US" sz="3600" u="sng" dirty="0"/>
              <a:t>	</a:t>
            </a:r>
          </a:p>
          <a:p>
            <a:endParaRPr lang="en-US" dirty="0"/>
          </a:p>
        </p:txBody>
      </p:sp>
    </p:spTree>
    <p:extLst>
      <p:ext uri="{BB962C8B-B14F-4D97-AF65-F5344CB8AC3E}">
        <p14:creationId xmlns:p14="http://schemas.microsoft.com/office/powerpoint/2010/main" val="1905854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AICE Swag</a:t>
            </a:r>
          </a:p>
        </p:txBody>
      </p:sp>
      <p:sp>
        <p:nvSpPr>
          <p:cNvPr id="3" name="Content Placeholder 2"/>
          <p:cNvSpPr>
            <a:spLocks noGrp="1"/>
          </p:cNvSpPr>
          <p:nvPr>
            <p:ph idx="1"/>
          </p:nvPr>
        </p:nvSpPr>
        <p:spPr>
          <a:xfrm>
            <a:off x="680321" y="2456873"/>
            <a:ext cx="9613861" cy="3904188"/>
          </a:xfrm>
        </p:spPr>
        <p:txBody>
          <a:bodyPr>
            <a:normAutofit lnSpcReduction="10000"/>
          </a:bodyPr>
          <a:lstStyle/>
          <a:p>
            <a:r>
              <a:rPr lang="en-US" dirty="0"/>
              <a:t>All Available in Ms. Bechtle’s office!</a:t>
            </a:r>
          </a:p>
          <a:p>
            <a:endParaRPr lang="en-US" dirty="0"/>
          </a:p>
          <a:p>
            <a:r>
              <a:rPr lang="en-US" dirty="0"/>
              <a:t>AICE Polo Shirts (required when volunteering for AICE events) - $15</a:t>
            </a:r>
          </a:p>
          <a:p>
            <a:pPr marL="457200" lvl="1" indent="0">
              <a:buNone/>
            </a:pPr>
            <a:endParaRPr lang="en-US" dirty="0"/>
          </a:p>
          <a:p>
            <a:r>
              <a:rPr lang="en-US" dirty="0"/>
              <a:t>AICE T-Shirts - $10</a:t>
            </a:r>
          </a:p>
          <a:p>
            <a:endParaRPr lang="en-US" dirty="0"/>
          </a:p>
          <a:p>
            <a:r>
              <a:rPr lang="en-US" dirty="0"/>
              <a:t>AICE Magnets - $7 each or 2/$10</a:t>
            </a:r>
          </a:p>
          <a:p>
            <a:endParaRPr lang="en-US" dirty="0"/>
          </a:p>
          <a:p>
            <a:r>
              <a:rPr lang="en-US" dirty="0"/>
              <a:t>AICE Stickers - $7 each or 2/$10</a:t>
            </a:r>
          </a:p>
        </p:txBody>
      </p:sp>
    </p:spTree>
    <p:extLst>
      <p:ext uri="{BB962C8B-B14F-4D97-AF65-F5344CB8AC3E}">
        <p14:creationId xmlns:p14="http://schemas.microsoft.com/office/powerpoint/2010/main" val="27388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Don’t miss out on important </a:t>
            </a:r>
            <a:br>
              <a:rPr lang="en-US" dirty="0"/>
            </a:br>
            <a:r>
              <a:rPr lang="en-US" dirty="0"/>
              <a:t>Information and updates!</a:t>
            </a:r>
          </a:p>
        </p:txBody>
      </p:sp>
      <p:sp>
        <p:nvSpPr>
          <p:cNvPr id="3" name="Content Placeholder 2"/>
          <p:cNvSpPr>
            <a:spLocks noGrp="1"/>
          </p:cNvSpPr>
          <p:nvPr>
            <p:ph idx="1"/>
          </p:nvPr>
        </p:nvSpPr>
        <p:spPr>
          <a:xfrm>
            <a:off x="680321" y="2364984"/>
            <a:ext cx="9613861" cy="4239418"/>
          </a:xfrm>
        </p:spPr>
        <p:txBody>
          <a:bodyPr>
            <a:normAutofit/>
          </a:bodyPr>
          <a:lstStyle/>
          <a:p>
            <a:pPr marL="742950" indent="-742950">
              <a:buFont typeface="+mj-lt"/>
              <a:buAutoNum type="arabicPeriod"/>
            </a:pPr>
            <a:r>
              <a:rPr lang="en-US" dirty="0"/>
              <a:t>Check out the SAHS School Counseling &amp; AICE websites</a:t>
            </a:r>
            <a:br>
              <a:rPr lang="en-US" dirty="0"/>
            </a:br>
            <a:endParaRPr lang="en-US" dirty="0"/>
          </a:p>
          <a:p>
            <a:pPr marL="742950" indent="-742950">
              <a:buFont typeface="+mj-lt"/>
              <a:buAutoNum type="arabicPeriod"/>
            </a:pPr>
            <a:r>
              <a:rPr lang="en-US" dirty="0"/>
              <a:t>Follow @JacketSchoolCounseling on  </a:t>
            </a:r>
            <a:br>
              <a:rPr lang="en-US" dirty="0"/>
            </a:br>
            <a:r>
              <a:rPr lang="en-US" dirty="0"/>
              <a:t> </a:t>
            </a:r>
          </a:p>
          <a:p>
            <a:pPr marL="742950" indent="-742950">
              <a:buFont typeface="+mj-lt"/>
              <a:buAutoNum type="arabicPeriod"/>
            </a:pPr>
            <a:r>
              <a:rPr lang="en-US" dirty="0"/>
              <a:t>Enable notifications from Schoology – AICE and Yellow Jacket School Counseling Office</a:t>
            </a:r>
          </a:p>
          <a:p>
            <a:pPr marL="742950" indent="-742950">
              <a:buFont typeface="+mj-lt"/>
              <a:buAutoNum type="arabicPeriod"/>
            </a:pPr>
            <a:endParaRPr lang="en-US" dirty="0"/>
          </a:p>
          <a:p>
            <a:pPr marL="742950" indent="-742950">
              <a:buFont typeface="+mj-lt"/>
              <a:buAutoNum type="arabicPeriod"/>
            </a:pPr>
            <a:r>
              <a:rPr lang="en-US" dirty="0"/>
              <a:t>Make an appointment online (SAHS Website) or email Ms. Bechtle with questions</a:t>
            </a:r>
            <a:br>
              <a:rPr lang="en-US" dirty="0"/>
            </a:b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65627" y="3038289"/>
            <a:ext cx="813073" cy="609020"/>
          </a:xfrm>
          <a:prstGeom prst="rect">
            <a:avLst/>
          </a:prstGeom>
        </p:spPr>
      </p:pic>
    </p:spTree>
    <p:extLst>
      <p:ext uri="{BB962C8B-B14F-4D97-AF65-F5344CB8AC3E}">
        <p14:creationId xmlns:p14="http://schemas.microsoft.com/office/powerpoint/2010/main" val="135935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QUESTIONS?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979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June 2023 Exam Session Info.</a:t>
            </a:r>
          </a:p>
        </p:txBody>
      </p:sp>
      <p:sp>
        <p:nvSpPr>
          <p:cNvPr id="4" name="Content Placeholder 3"/>
          <p:cNvSpPr>
            <a:spLocks noGrp="1"/>
          </p:cNvSpPr>
          <p:nvPr>
            <p:ph sz="half" idx="2"/>
          </p:nvPr>
        </p:nvSpPr>
        <p:spPr>
          <a:xfrm>
            <a:off x="529506" y="2407259"/>
            <a:ext cx="11132987" cy="4796970"/>
          </a:xfrm>
        </p:spPr>
        <p:txBody>
          <a:bodyPr>
            <a:normAutofit/>
          </a:bodyPr>
          <a:lstStyle/>
          <a:p>
            <a:r>
              <a:rPr lang="en-US" u="sng" dirty="0"/>
              <a:t>Statement of Entry </a:t>
            </a:r>
            <a:r>
              <a:rPr lang="en-US" dirty="0"/>
              <a:t>– </a:t>
            </a:r>
            <a:r>
              <a:rPr lang="en-US" dirty="0">
                <a:solidFill>
                  <a:schemeClr val="bg1"/>
                </a:solidFill>
                <a:highlight>
                  <a:srgbClr val="C0C0C0"/>
                </a:highlight>
              </a:rPr>
              <a:t>WHITE</a:t>
            </a:r>
            <a:r>
              <a:rPr lang="en-US" dirty="0"/>
              <a:t> (you keep this!)</a:t>
            </a:r>
          </a:p>
          <a:p>
            <a:pPr lvl="1"/>
            <a:r>
              <a:rPr lang="en-US" dirty="0"/>
              <a:t>Name, DOB, gender</a:t>
            </a:r>
          </a:p>
          <a:p>
            <a:pPr lvl="1"/>
            <a:r>
              <a:rPr lang="en-US" dirty="0"/>
              <a:t>Do the exams match your AICE courses?</a:t>
            </a:r>
          </a:p>
          <a:p>
            <a:pPr lvl="1"/>
            <a:r>
              <a:rPr lang="en-US" dirty="0"/>
              <a:t>Pay attention to “CARRY FORWARD”</a:t>
            </a:r>
          </a:p>
          <a:p>
            <a:pPr lvl="1"/>
            <a:r>
              <a:rPr lang="en-US" dirty="0"/>
              <a:t>Issues? Add them to the corrections list</a:t>
            </a:r>
          </a:p>
          <a:p>
            <a:pPr lvl="1"/>
            <a:endParaRPr lang="en-US" dirty="0"/>
          </a:p>
          <a:p>
            <a:r>
              <a:rPr lang="en-US" u="sng" dirty="0"/>
              <a:t>Exam Schedule </a:t>
            </a:r>
            <a:r>
              <a:rPr lang="en-US" dirty="0"/>
              <a:t>– </a:t>
            </a:r>
            <a:r>
              <a:rPr lang="en-US" dirty="0">
                <a:solidFill>
                  <a:schemeClr val="bg1"/>
                </a:solidFill>
                <a:highlight>
                  <a:srgbClr val="FFFF00"/>
                </a:highlight>
              </a:rPr>
              <a:t>YELLOW</a:t>
            </a:r>
            <a:r>
              <a:rPr lang="en-US" dirty="0"/>
              <a:t> (you keep this!)</a:t>
            </a:r>
          </a:p>
          <a:p>
            <a:pPr lvl="1"/>
            <a:r>
              <a:rPr lang="en-US" dirty="0"/>
              <a:t>Find ALL of your Papers, highlight, put them in your phone, planner, etc.</a:t>
            </a:r>
          </a:p>
          <a:p>
            <a:pPr lvl="1"/>
            <a:r>
              <a:rPr lang="en-US" dirty="0"/>
              <a:t>Any conflicts?</a:t>
            </a:r>
          </a:p>
          <a:p>
            <a:endParaRPr lang="en-US" dirty="0"/>
          </a:p>
        </p:txBody>
      </p:sp>
    </p:spTree>
    <p:extLst>
      <p:ext uri="{BB962C8B-B14F-4D97-AF65-F5344CB8AC3E}">
        <p14:creationId xmlns:p14="http://schemas.microsoft.com/office/powerpoint/2010/main" val="2829104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2AD17-7682-4E85-98F0-360E78932A98}"/>
              </a:ext>
            </a:extLst>
          </p:cNvPr>
          <p:cNvSpPr>
            <a:spLocks noGrp="1"/>
          </p:cNvSpPr>
          <p:nvPr>
            <p:ph type="title"/>
          </p:nvPr>
        </p:nvSpPr>
        <p:spPr/>
        <p:txBody>
          <a:bodyPr/>
          <a:lstStyle/>
          <a:p>
            <a:pPr algn="ctr"/>
            <a:r>
              <a:rPr lang="en-US" dirty="0"/>
              <a:t>June 2023 Exam Session Info.</a:t>
            </a:r>
          </a:p>
        </p:txBody>
      </p:sp>
      <p:sp>
        <p:nvSpPr>
          <p:cNvPr id="3" name="Content Placeholder 2">
            <a:extLst>
              <a:ext uri="{FF2B5EF4-FFF2-40B4-BE49-F238E27FC236}">
                <a16:creationId xmlns:a16="http://schemas.microsoft.com/office/drawing/2014/main" id="{E6434EC0-25A9-4AC1-B0A2-2E01BFC74E9C}"/>
              </a:ext>
            </a:extLst>
          </p:cNvPr>
          <p:cNvSpPr>
            <a:spLocks noGrp="1"/>
          </p:cNvSpPr>
          <p:nvPr>
            <p:ph idx="1"/>
          </p:nvPr>
        </p:nvSpPr>
        <p:spPr>
          <a:xfrm>
            <a:off x="680321" y="2104008"/>
            <a:ext cx="9955128" cy="4456590"/>
          </a:xfrm>
        </p:spPr>
        <p:txBody>
          <a:bodyPr>
            <a:normAutofit lnSpcReduction="10000"/>
          </a:bodyPr>
          <a:lstStyle/>
          <a:p>
            <a:r>
              <a:rPr lang="en-US" u="sng" dirty="0"/>
              <a:t>Exam Letter </a:t>
            </a:r>
            <a:r>
              <a:rPr lang="en-US" dirty="0"/>
              <a:t>– </a:t>
            </a:r>
            <a:r>
              <a:rPr lang="en-US" dirty="0">
                <a:solidFill>
                  <a:schemeClr val="bg1"/>
                </a:solidFill>
                <a:highlight>
                  <a:srgbClr val="FF00FF"/>
                </a:highlight>
              </a:rPr>
              <a:t>PINK </a:t>
            </a:r>
            <a:r>
              <a:rPr lang="en-US" dirty="0"/>
              <a:t>(Complete &amp; TURN THIS ONE IN!!!)</a:t>
            </a:r>
          </a:p>
          <a:p>
            <a:pPr lvl="1"/>
            <a:r>
              <a:rPr lang="en-US" dirty="0"/>
              <a:t>READ!!! </a:t>
            </a:r>
          </a:p>
          <a:p>
            <a:pPr lvl="1"/>
            <a:r>
              <a:rPr lang="en-US" dirty="0"/>
              <a:t>Have your parents READ it!</a:t>
            </a:r>
          </a:p>
          <a:p>
            <a:pPr lvl="1"/>
            <a:r>
              <a:rPr lang="en-US" dirty="0"/>
              <a:t>Student signature, parent signature – </a:t>
            </a:r>
            <a:r>
              <a:rPr lang="en-US" dirty="0">
                <a:solidFill>
                  <a:schemeClr val="bg1"/>
                </a:solidFill>
                <a:highlight>
                  <a:srgbClr val="FF00FF"/>
                </a:highlight>
              </a:rPr>
              <a:t>DUE TO MS. MOLONEY BY FRIDAY FEB. 3</a:t>
            </a:r>
            <a:r>
              <a:rPr lang="en-US" baseline="30000" dirty="0">
                <a:solidFill>
                  <a:schemeClr val="bg1"/>
                </a:solidFill>
                <a:highlight>
                  <a:srgbClr val="FF00FF"/>
                </a:highlight>
              </a:rPr>
              <a:t>rd</a:t>
            </a:r>
            <a:r>
              <a:rPr lang="en-US" dirty="0">
                <a:solidFill>
                  <a:schemeClr val="bg1"/>
                </a:solidFill>
                <a:highlight>
                  <a:srgbClr val="FF00FF"/>
                </a:highlight>
              </a:rPr>
              <a:t>!!!</a:t>
            </a:r>
          </a:p>
          <a:p>
            <a:pPr lvl="1"/>
            <a:r>
              <a:rPr lang="en-US" dirty="0"/>
              <a:t>Add any re-takes (payment can be made later)</a:t>
            </a:r>
          </a:p>
          <a:p>
            <a:pPr lvl="1"/>
            <a:r>
              <a:rPr lang="en-US" dirty="0"/>
              <a:t>Exam Letter must be completed/turned in even if you’re NOT ordering anything!!</a:t>
            </a:r>
          </a:p>
          <a:p>
            <a:r>
              <a:rPr lang="en-US" u="sng" dirty="0"/>
              <a:t>ADIP</a:t>
            </a:r>
          </a:p>
          <a:p>
            <a:pPr lvl="1"/>
            <a:r>
              <a:rPr lang="en-US" dirty="0"/>
              <a:t>If not earned in June or Nov. 2022</a:t>
            </a:r>
          </a:p>
          <a:p>
            <a:pPr lvl="2"/>
            <a:r>
              <a:rPr lang="en-US" dirty="0"/>
              <a:t>May have ADIP on SOE if eligible now</a:t>
            </a:r>
          </a:p>
          <a:p>
            <a:pPr lvl="2"/>
            <a:r>
              <a:rPr lang="en-US" dirty="0"/>
              <a:t>May need to retake something in order to be eligible</a:t>
            </a:r>
            <a:endParaRPr lang="en-US" dirty="0">
              <a:solidFill>
                <a:schemeClr val="bg1"/>
              </a:solidFill>
              <a:highlight>
                <a:srgbClr val="FF00FF"/>
              </a:highlight>
            </a:endParaRPr>
          </a:p>
          <a:p>
            <a:pPr lvl="1"/>
            <a:r>
              <a:rPr lang="en-US" dirty="0"/>
              <a:t>ADIP will </a:t>
            </a:r>
            <a:r>
              <a:rPr lang="en-US" b="1" i="1" u="sng" dirty="0">
                <a:solidFill>
                  <a:schemeClr val="bg1"/>
                </a:solidFill>
                <a:highlight>
                  <a:srgbClr val="FFFF00"/>
                </a:highlight>
              </a:rPr>
              <a:t>NOT</a:t>
            </a:r>
            <a:r>
              <a:rPr lang="en-US" dirty="0"/>
              <a:t> be added for you </a:t>
            </a:r>
            <a:r>
              <a:rPr lang="en-US" i="1" u="sng" dirty="0"/>
              <a:t>unless retakes/add’l exams needed to qualify are added to Exam Order/Retake form </a:t>
            </a:r>
            <a:r>
              <a:rPr lang="en-US" dirty="0">
                <a:solidFill>
                  <a:schemeClr val="bg1"/>
                </a:solidFill>
                <a:highlight>
                  <a:srgbClr val="FF00FF"/>
                </a:highlight>
              </a:rPr>
              <a:t>(Pink)</a:t>
            </a:r>
            <a:endParaRPr lang="en-US" i="1" u="sng" dirty="0"/>
          </a:p>
        </p:txBody>
      </p:sp>
    </p:spTree>
    <p:extLst>
      <p:ext uri="{BB962C8B-B14F-4D97-AF65-F5344CB8AC3E}">
        <p14:creationId xmlns:p14="http://schemas.microsoft.com/office/powerpoint/2010/main" val="151542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 Reminders</a:t>
            </a:r>
          </a:p>
        </p:txBody>
      </p:sp>
      <p:sp>
        <p:nvSpPr>
          <p:cNvPr id="4" name="Content Placeholder 3"/>
          <p:cNvSpPr>
            <a:spLocks noGrp="1"/>
          </p:cNvSpPr>
          <p:nvPr>
            <p:ph sz="half" idx="2"/>
          </p:nvPr>
        </p:nvSpPr>
        <p:spPr>
          <a:xfrm>
            <a:off x="249381" y="2216727"/>
            <a:ext cx="11739417" cy="4738255"/>
          </a:xfrm>
        </p:spPr>
        <p:txBody>
          <a:bodyPr>
            <a:normAutofit fontScale="92500" lnSpcReduction="10000"/>
          </a:bodyPr>
          <a:lstStyle/>
          <a:p>
            <a:pPr lvl="0"/>
            <a:r>
              <a:rPr lang="en-US" u="sng" dirty="0"/>
              <a:t>Students are </a:t>
            </a:r>
            <a:r>
              <a:rPr lang="en-US" u="sng" dirty="0">
                <a:solidFill>
                  <a:schemeClr val="bg1"/>
                </a:solidFill>
                <a:highlight>
                  <a:srgbClr val="FFFF00"/>
                </a:highlight>
              </a:rPr>
              <a:t>required</a:t>
            </a:r>
            <a:r>
              <a:rPr lang="en-US" u="sng" dirty="0"/>
              <a:t> to sit for the Cambridge exam </a:t>
            </a:r>
            <a:r>
              <a:rPr lang="en-US" dirty="0"/>
              <a:t>(</a:t>
            </a:r>
            <a:r>
              <a:rPr lang="en-US" b="1" i="1" u="sng" dirty="0"/>
              <a:t>ALL</a:t>
            </a:r>
            <a:r>
              <a:rPr lang="en-US" dirty="0"/>
              <a:t> papers) in lieu of their final exam for each AICE course.  </a:t>
            </a:r>
          </a:p>
          <a:p>
            <a:pPr lvl="0"/>
            <a:endParaRPr lang="en-US" sz="600" dirty="0"/>
          </a:p>
          <a:p>
            <a:pPr lvl="0"/>
            <a:r>
              <a:rPr lang="en-US" dirty="0"/>
              <a:t>What does it mean to “sit for” a Cambridge exam?</a:t>
            </a:r>
          </a:p>
          <a:p>
            <a:pPr lvl="0"/>
            <a:endParaRPr lang="en-US" sz="700" dirty="0"/>
          </a:p>
          <a:p>
            <a:pPr lvl="0"/>
            <a:r>
              <a:rPr lang="en-US" u="sng" dirty="0"/>
              <a:t>What if you don’t show up for the Cambridge exam (or any part of it)?</a:t>
            </a:r>
          </a:p>
          <a:p>
            <a:pPr lvl="1"/>
            <a:r>
              <a:rPr lang="en-US" dirty="0"/>
              <a:t>Alternate final exam for that course, = new semester grade calculated.</a:t>
            </a:r>
          </a:p>
          <a:p>
            <a:pPr lvl="1"/>
            <a:r>
              <a:rPr lang="en-US" dirty="0"/>
              <a:t>“Owe” list for the exam fee </a:t>
            </a:r>
            <a:r>
              <a:rPr lang="en-US" dirty="0">
                <a:solidFill>
                  <a:schemeClr val="bg1"/>
                </a:solidFill>
                <a:highlight>
                  <a:srgbClr val="FFFF00"/>
                </a:highlight>
              </a:rPr>
              <a:t>($110.10)</a:t>
            </a:r>
            <a:r>
              <a:rPr lang="en-US" dirty="0"/>
              <a:t>– preventing you from buying prom tickets, getting your diploma, etc. until that amount is paid.</a:t>
            </a:r>
          </a:p>
          <a:p>
            <a:pPr lvl="1"/>
            <a:r>
              <a:rPr lang="en-US" dirty="0"/>
              <a:t>That AICE course cannot be counted towards graduation.</a:t>
            </a:r>
          </a:p>
          <a:p>
            <a:pPr lvl="1"/>
            <a:endParaRPr lang="en-US" sz="700" dirty="0"/>
          </a:p>
          <a:p>
            <a:pPr lvl="0"/>
            <a:r>
              <a:rPr lang="en-US" u="sng" dirty="0"/>
              <a:t>What if a Cambridge exam conflicts with a SAHS final exam? </a:t>
            </a:r>
          </a:p>
          <a:p>
            <a:pPr lvl="1"/>
            <a:r>
              <a:rPr lang="en-US" dirty="0"/>
              <a:t>Attend the Cambridge exam &amp; go to the make-up exam time for your final.</a:t>
            </a:r>
          </a:p>
          <a:p>
            <a:pPr lvl="1"/>
            <a:endParaRPr lang="en-US" sz="700" dirty="0"/>
          </a:p>
          <a:p>
            <a:r>
              <a:rPr lang="en-US" u="sng" dirty="0"/>
              <a:t>The exam schedule is available </a:t>
            </a:r>
            <a:r>
              <a:rPr lang="en-US" dirty="0"/>
              <a:t>via AICE teachers, on the AICE Website, and AICE Schoology or pick one up from Ms. Moloney if you lose yours!</a:t>
            </a:r>
          </a:p>
          <a:p>
            <a:pPr lvl="0"/>
            <a:endParaRPr lang="en-US" dirty="0"/>
          </a:p>
          <a:p>
            <a:pPr lvl="0"/>
            <a:endParaRPr lang="en-US" sz="800" dirty="0"/>
          </a:p>
        </p:txBody>
      </p:sp>
    </p:spTree>
    <p:extLst>
      <p:ext uri="{BB962C8B-B14F-4D97-AF65-F5344CB8AC3E}">
        <p14:creationId xmlns:p14="http://schemas.microsoft.com/office/powerpoint/2010/main" val="1038632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 Reminders (cont’d)</a:t>
            </a:r>
          </a:p>
        </p:txBody>
      </p:sp>
      <p:sp>
        <p:nvSpPr>
          <p:cNvPr id="4" name="Content Placeholder 3"/>
          <p:cNvSpPr>
            <a:spLocks noGrp="1"/>
          </p:cNvSpPr>
          <p:nvPr>
            <p:ph sz="half" idx="2"/>
          </p:nvPr>
        </p:nvSpPr>
        <p:spPr>
          <a:xfrm>
            <a:off x="680322" y="2068946"/>
            <a:ext cx="10782005" cy="4535054"/>
          </a:xfrm>
        </p:spPr>
        <p:txBody>
          <a:bodyPr>
            <a:normAutofit fontScale="85000" lnSpcReduction="20000"/>
          </a:bodyPr>
          <a:lstStyle/>
          <a:p>
            <a:pPr lvl="0"/>
            <a:r>
              <a:rPr lang="en-US" b="1" u="sng" dirty="0"/>
              <a:t>No make-up days</a:t>
            </a:r>
          </a:p>
          <a:p>
            <a:pPr lvl="0"/>
            <a:endParaRPr lang="en-US" b="1" u="sng" dirty="0"/>
          </a:p>
          <a:p>
            <a:pPr lvl="0"/>
            <a:r>
              <a:rPr lang="en-US" b="1" u="sng" dirty="0"/>
              <a:t>Can’t change any of the dates/times</a:t>
            </a:r>
          </a:p>
          <a:p>
            <a:pPr lvl="0"/>
            <a:endParaRPr lang="en-US" sz="1500" b="1" u="sng" dirty="0"/>
          </a:p>
          <a:p>
            <a:r>
              <a:rPr lang="en-US" dirty="0"/>
              <a:t>All morning exams = 8:45am; afternoon exams = 12:45pm.  This is the </a:t>
            </a:r>
            <a:r>
              <a:rPr lang="en-US" i="1" u="sng" dirty="0"/>
              <a:t>START TIME</a:t>
            </a:r>
            <a:r>
              <a:rPr lang="en-US" dirty="0"/>
              <a:t> for the exam</a:t>
            </a:r>
          </a:p>
          <a:p>
            <a:pPr lvl="1"/>
            <a:r>
              <a:rPr lang="en-US" dirty="0">
                <a:solidFill>
                  <a:schemeClr val="bg1"/>
                </a:solidFill>
                <a:highlight>
                  <a:srgbClr val="FFFF00"/>
                </a:highlight>
              </a:rPr>
              <a:t>PLAN TO </a:t>
            </a:r>
            <a:r>
              <a:rPr lang="en-US" i="1" u="sng" dirty="0">
                <a:solidFill>
                  <a:schemeClr val="bg1"/>
                </a:solidFill>
                <a:highlight>
                  <a:srgbClr val="FFFF00"/>
                </a:highlight>
              </a:rPr>
              <a:t>ARRIVE</a:t>
            </a:r>
            <a:r>
              <a:rPr lang="en-US" dirty="0">
                <a:solidFill>
                  <a:schemeClr val="bg1"/>
                </a:solidFill>
                <a:highlight>
                  <a:srgbClr val="FFFF00"/>
                </a:highlight>
              </a:rPr>
              <a:t> 20 MINUTES BEFORE START TIME!</a:t>
            </a:r>
          </a:p>
          <a:p>
            <a:endParaRPr lang="en-US" sz="1500" dirty="0"/>
          </a:p>
          <a:p>
            <a:r>
              <a:rPr lang="en-US" sz="2600" b="1" i="1" u="sng" dirty="0"/>
              <a:t>Students MUST remain in the exam room for the entire exam time!!</a:t>
            </a:r>
          </a:p>
          <a:p>
            <a:endParaRPr lang="en-US" sz="1500" dirty="0"/>
          </a:p>
          <a:p>
            <a:r>
              <a:rPr lang="en-US" dirty="0"/>
              <a:t>Conflict Schedules -  how do those work?</a:t>
            </a:r>
          </a:p>
          <a:p>
            <a:endParaRPr lang="en-US" sz="1500" dirty="0"/>
          </a:p>
          <a:p>
            <a:r>
              <a:rPr lang="en-US" dirty="0"/>
              <a:t>What if you’re sick?</a:t>
            </a:r>
          </a:p>
          <a:p>
            <a:endParaRPr lang="en-US" sz="1500" dirty="0"/>
          </a:p>
          <a:p>
            <a:r>
              <a:rPr lang="en-US" dirty="0"/>
              <a:t>What if you’re late?</a:t>
            </a:r>
          </a:p>
          <a:p>
            <a:pPr lvl="0"/>
            <a:endParaRPr lang="en-US" dirty="0"/>
          </a:p>
        </p:txBody>
      </p:sp>
    </p:spTree>
    <p:extLst>
      <p:ext uri="{BB962C8B-B14F-4D97-AF65-F5344CB8AC3E}">
        <p14:creationId xmlns:p14="http://schemas.microsoft.com/office/powerpoint/2010/main" val="228361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 Day!</a:t>
            </a:r>
          </a:p>
        </p:txBody>
      </p:sp>
      <p:sp>
        <p:nvSpPr>
          <p:cNvPr id="4" name="Content Placeholder 3"/>
          <p:cNvSpPr>
            <a:spLocks noGrp="1"/>
          </p:cNvSpPr>
          <p:nvPr>
            <p:ph sz="half" idx="2"/>
          </p:nvPr>
        </p:nvSpPr>
        <p:spPr>
          <a:xfrm>
            <a:off x="64655" y="2309091"/>
            <a:ext cx="6984425" cy="4359563"/>
          </a:xfrm>
        </p:spPr>
        <p:txBody>
          <a:bodyPr>
            <a:normAutofit fontScale="92500" lnSpcReduction="20000"/>
          </a:bodyPr>
          <a:lstStyle/>
          <a:p>
            <a:pPr lvl="0"/>
            <a:r>
              <a:rPr lang="en-US" b="1" u="sng" dirty="0"/>
              <a:t>ALL </a:t>
            </a:r>
            <a:r>
              <a:rPr lang="en-US" b="1" dirty="0"/>
              <a:t>exams will be held at </a:t>
            </a:r>
            <a:r>
              <a:rPr lang="en-US" b="1" u="sng" dirty="0">
                <a:solidFill>
                  <a:schemeClr val="bg1"/>
                </a:solidFill>
                <a:highlight>
                  <a:srgbClr val="FFFF00"/>
                </a:highlight>
              </a:rPr>
              <a:t>FCTC</a:t>
            </a:r>
            <a:r>
              <a:rPr lang="en-US" b="1" dirty="0"/>
              <a:t> </a:t>
            </a:r>
          </a:p>
          <a:p>
            <a:pPr lvl="0"/>
            <a:endParaRPr lang="en-US" b="1" dirty="0"/>
          </a:p>
          <a:p>
            <a:pPr lvl="0"/>
            <a:r>
              <a:rPr lang="en-US" b="1" u="sng" dirty="0"/>
              <a:t>Bring a picture </a:t>
            </a:r>
            <a:r>
              <a:rPr lang="en-US" b="1" u="sng" dirty="0">
                <a:solidFill>
                  <a:schemeClr val="bg1"/>
                </a:solidFill>
                <a:highlight>
                  <a:srgbClr val="FFFF00"/>
                </a:highlight>
              </a:rPr>
              <a:t>ID</a:t>
            </a:r>
            <a:r>
              <a:rPr lang="en-US" dirty="0"/>
              <a:t> (water bottle, jacket)</a:t>
            </a:r>
          </a:p>
          <a:p>
            <a:pPr lvl="0"/>
            <a:endParaRPr lang="en-US" sz="1600" dirty="0"/>
          </a:p>
          <a:p>
            <a:pPr lvl="0"/>
            <a:r>
              <a:rPr lang="en-US" b="1" i="1" u="sng" dirty="0">
                <a:solidFill>
                  <a:schemeClr val="bg1"/>
                </a:solidFill>
                <a:highlight>
                  <a:srgbClr val="FFFF00"/>
                </a:highlight>
              </a:rPr>
              <a:t>NO</a:t>
            </a:r>
            <a:r>
              <a:rPr lang="en-US" b="1" u="sng" dirty="0"/>
              <a:t> BACKPACS OR CELL PHONES ALLOWED IN THE CAMBRIDGE EXAMS! NO EXCEPTIONS!</a:t>
            </a:r>
          </a:p>
          <a:p>
            <a:pPr lvl="0"/>
            <a:endParaRPr lang="en-US" sz="1600" b="1" u="sng" dirty="0"/>
          </a:p>
          <a:p>
            <a:r>
              <a:rPr lang="en-US" b="1" i="1" u="sng" dirty="0">
                <a:solidFill>
                  <a:schemeClr val="bg1"/>
                </a:solidFill>
                <a:highlight>
                  <a:srgbClr val="FFFF00"/>
                </a:highlight>
              </a:rPr>
              <a:t>Arrive at least 20 minutes prior to the published start time</a:t>
            </a:r>
          </a:p>
          <a:p>
            <a:endParaRPr lang="en-US" sz="1600" b="1" i="1" u="sng" dirty="0"/>
          </a:p>
          <a:p>
            <a:r>
              <a:rPr lang="en-US" dirty="0"/>
              <a:t>Lunch??</a:t>
            </a:r>
          </a:p>
          <a:p>
            <a:endParaRPr lang="en-US" sz="1600" dirty="0"/>
          </a:p>
          <a:p>
            <a:r>
              <a:rPr lang="en-US" dirty="0"/>
              <a:t>Enter the exam room </a:t>
            </a:r>
            <a:r>
              <a:rPr lang="en-US" i="1" u="sng" dirty="0"/>
              <a:t>UNDER EXAM CONDITIONS</a:t>
            </a:r>
          </a:p>
          <a:p>
            <a:endParaRPr lang="en-US" dirty="0"/>
          </a:p>
        </p:txBody>
      </p:sp>
      <p:pic>
        <p:nvPicPr>
          <p:cNvPr id="1026" name="Picture 2" desc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2971" y="2392218"/>
            <a:ext cx="4893824" cy="367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68257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 Day!</a:t>
            </a:r>
          </a:p>
        </p:txBody>
      </p:sp>
      <p:sp>
        <p:nvSpPr>
          <p:cNvPr id="4" name="Content Placeholder 3"/>
          <p:cNvSpPr>
            <a:spLocks noGrp="1"/>
          </p:cNvSpPr>
          <p:nvPr>
            <p:ph sz="half" idx="2"/>
          </p:nvPr>
        </p:nvSpPr>
        <p:spPr>
          <a:xfrm>
            <a:off x="680319" y="2143957"/>
            <a:ext cx="10624987" cy="4572000"/>
          </a:xfrm>
        </p:spPr>
        <p:txBody>
          <a:bodyPr>
            <a:normAutofit fontScale="92500" lnSpcReduction="10000"/>
          </a:bodyPr>
          <a:lstStyle/>
          <a:p>
            <a:r>
              <a:rPr lang="en-US" dirty="0"/>
              <a:t>KNOW YOUR SCHEDULE!</a:t>
            </a:r>
          </a:p>
          <a:p>
            <a:endParaRPr lang="en-US" sz="1200" dirty="0"/>
          </a:p>
          <a:p>
            <a:r>
              <a:rPr lang="en-US" dirty="0"/>
              <a:t>Follow signs behind SAHS to FCTC</a:t>
            </a:r>
          </a:p>
          <a:p>
            <a:endParaRPr lang="en-US" sz="1200" dirty="0"/>
          </a:p>
          <a:p>
            <a:r>
              <a:rPr lang="en-US" dirty="0"/>
              <a:t>Check-in procedures (how to find your desk, etc.)</a:t>
            </a:r>
          </a:p>
          <a:p>
            <a:endParaRPr lang="en-US" sz="1200" dirty="0"/>
          </a:p>
          <a:p>
            <a:r>
              <a:rPr lang="en-US" dirty="0"/>
              <a:t>Seated in CANDIDATE NUMBER order (not necessarily alpha) </a:t>
            </a:r>
          </a:p>
          <a:p>
            <a:endParaRPr lang="en-US" sz="1200" dirty="0"/>
          </a:p>
          <a:p>
            <a:r>
              <a:rPr lang="en-US" dirty="0"/>
              <a:t>STUDY! No doodling, profanity, etc.</a:t>
            </a:r>
          </a:p>
          <a:p>
            <a:endParaRPr lang="en-US" sz="1200" dirty="0"/>
          </a:p>
          <a:p>
            <a:r>
              <a:rPr lang="en-US" dirty="0"/>
              <a:t>Receive a pass at the end of the exam</a:t>
            </a:r>
          </a:p>
          <a:p>
            <a:endParaRPr lang="en-US" sz="1200" dirty="0"/>
          </a:p>
          <a:p>
            <a:r>
              <a:rPr lang="en-US" dirty="0"/>
              <a:t>Absence calls</a:t>
            </a:r>
          </a:p>
        </p:txBody>
      </p:sp>
    </p:spTree>
    <p:extLst>
      <p:ext uri="{BB962C8B-B14F-4D97-AF65-F5344CB8AC3E}">
        <p14:creationId xmlns:p14="http://schemas.microsoft.com/office/powerpoint/2010/main" val="188471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Results??</a:t>
            </a:r>
          </a:p>
        </p:txBody>
      </p:sp>
      <p:sp>
        <p:nvSpPr>
          <p:cNvPr id="4" name="Content Placeholder 3"/>
          <p:cNvSpPr>
            <a:spLocks noGrp="1"/>
          </p:cNvSpPr>
          <p:nvPr>
            <p:ph sz="half" idx="2"/>
          </p:nvPr>
        </p:nvSpPr>
        <p:spPr>
          <a:xfrm>
            <a:off x="680322" y="2216727"/>
            <a:ext cx="10745060" cy="4322617"/>
          </a:xfrm>
        </p:spPr>
        <p:txBody>
          <a:bodyPr/>
          <a:lstStyle/>
          <a:p>
            <a:r>
              <a:rPr lang="en-US" dirty="0"/>
              <a:t>Available in August 2023</a:t>
            </a:r>
          </a:p>
          <a:p>
            <a:r>
              <a:rPr lang="en-US" dirty="0"/>
              <a:t>Passing grade = ??</a:t>
            </a:r>
          </a:p>
          <a:p>
            <a:pPr lvl="1"/>
            <a:r>
              <a:rPr lang="en-US" dirty="0"/>
              <a:t>College Credit-by-Exam</a:t>
            </a:r>
          </a:p>
          <a:p>
            <a:pPr lvl="1"/>
            <a:r>
              <a:rPr lang="en-US" dirty="0"/>
              <a:t>ADIP</a:t>
            </a:r>
          </a:p>
          <a:p>
            <a:pPr lvl="1"/>
            <a:r>
              <a:rPr lang="en-US" dirty="0"/>
              <a:t>College admissions</a:t>
            </a:r>
          </a:p>
          <a:p>
            <a:r>
              <a:rPr lang="en-US" dirty="0"/>
              <a:t>Individual Login access provided in April</a:t>
            </a:r>
          </a:p>
          <a:p>
            <a:r>
              <a:rPr lang="en-US" dirty="0"/>
              <a:t>Certificates in October 2023</a:t>
            </a:r>
          </a:p>
          <a:p>
            <a:r>
              <a:rPr lang="en-US" dirty="0"/>
              <a:t>USE YOUR NEW AICE FOLDER! </a:t>
            </a:r>
          </a:p>
          <a:p>
            <a:pPr lvl="1"/>
            <a:r>
              <a:rPr lang="en-US" dirty="0"/>
              <a:t>All exam paperwork</a:t>
            </a:r>
          </a:p>
          <a:p>
            <a:pPr lvl="1"/>
            <a:r>
              <a:rPr lang="en-US" dirty="0">
                <a:solidFill>
                  <a:schemeClr val="bg1"/>
                </a:solidFill>
                <a:highlight>
                  <a:srgbClr val="FFFF00"/>
                </a:highlight>
              </a:rPr>
              <a:t>Login access</a:t>
            </a:r>
          </a:p>
          <a:p>
            <a:pPr lvl="1"/>
            <a:r>
              <a:rPr lang="en-US" dirty="0"/>
              <a:t>Certificates</a:t>
            </a:r>
          </a:p>
        </p:txBody>
      </p:sp>
    </p:spTree>
    <p:extLst>
      <p:ext uri="{BB962C8B-B14F-4D97-AF65-F5344CB8AC3E}">
        <p14:creationId xmlns:p14="http://schemas.microsoft.com/office/powerpoint/2010/main" val="425479776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1922</TotalTime>
  <Words>1975</Words>
  <Application>Microsoft Office PowerPoint</Application>
  <PresentationFormat>Widescreen</PresentationFormat>
  <Paragraphs>297</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Trebuchet MS</vt:lpstr>
      <vt:lpstr>Wingdings</vt:lpstr>
      <vt:lpstr>Berlin</vt:lpstr>
      <vt:lpstr>AICE Seniors</vt:lpstr>
      <vt:lpstr>NEWS YOU NEED!!</vt:lpstr>
      <vt:lpstr>June 2023 Exam Session Info.</vt:lpstr>
      <vt:lpstr>June 2023 Exam Session Info.</vt:lpstr>
      <vt:lpstr>Exam Reminders</vt:lpstr>
      <vt:lpstr>Exam Reminders (cont’d)</vt:lpstr>
      <vt:lpstr>Exam Day!</vt:lpstr>
      <vt:lpstr>Exam Day!</vt:lpstr>
      <vt:lpstr>Results??</vt:lpstr>
      <vt:lpstr>HOW DO I GET MY SCORES/CERTIFICATES??</vt:lpstr>
      <vt:lpstr>Cambridge Electronic Transcript Request</vt:lpstr>
      <vt:lpstr>Communicating ADIP to your college</vt:lpstr>
      <vt:lpstr>Questions about  June 2022 Exam session?</vt:lpstr>
      <vt:lpstr>AICE Curriculum  vs. AICE Diploma Award (ADIP)</vt:lpstr>
      <vt:lpstr>Graduation Requirements for the  AICE Curriculum</vt:lpstr>
      <vt:lpstr>Cambridge A.I.C.E. Diploma Award</vt:lpstr>
      <vt:lpstr>Subject Categories</vt:lpstr>
      <vt:lpstr>Senior Info!</vt:lpstr>
      <vt:lpstr>More Seniors Info!</vt:lpstr>
      <vt:lpstr>Money for College!</vt:lpstr>
      <vt:lpstr>Community Service Hours</vt:lpstr>
      <vt:lpstr>How to turn in Community Service Hours </vt:lpstr>
      <vt:lpstr>AICE Scholarship!</vt:lpstr>
      <vt:lpstr>AICE Events/Activities</vt:lpstr>
      <vt:lpstr>AICE Senior Events/Activities</vt:lpstr>
      <vt:lpstr>AICE Swag</vt:lpstr>
      <vt:lpstr>Don’t miss out on important  Information and updates!</vt:lpstr>
      <vt:lpstr>QUESTIONS?</vt:lpstr>
    </vt:vector>
  </TitlesOfParts>
  <Company>St. Johns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AICE Seniors</dc:title>
  <dc:creator>Dena Bechtle</dc:creator>
  <cp:lastModifiedBy>Dena Bechtle</cp:lastModifiedBy>
  <cp:revision>81</cp:revision>
  <dcterms:created xsi:type="dcterms:W3CDTF">2018-08-24T16:22:31Z</dcterms:created>
  <dcterms:modified xsi:type="dcterms:W3CDTF">2023-01-17T13:52:35Z</dcterms:modified>
</cp:coreProperties>
</file>