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261" r:id="rId3"/>
    <p:sldId id="293" r:id="rId4"/>
    <p:sldId id="337" r:id="rId5"/>
    <p:sldId id="279" r:id="rId6"/>
    <p:sldId id="294" r:id="rId7"/>
    <p:sldId id="275" r:id="rId8"/>
    <p:sldId id="295" r:id="rId9"/>
    <p:sldId id="333" r:id="rId10"/>
    <p:sldId id="296" r:id="rId11"/>
    <p:sldId id="297" r:id="rId12"/>
    <p:sldId id="301" r:id="rId13"/>
    <p:sldId id="340" r:id="rId14"/>
    <p:sldId id="341" r:id="rId15"/>
    <p:sldId id="322" r:id="rId16"/>
    <p:sldId id="323" r:id="rId17"/>
    <p:sldId id="342" r:id="rId18"/>
    <p:sldId id="344" r:id="rId19"/>
    <p:sldId id="345" r:id="rId20"/>
    <p:sldId id="318" r:id="rId21"/>
    <p:sldId id="304" r:id="rId22"/>
    <p:sldId id="336" r:id="rId23"/>
    <p:sldId id="343" r:id="rId24"/>
    <p:sldId id="319" r:id="rId25"/>
    <p:sldId id="320" r:id="rId26"/>
    <p:sldId id="330" r:id="rId27"/>
    <p:sldId id="289" r:id="rId28"/>
    <p:sldId id="325" r:id="rId29"/>
    <p:sldId id="306" r:id="rId30"/>
    <p:sldId id="321" r:id="rId31"/>
    <p:sldId id="292" r:id="rId32"/>
    <p:sldId id="329" r:id="rId33"/>
    <p:sldId id="328" r:id="rId34"/>
    <p:sldId id="291" r:id="rId35"/>
    <p:sldId id="33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135CAA-63FA-44F0-B6E5-3327BB2F2DDA}" v="95" dt="2022-01-11T12:33:48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F589-5450-4293-9875-615D797E07B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2EEDD-E54F-4EF7-88BA-A0EF2EF2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3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 REMIND info., pass around</a:t>
            </a:r>
            <a:r>
              <a:rPr lang="en-US" baseline="0" dirty="0"/>
              <a:t> Tutor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EEDD-E54F-4EF7-88BA-A0EF2EF22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 to Tab 3 – see Year by Year checklist.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EEDD-E54F-4EF7-88BA-A0EF2EF225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4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volutionprep.com/programs/test-prep/sat/" TargetMode="External"/><Relationship Id="rId3" Type="http://schemas.openxmlformats.org/officeDocument/2006/relationships/hyperlink" Target="https://www.stjohnslearning.com/sat-act-examination-preparation" TargetMode="External"/><Relationship Id="rId7" Type="http://schemas.openxmlformats.org/officeDocument/2006/relationships/hyperlink" Target="http://testprep4success.com/" TargetMode="External"/><Relationship Id="rId2" Type="http://schemas.openxmlformats.org/officeDocument/2006/relationships/hyperlink" Target="https://www.khanacademy.org/s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oreatthetop.com/" TargetMode="External"/><Relationship Id="rId5" Type="http://schemas.openxmlformats.org/officeDocument/2006/relationships/hyperlink" Target="https://nam05.safelinks.protection.outlook.com/?url=https%3A%2F%2Fstjohnsvirtual.com%2Fsat-prep%2F&amp;data=02%7C01%7CDena.Bechtle%40stjohns.k12.fl.us%7Cbb1ff61f368c4d9e59ac08d6c33493b5%7Cb3b3d057fc124f3f92f472be6e844351%7C0%7C0%7C636911027915776519&amp;sdata=jx6KuWl2iWO5Xvv4OQzw559wqfiETS9NuEsGej4LXO0%3D&amp;reserved=0" TargetMode="External"/><Relationship Id="rId4" Type="http://schemas.openxmlformats.org/officeDocument/2006/relationships/hyperlink" Target="https://nam05.safelinks.protection.outlook.com/?url=https%3A%2F%2Fhuntingtonhelps.com%2Fsat-test-prep&amp;data=02%7C01%7CDena.Bechtle%40stjohns.k12.fl.us%7Cbb1ff61f368c4d9e59ac08d6c33493b5%7Cb3b3d057fc124f3f92f472be6e844351%7C0%7C0%7C636911027915776519&amp;sdata=cGAhOJ2zfNjP34cOZVbDS0uj1jTdV3h155Zel0L6lEI%3D&amp;reserved=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unteermatch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AICE Juniors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5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 Day!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19" y="2057400"/>
            <a:ext cx="10624987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KNOW YOUR SCHEDULE!</a:t>
            </a:r>
          </a:p>
          <a:p>
            <a:endParaRPr lang="en-US" sz="1200" dirty="0"/>
          </a:p>
          <a:p>
            <a:r>
              <a:rPr lang="en-US" dirty="0"/>
              <a:t>Follow signs behind SAHS to FCTC</a:t>
            </a:r>
          </a:p>
          <a:p>
            <a:endParaRPr lang="en-US" sz="1200" dirty="0"/>
          </a:p>
          <a:p>
            <a:r>
              <a:rPr lang="en-US" dirty="0"/>
              <a:t>Check-in procedures (how to find your desk, etc.)</a:t>
            </a:r>
          </a:p>
          <a:p>
            <a:endParaRPr lang="en-US" sz="1200" dirty="0"/>
          </a:p>
          <a:p>
            <a:r>
              <a:rPr lang="en-US" dirty="0"/>
              <a:t>Seated in CANDIDATE NUMBER order (not necessarily alpha) </a:t>
            </a:r>
          </a:p>
          <a:p>
            <a:endParaRPr lang="en-US" sz="1200" dirty="0"/>
          </a:p>
          <a:p>
            <a:r>
              <a:rPr lang="en-US" dirty="0"/>
              <a:t>STUDY! No doodling, profanity, etc.</a:t>
            </a:r>
          </a:p>
          <a:p>
            <a:endParaRPr lang="en-US" sz="1200" dirty="0"/>
          </a:p>
          <a:p>
            <a:r>
              <a:rPr lang="en-US" dirty="0"/>
              <a:t>Receive a pass at the end of the exam</a:t>
            </a:r>
          </a:p>
          <a:p>
            <a:endParaRPr lang="en-US" sz="1200" dirty="0"/>
          </a:p>
          <a:p>
            <a:r>
              <a:rPr lang="en-US" dirty="0"/>
              <a:t>Absence calls</a:t>
            </a:r>
          </a:p>
        </p:txBody>
      </p:sp>
    </p:spTree>
    <p:extLst>
      <p:ext uri="{BB962C8B-B14F-4D97-AF65-F5344CB8AC3E}">
        <p14:creationId xmlns:p14="http://schemas.microsoft.com/office/powerpoint/2010/main" val="188471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Results??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19" y="2143575"/>
            <a:ext cx="10745060" cy="4322617"/>
          </a:xfrm>
        </p:spPr>
        <p:txBody>
          <a:bodyPr/>
          <a:lstStyle/>
          <a:p>
            <a:r>
              <a:rPr lang="en-US" dirty="0"/>
              <a:t>Available in August 2023</a:t>
            </a:r>
          </a:p>
          <a:p>
            <a:r>
              <a:rPr lang="en-US" dirty="0"/>
              <a:t>Passing grade = ??</a:t>
            </a:r>
          </a:p>
          <a:p>
            <a:pPr lvl="1"/>
            <a:r>
              <a:rPr lang="en-US" dirty="0"/>
              <a:t>College Credit-by-Exam</a:t>
            </a:r>
          </a:p>
          <a:p>
            <a:pPr lvl="1"/>
            <a:r>
              <a:rPr lang="en-US" dirty="0"/>
              <a:t>ADIP</a:t>
            </a:r>
          </a:p>
          <a:p>
            <a:pPr lvl="1"/>
            <a:r>
              <a:rPr lang="en-US" dirty="0"/>
              <a:t>College admissions</a:t>
            </a:r>
          </a:p>
          <a:p>
            <a:r>
              <a:rPr lang="en-US" dirty="0"/>
              <a:t>Individual Login access provided in April</a:t>
            </a:r>
          </a:p>
          <a:p>
            <a:r>
              <a:rPr lang="en-US" dirty="0"/>
              <a:t>Certificates in October 2023</a:t>
            </a:r>
          </a:p>
          <a:p>
            <a:r>
              <a:rPr lang="en-US" dirty="0"/>
              <a:t>USE YOUR NEW AICE FOLDER! </a:t>
            </a:r>
          </a:p>
          <a:p>
            <a:pPr lvl="1"/>
            <a:r>
              <a:rPr lang="en-US" dirty="0"/>
              <a:t>All exam paperwork</a:t>
            </a:r>
          </a:p>
          <a:p>
            <a:pPr lvl="1"/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Login access</a:t>
            </a:r>
          </a:p>
          <a:p>
            <a:pPr lvl="1"/>
            <a:r>
              <a:rPr lang="en-US" dirty="0"/>
              <a:t>Certificates</a:t>
            </a:r>
          </a:p>
        </p:txBody>
      </p:sp>
    </p:spTree>
    <p:extLst>
      <p:ext uri="{BB962C8B-B14F-4D97-AF65-F5344CB8AC3E}">
        <p14:creationId xmlns:p14="http://schemas.microsoft.com/office/powerpoint/2010/main" val="425479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436" y="2733709"/>
            <a:ext cx="8612020" cy="1373070"/>
          </a:xfrm>
        </p:spPr>
        <p:txBody>
          <a:bodyPr/>
          <a:lstStyle/>
          <a:p>
            <a:pPr algn="ctr"/>
            <a:r>
              <a:rPr lang="en-US" sz="4400" dirty="0"/>
              <a:t>Questions about </a:t>
            </a:r>
            <a:br>
              <a:rPr lang="en-US" sz="4400" dirty="0"/>
            </a:br>
            <a:r>
              <a:rPr lang="en-US" sz="4400" dirty="0"/>
              <a:t>June 2023 Exam session?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6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436" y="2733709"/>
            <a:ext cx="8612020" cy="1373070"/>
          </a:xfrm>
        </p:spPr>
        <p:txBody>
          <a:bodyPr/>
          <a:lstStyle/>
          <a:p>
            <a:pPr algn="ctr"/>
            <a:r>
              <a:rPr lang="en-US" sz="3400" dirty="0"/>
              <a:t>AICE Curriculum </a:t>
            </a:r>
            <a:br>
              <a:rPr lang="en-US" sz="3400" dirty="0"/>
            </a:br>
            <a:r>
              <a:rPr lang="en-US" sz="3400" dirty="0"/>
              <a:t>vs.</a:t>
            </a:r>
            <a:br>
              <a:rPr lang="en-US" sz="3400" dirty="0"/>
            </a:br>
            <a:r>
              <a:rPr lang="en-US" sz="3400" dirty="0"/>
              <a:t>AICE Diploma Award (ADIP)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Cambridge A.I.C.E. Diploma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47455"/>
            <a:ext cx="10449497" cy="4516581"/>
          </a:xfrm>
        </p:spPr>
        <p:txBody>
          <a:bodyPr/>
          <a:lstStyle/>
          <a:p>
            <a:pPr marL="118872" lvl="1" indent="0" algn="ctr">
              <a:spcBef>
                <a:spcPts val="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US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 A.I.C.E. Diploma Award is an internationally recognized </a:t>
            </a:r>
            <a:r>
              <a:rPr lang="en-US" sz="32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AWARD</a:t>
            </a:r>
            <a:r>
              <a:rPr lang="en-US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for academic rigor</a:t>
            </a:r>
          </a:p>
          <a:p>
            <a:pPr marL="118872" lvl="1" indent="0" algn="ctr">
              <a:spcBef>
                <a:spcPts val="0"/>
              </a:spcBef>
              <a:buClr>
                <a:schemeClr val="accent1"/>
              </a:buClr>
              <a:buSzPct val="80000"/>
              <a:buNone/>
              <a:defRPr/>
            </a:pPr>
            <a:endParaRPr lang="en-US" i="1" u="sng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i="1" dirty="0"/>
              <a:t>Must </a:t>
            </a:r>
            <a:r>
              <a:rPr lang="en-US" sz="36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Pass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seven (7) A/AS Level </a:t>
            </a:r>
            <a:r>
              <a:rPr lang="en-US" sz="2800" u="sng" dirty="0"/>
              <a:t>Exams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Minimum of 1 exam passed in each category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Automatically qualified for </a:t>
            </a:r>
            <a:r>
              <a:rPr lang="en-US" sz="2800" b="1" u="sng" dirty="0"/>
              <a:t>Florida Academic Bright Futures Scholarship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Must do 100 hours Community Service, 2 yrs. Foreign Lang., all other academic credit requirements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GPA and ACT/SAT requirement waived</a:t>
            </a:r>
          </a:p>
        </p:txBody>
      </p:sp>
    </p:spTree>
    <p:extLst>
      <p:ext uri="{BB962C8B-B14F-4D97-AF65-F5344CB8AC3E}">
        <p14:creationId xmlns:p14="http://schemas.microsoft.com/office/powerpoint/2010/main" val="28326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Graduation Requirements for the </a:t>
            </a:r>
            <a:br>
              <a:rPr lang="en-US" dirty="0"/>
            </a:br>
            <a:r>
              <a:rPr lang="en-US" dirty="0"/>
              <a:t>AICE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65" y="2336872"/>
            <a:ext cx="10547926" cy="4193237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AICE English required all 4 years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Global Perspectives required 11</a:t>
            </a:r>
            <a:r>
              <a:rPr lang="en-US" sz="2800" baseline="30000" dirty="0"/>
              <a:t>th</a:t>
            </a:r>
            <a:r>
              <a:rPr lang="en-US" sz="2800" dirty="0"/>
              <a:t> grade year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AICE Curriculum Completers = Exempt from </a:t>
            </a:r>
            <a:r>
              <a:rPr lang="en-US" sz="2800" i="1" u="sng" dirty="0"/>
              <a:t>HOPE, Fine Arts, American Government, Economics &amp; Online course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Must meet course progression requirements for university entry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(i.e. 4 (</a:t>
            </a:r>
            <a:r>
              <a:rPr lang="en-US" sz="2600" u="sng" dirty="0"/>
              <a:t>AICE)</a:t>
            </a:r>
            <a:r>
              <a:rPr lang="en-US" sz="2600" dirty="0"/>
              <a:t> English, 2 World Language, 3 Science, 3 Social Studies, 4 Math)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Staying on the AICE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161310"/>
            <a:ext cx="9904553" cy="4507346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Course Progression</a:t>
            </a:r>
          </a:p>
          <a:p>
            <a:pPr lvl="1"/>
            <a:r>
              <a:rPr lang="en-US" sz="3600" dirty="0"/>
              <a:t>Grades from 1</a:t>
            </a:r>
            <a:r>
              <a:rPr lang="en-US" sz="3600" baseline="30000" dirty="0"/>
              <a:t>st</a:t>
            </a:r>
            <a:r>
              <a:rPr lang="en-US" sz="3600" dirty="0"/>
              <a:t> semester = course rec.’s for next year!!</a:t>
            </a:r>
          </a:p>
          <a:p>
            <a:pPr lvl="1"/>
            <a:endParaRPr lang="en-US" sz="1600" dirty="0"/>
          </a:p>
          <a:p>
            <a:r>
              <a:rPr lang="en-US" sz="3600" dirty="0"/>
              <a:t>Once in AICE = Always in AICE???</a:t>
            </a:r>
          </a:p>
          <a:p>
            <a:endParaRPr lang="en-US" sz="1800" dirty="0"/>
          </a:p>
          <a:p>
            <a:r>
              <a:rPr lang="en-US" sz="3600" dirty="0"/>
              <a:t>Flexible schedule for all students</a:t>
            </a:r>
          </a:p>
          <a:p>
            <a:endParaRPr lang="en-US" sz="1800" dirty="0"/>
          </a:p>
          <a:p>
            <a:r>
              <a:rPr lang="en-US" sz="3600" dirty="0"/>
              <a:t>AICE Students </a:t>
            </a:r>
            <a:r>
              <a:rPr lang="en-US" sz="3600" i="1" u="sng" dirty="0"/>
              <a:t>CAN</a:t>
            </a:r>
            <a:r>
              <a:rPr lang="en-US" sz="3600" dirty="0"/>
              <a:t> take Dual Enrollment classes!</a:t>
            </a:r>
          </a:p>
          <a:p>
            <a:endParaRPr lang="en-US" sz="1600" dirty="0"/>
          </a:p>
          <a:p>
            <a:r>
              <a:rPr lang="en-US" sz="3600" dirty="0"/>
              <a:t>Course Requests = February (based on Teacher Rec’s!)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68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436" y="2733709"/>
            <a:ext cx="8612020" cy="1373070"/>
          </a:xfrm>
        </p:spPr>
        <p:txBody>
          <a:bodyPr/>
          <a:lstStyle/>
          <a:p>
            <a:pPr algn="ctr"/>
            <a:r>
              <a:rPr lang="en-US" sz="4400" dirty="0"/>
              <a:t>Course Registration for </a:t>
            </a:r>
            <a:br>
              <a:rPr lang="en-US" sz="4400" dirty="0"/>
            </a:br>
            <a:r>
              <a:rPr lang="en-US" sz="4400" dirty="0"/>
              <a:t>2023-2024 School Year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91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Course Recommendations in HAC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452255"/>
            <a:ext cx="10347897" cy="4405745"/>
          </a:xfrm>
        </p:spPr>
        <p:txBody>
          <a:bodyPr>
            <a:normAutofit/>
          </a:bodyPr>
          <a:lstStyle/>
          <a:p>
            <a:r>
              <a:rPr lang="en-US" dirty="0"/>
              <a:t>Check recommendations – end of January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semester grades = next year’s course recommendations</a:t>
            </a:r>
          </a:p>
          <a:p>
            <a:r>
              <a:rPr lang="en-US" dirty="0"/>
              <a:t>Junior year – MUST have AICE Eng. Lit. 1 and AICE Global </a:t>
            </a:r>
            <a:r>
              <a:rPr lang="en-US" dirty="0" err="1"/>
              <a:t>Persp</a:t>
            </a:r>
            <a:r>
              <a:rPr lang="en-US" dirty="0"/>
              <a:t>.</a:t>
            </a:r>
          </a:p>
          <a:p>
            <a:r>
              <a:rPr lang="en-US" dirty="0"/>
              <a:t>Choose electives</a:t>
            </a:r>
          </a:p>
          <a:p>
            <a:r>
              <a:rPr lang="en-US" dirty="0"/>
              <a:t>Junior year – last year for GPA used for college admissions decisions!</a:t>
            </a:r>
          </a:p>
          <a:p>
            <a:r>
              <a:rPr lang="en-US" dirty="0"/>
              <a:t>Individual Registration meetings in Feb.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Course Recommendations in HAC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92036"/>
            <a:ext cx="10347897" cy="4696691"/>
          </a:xfrm>
        </p:spPr>
        <p:txBody>
          <a:bodyPr>
            <a:normAutofit fontScale="92500" lnSpcReduction="20000"/>
          </a:bodyPr>
          <a:lstStyle/>
          <a:p>
            <a:r>
              <a:rPr lang="en-US" sz="3800" u="sng" dirty="0"/>
              <a:t>If you’re not recommended for AICE level courses </a:t>
            </a:r>
          </a:p>
          <a:p>
            <a:endParaRPr lang="en-US" sz="3800" u="sng" dirty="0"/>
          </a:p>
          <a:p>
            <a:pPr lvl="1"/>
            <a:r>
              <a:rPr lang="en-US" sz="2800" dirty="0"/>
              <a:t>Talk to the teacher BEFORE your registration meeting </a:t>
            </a:r>
          </a:p>
          <a:p>
            <a:pPr lvl="1"/>
            <a:endParaRPr lang="en-US" sz="2800" dirty="0"/>
          </a:p>
          <a:p>
            <a:pPr lvl="1"/>
            <a:r>
              <a:rPr lang="en-US" sz="3200" dirty="0"/>
              <a:t>Decide if you want to continue in AICE (diff. grad. requirements)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Do what’s necessary for the teacher to change the recommendation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Use AICE Tutors, meet with teacher, utilize retakes, turn in all of your work!</a:t>
            </a:r>
          </a:p>
        </p:txBody>
      </p:sp>
    </p:spTree>
    <p:extLst>
      <p:ext uri="{BB962C8B-B14F-4D97-AF65-F5344CB8AC3E}">
        <p14:creationId xmlns:p14="http://schemas.microsoft.com/office/powerpoint/2010/main" val="312447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NEWS YOU NEED!!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212" y="2761672"/>
            <a:ext cx="10338661" cy="3352801"/>
          </a:xfrm>
        </p:spPr>
        <p:txBody>
          <a:bodyPr>
            <a:normAutofit/>
          </a:bodyPr>
          <a:lstStyle/>
          <a:p>
            <a:r>
              <a:rPr lang="en-US" u="sng" dirty="0"/>
              <a:t>Online Appointment Request</a:t>
            </a:r>
            <a:r>
              <a:rPr lang="en-US" dirty="0"/>
              <a:t> for School Counselor appointments </a:t>
            </a:r>
          </a:p>
          <a:p>
            <a:pPr lvl="1"/>
            <a:r>
              <a:rPr lang="en-US" dirty="0"/>
              <a:t>(SAHS website)</a:t>
            </a:r>
          </a:p>
          <a:p>
            <a:endParaRPr lang="en-US" sz="600" u="sng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r>
              <a:rPr lang="en-US" dirty="0"/>
              <a:t>Follow @</a:t>
            </a:r>
            <a:r>
              <a:rPr lang="en-US" dirty="0" err="1"/>
              <a:t>JacketSchoolCounseling</a:t>
            </a:r>
            <a:r>
              <a:rPr lang="en-US" dirty="0"/>
              <a:t> on Instagram</a:t>
            </a:r>
          </a:p>
          <a:p>
            <a:endParaRPr lang="en-US" dirty="0"/>
          </a:p>
          <a:p>
            <a:r>
              <a:rPr lang="en-US" u="sng" dirty="0"/>
              <a:t>AICE Schoology</a:t>
            </a:r>
            <a:r>
              <a:rPr lang="en-US" dirty="0"/>
              <a:t> &amp; </a:t>
            </a:r>
            <a:r>
              <a:rPr lang="en-US" u="sng" dirty="0"/>
              <a:t>Yellow Jacket School Counseling </a:t>
            </a:r>
            <a:r>
              <a:rPr lang="en-US" dirty="0"/>
              <a:t>– enable notifications</a:t>
            </a:r>
          </a:p>
          <a:p>
            <a:endParaRPr lang="en-US" dirty="0"/>
          </a:p>
          <a:p>
            <a:endParaRPr lang="en-US" dirty="0"/>
          </a:p>
          <a:p>
            <a:endParaRPr lang="en-US" sz="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77" y="3556000"/>
            <a:ext cx="1269530" cy="9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6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Course Registration for </a:t>
            </a:r>
            <a:br>
              <a:rPr lang="en-US" dirty="0"/>
            </a:br>
            <a:r>
              <a:rPr lang="en-US" dirty="0"/>
              <a:t>2022/2023 School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447636"/>
            <a:ext cx="9613861" cy="4645891"/>
          </a:xfrm>
        </p:spPr>
        <p:txBody>
          <a:bodyPr>
            <a:normAutofit fontScale="62500" lnSpcReduction="20000"/>
          </a:bodyPr>
          <a:lstStyle/>
          <a:p>
            <a:r>
              <a:rPr lang="en-US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Junior Year Schedule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				</a:t>
            </a:r>
            <a:r>
              <a:rPr lang="en-US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Senior Year Schedule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marR="0" indent="-18288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AICE English Literature 1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(AS)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AICE English Literature 2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(AL)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AICE US History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		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Math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(AP Calc.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AB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, AP Calc.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BC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, 							AP Stat. DE College Alg./Pre-Calc</a:t>
            </a:r>
          </a:p>
          <a:p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Math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					</a:t>
            </a:r>
          </a:p>
          <a:p>
            <a:pPr marL="914400" lvl="2" indent="0">
              <a:buNone/>
            </a:pP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Pre-Calc., Stat. Honors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Science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400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AICE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Physics, Bio, Chem.,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AICE Math </a:t>
            </a:r>
            <a:r>
              <a:rPr lang="en-US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		 Env. Mgt., Marine, P.E.)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AP Calc. AB </a:t>
            </a:r>
            <a:r>
              <a:rPr lang="en-US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AICE European History (AL)	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AP Stat.	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            	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AICE AL Global Perspectives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AICE Physics, Marine, Env. Mgt.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AICE World Language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AICE Chem., P.E., Psych., etc.		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Academic Elective(s)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		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AICE AS Global Perspectives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		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Elective(s)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			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Pre-AICE World Language 3 (honors weighting)		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Elective(s)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				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				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16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Subject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55" y="1995056"/>
            <a:ext cx="11573163" cy="5015344"/>
          </a:xfrm>
        </p:spPr>
        <p:txBody>
          <a:bodyPr>
            <a:noAutofit/>
          </a:bodyPr>
          <a:lstStyle/>
          <a:p>
            <a:r>
              <a:rPr lang="en-US" sz="1600" b="1" u="sng" dirty="0"/>
              <a:t>Math &amp; Science</a:t>
            </a:r>
            <a:r>
              <a:rPr lang="en-US" sz="1600" dirty="0"/>
              <a:t>			</a:t>
            </a:r>
            <a:r>
              <a:rPr lang="en-US" sz="1600" b="1" u="sng" dirty="0"/>
              <a:t>Languages</a:t>
            </a:r>
            <a:r>
              <a:rPr lang="en-US" sz="1600" dirty="0"/>
              <a:t>				</a:t>
            </a:r>
            <a:r>
              <a:rPr lang="en-US" sz="1600" b="1" u="sng" dirty="0"/>
              <a:t>Arts &amp; Humanities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400" u="sng" dirty="0"/>
              <a:t>	</a:t>
            </a:r>
            <a:r>
              <a:rPr lang="en-US" sz="1400" dirty="0"/>
              <a:t> Marine Science 		</a:t>
            </a:r>
            <a:r>
              <a:rPr lang="en-US" sz="1400" u="sng" dirty="0"/>
              <a:t>	</a:t>
            </a:r>
            <a:r>
              <a:rPr lang="en-US" sz="1400" dirty="0"/>
              <a:t>English Language AS		</a:t>
            </a:r>
            <a:r>
              <a:rPr lang="en-US" sz="1400" u="sng" dirty="0"/>
              <a:t>	</a:t>
            </a:r>
            <a:r>
              <a:rPr lang="en-US" sz="1400" dirty="0"/>
              <a:t>English Literature AS</a:t>
            </a:r>
          </a:p>
          <a:p>
            <a:pPr>
              <a:lnSpc>
                <a:spcPct val="100000"/>
              </a:lnSpc>
            </a:pPr>
            <a:r>
              <a:rPr lang="en-US" sz="1400" u="sng" dirty="0"/>
              <a:t>	</a:t>
            </a:r>
            <a:r>
              <a:rPr lang="en-US" sz="1400" dirty="0"/>
              <a:t>Math			</a:t>
            </a:r>
            <a:r>
              <a:rPr lang="en-US" sz="1400" u="sng" dirty="0"/>
              <a:t>	</a:t>
            </a:r>
            <a:r>
              <a:rPr lang="en-US" sz="1400" dirty="0"/>
              <a:t>English Language AL		</a:t>
            </a:r>
            <a:r>
              <a:rPr lang="en-US" sz="1400" u="sng" dirty="0"/>
              <a:t>	</a:t>
            </a:r>
            <a:r>
              <a:rPr lang="en-US" sz="1400" dirty="0"/>
              <a:t>English Literature AL</a:t>
            </a:r>
          </a:p>
          <a:p>
            <a:pPr>
              <a:lnSpc>
                <a:spcPct val="100000"/>
              </a:lnSpc>
            </a:pPr>
            <a:r>
              <a:rPr lang="en-US" sz="1400" u="sng" dirty="0"/>
              <a:t>	</a:t>
            </a:r>
            <a:r>
              <a:rPr lang="en-US" sz="1400" dirty="0"/>
              <a:t>Physics (AS/AL)		</a:t>
            </a:r>
            <a:r>
              <a:rPr lang="en-US" sz="1400" u="sng" dirty="0"/>
              <a:t>	</a:t>
            </a:r>
            <a:r>
              <a:rPr lang="en-US" sz="1400" dirty="0"/>
              <a:t>Spanish Language		</a:t>
            </a:r>
            <a:r>
              <a:rPr lang="en-US" sz="1400" u="sng" dirty="0"/>
              <a:t>	</a:t>
            </a:r>
            <a:r>
              <a:rPr lang="en-US" sz="1400" dirty="0"/>
              <a:t>US History</a:t>
            </a:r>
          </a:p>
          <a:p>
            <a:pPr>
              <a:lnSpc>
                <a:spcPct val="100000"/>
              </a:lnSpc>
            </a:pPr>
            <a:r>
              <a:rPr lang="en-US" sz="1400" u="sng" dirty="0"/>
              <a:t>	</a:t>
            </a:r>
            <a:r>
              <a:rPr lang="en-US" sz="1400" dirty="0"/>
              <a:t>Chemistry (ASAL)						</a:t>
            </a:r>
            <a:r>
              <a:rPr lang="en-US" sz="1400" u="sng" dirty="0"/>
              <a:t>	</a:t>
            </a:r>
            <a:r>
              <a:rPr lang="en-US" sz="1400" dirty="0"/>
              <a:t>International History</a:t>
            </a:r>
          </a:p>
          <a:p>
            <a:pPr>
              <a:lnSpc>
                <a:spcPct val="100000"/>
              </a:lnSpc>
            </a:pPr>
            <a:r>
              <a:rPr lang="en-US" sz="1400" u="sng" dirty="0"/>
              <a:t>	*</a:t>
            </a:r>
            <a:r>
              <a:rPr lang="en-US" sz="1400" dirty="0"/>
              <a:t>Environmental Management					</a:t>
            </a:r>
            <a:r>
              <a:rPr lang="en-US" sz="1400" u="sng" dirty="0"/>
              <a:t>	</a:t>
            </a:r>
            <a:r>
              <a:rPr lang="en-US" sz="1400" dirty="0"/>
              <a:t>Drama</a:t>
            </a:r>
          </a:p>
          <a:p>
            <a:pPr>
              <a:lnSpc>
                <a:spcPct val="100000"/>
              </a:lnSpc>
            </a:pPr>
            <a:r>
              <a:rPr lang="en-US" sz="1400" u="sng" dirty="0"/>
              <a:t>	</a:t>
            </a:r>
            <a:r>
              <a:rPr lang="en-US" sz="1400" dirty="0"/>
              <a:t>*Psychology (AS/AL)						</a:t>
            </a:r>
            <a:r>
              <a:rPr lang="en-US" sz="1400" u="sng" dirty="0"/>
              <a:t>	</a:t>
            </a:r>
            <a:r>
              <a:rPr lang="en-US" sz="1400" dirty="0"/>
              <a:t>Economics	</a:t>
            </a:r>
          </a:p>
          <a:p>
            <a:pPr>
              <a:lnSpc>
                <a:spcPct val="100000"/>
              </a:lnSpc>
            </a:pPr>
            <a:r>
              <a:rPr lang="en-US" sz="1400" u="sng" dirty="0"/>
              <a:t>	</a:t>
            </a:r>
            <a:r>
              <a:rPr lang="en-US" sz="1400" dirty="0"/>
              <a:t> Physical Education 						</a:t>
            </a:r>
            <a:r>
              <a:rPr lang="en-US" sz="1400" u="sng" dirty="0"/>
              <a:t>	</a:t>
            </a:r>
            <a:r>
              <a:rPr lang="en-US" sz="1400" dirty="0"/>
              <a:t>*Psychology (AS/AL)</a:t>
            </a:r>
          </a:p>
          <a:p>
            <a:pPr>
              <a:lnSpc>
                <a:spcPct val="100000"/>
              </a:lnSpc>
            </a:pPr>
            <a:r>
              <a:rPr lang="en-US" sz="1400" u="sng" dirty="0"/>
              <a:t>		</a:t>
            </a:r>
            <a:r>
              <a:rPr lang="en-US" sz="1400" dirty="0"/>
              <a:t>						</a:t>
            </a:r>
            <a:r>
              <a:rPr lang="en-US" sz="1400" u="sng" dirty="0"/>
              <a:t>	</a:t>
            </a:r>
            <a:r>
              <a:rPr lang="en-US" sz="1400" dirty="0"/>
              <a:t>Art &amp; Design (AS/AL)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								</a:t>
            </a:r>
            <a:r>
              <a:rPr lang="en-US" sz="1400" u="sng" dirty="0"/>
              <a:t>	</a:t>
            </a:r>
            <a:r>
              <a:rPr lang="en-US" sz="1400" dirty="0"/>
              <a:t>Dig. Media &amp; Design</a:t>
            </a:r>
          </a:p>
          <a:p>
            <a:pPr>
              <a:lnSpc>
                <a:spcPct val="100000"/>
              </a:lnSpc>
            </a:pPr>
            <a:r>
              <a:rPr lang="en-US" sz="1500" b="1" u="sng" dirty="0"/>
              <a:t>Core </a:t>
            </a:r>
            <a:r>
              <a:rPr lang="en-US" sz="1500" b="1" i="1" u="sng" dirty="0"/>
              <a:t>(required)</a:t>
            </a:r>
            <a:r>
              <a:rPr lang="en-US" sz="1500" b="1" i="1" dirty="0"/>
              <a:t>			</a:t>
            </a:r>
            <a:r>
              <a:rPr lang="en-US" sz="1500" b="1" u="sng" dirty="0"/>
              <a:t>Optional Interdisciplinary Cat.</a:t>
            </a:r>
            <a:r>
              <a:rPr lang="en-US" sz="1500" dirty="0"/>
              <a:t>		</a:t>
            </a:r>
            <a:r>
              <a:rPr lang="en-US" sz="1500" u="sng" dirty="0"/>
              <a:t>	</a:t>
            </a:r>
            <a:r>
              <a:rPr lang="en-US" sz="1500" dirty="0"/>
              <a:t>Music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u="sng" dirty="0"/>
              <a:t>	</a:t>
            </a:r>
            <a:r>
              <a:rPr lang="en-US" sz="1400" dirty="0"/>
              <a:t>Global Perspectives</a:t>
            </a:r>
            <a:r>
              <a:rPr lang="en-US" sz="1500" dirty="0"/>
              <a:t>		</a:t>
            </a:r>
            <a:r>
              <a:rPr lang="en-US" sz="1500" u="sng" dirty="0"/>
              <a:t>	</a:t>
            </a:r>
            <a:r>
              <a:rPr lang="en-US" sz="1500" dirty="0"/>
              <a:t>General Paper		</a:t>
            </a:r>
            <a:r>
              <a:rPr lang="en-US" sz="1400" dirty="0"/>
              <a:t> Art &amp; Design is offered in</a:t>
            </a:r>
          </a:p>
          <a:p>
            <a:pPr>
              <a:lnSpc>
                <a:spcPct val="100000"/>
              </a:lnSpc>
            </a:pPr>
            <a:r>
              <a:rPr lang="en-US" sz="1600" b="1" dirty="0"/>
              <a:t>				</a:t>
            </a:r>
            <a:r>
              <a:rPr lang="en-US" sz="1500" u="sng" dirty="0"/>
              <a:t>	</a:t>
            </a:r>
            <a:r>
              <a:rPr lang="en-US" sz="1500" dirty="0"/>
              <a:t>Thinking Skills                        	</a:t>
            </a:r>
            <a:r>
              <a:rPr lang="en-US" sz="1600" dirty="0"/>
              <a:t> Draw/Paint</a:t>
            </a:r>
            <a:r>
              <a:rPr lang="en-US" sz="1600" b="1" dirty="0"/>
              <a:t> </a:t>
            </a:r>
            <a:r>
              <a:rPr lang="en-US" sz="1600" dirty="0"/>
              <a:t>or Ceramics</a:t>
            </a:r>
            <a:endParaRPr lang="en-US" sz="1500" dirty="0"/>
          </a:p>
          <a:p>
            <a:pPr>
              <a:lnSpc>
                <a:spcPct val="100000"/>
              </a:lnSpc>
            </a:pPr>
            <a:r>
              <a:rPr lang="en-US" sz="1500" dirty="0"/>
              <a:t>				</a:t>
            </a:r>
            <a:r>
              <a:rPr lang="en-US" sz="1500" u="sng" dirty="0"/>
              <a:t>	</a:t>
            </a:r>
            <a:r>
              <a:rPr lang="en-US" sz="1500" dirty="0"/>
              <a:t>Global Perspectives AL </a:t>
            </a:r>
            <a:r>
              <a:rPr lang="en-US" sz="1500" b="1" dirty="0"/>
              <a:t>	</a:t>
            </a:r>
            <a:endParaRPr lang="en-US" sz="1500" dirty="0"/>
          </a:p>
          <a:p>
            <a:pPr>
              <a:lnSpc>
                <a:spcPct val="100000"/>
              </a:lnSpc>
            </a:pPr>
            <a:r>
              <a:rPr lang="en-US" sz="1500" b="1" dirty="0"/>
              <a:t>			</a:t>
            </a:r>
            <a:r>
              <a:rPr lang="en-US" sz="1500" dirty="0"/>
              <a:t>	</a:t>
            </a:r>
            <a:r>
              <a:rPr lang="en-US" sz="16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078504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753228"/>
            <a:ext cx="9613861" cy="1080938"/>
          </a:xfrm>
        </p:spPr>
        <p:txBody>
          <a:bodyPr/>
          <a:lstStyle/>
          <a:p>
            <a:pPr algn="ctr"/>
            <a:r>
              <a:rPr lang="en-US" dirty="0"/>
              <a:t>Remember</a:t>
            </a:r>
            <a:br>
              <a:rPr lang="en-US" dirty="0"/>
            </a:br>
            <a:r>
              <a:rPr lang="en-US" dirty="0"/>
              <a:t>AICE Economics!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19" y="1964223"/>
            <a:ext cx="9613861" cy="480677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Ever wonder how the stock market works? </a:t>
            </a:r>
          </a:p>
          <a:p>
            <a:r>
              <a:rPr lang="en-US" dirty="0"/>
              <a:t>Or maybe how businesses decide what price to sell products at? </a:t>
            </a:r>
          </a:p>
          <a:p>
            <a:r>
              <a:rPr lang="en-US" dirty="0"/>
              <a:t>How does the government seem to fit into this big world of money and business?  </a:t>
            </a:r>
          </a:p>
          <a:p>
            <a:r>
              <a:rPr lang="en-US" dirty="0"/>
              <a:t>You can learn it all in AICE Economics! </a:t>
            </a:r>
          </a:p>
          <a:p>
            <a:pPr lvl="1"/>
            <a:r>
              <a:rPr lang="en-US" dirty="0"/>
              <a:t>Learn how scarcity determines price, how companies strive to become more efficient, how competition helps products become cheaper, and how you the individual help determine it all.   </a:t>
            </a:r>
          </a:p>
          <a:p>
            <a:r>
              <a:rPr lang="en-US" dirty="0"/>
              <a:t>It will be a unique class compared to other AICE courses taught that will educate you on one of the world’s most powerful commodities: </a:t>
            </a:r>
            <a:r>
              <a:rPr lang="en-US" b="1" i="1" u="sng" dirty="0"/>
              <a:t>MONEY</a:t>
            </a:r>
            <a:r>
              <a:rPr lang="en-US" dirty="0"/>
              <a:t>!</a:t>
            </a:r>
          </a:p>
          <a:p>
            <a:r>
              <a:rPr lang="en-US" dirty="0"/>
              <a:t> Counts in the Humanities Category of AICE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94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436" y="2715236"/>
            <a:ext cx="8612020" cy="1373070"/>
          </a:xfrm>
        </p:spPr>
        <p:txBody>
          <a:bodyPr/>
          <a:lstStyle/>
          <a:p>
            <a:pPr algn="ctr"/>
            <a:r>
              <a:rPr lang="en-US" sz="4400" dirty="0"/>
              <a:t>Questions about </a:t>
            </a:r>
            <a:br>
              <a:rPr lang="en-US" sz="4400" dirty="0"/>
            </a:br>
            <a:r>
              <a:rPr lang="en-US" sz="4400" dirty="0"/>
              <a:t>Course Registration?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2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I need to do as a Junior?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456873"/>
            <a:ext cx="10381673" cy="42302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Get to know your teachers, counselor, and make connections.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Think about what you want to do after graduation. This</a:t>
            </a:r>
          </a:p>
          <a:p>
            <a:pPr marL="0" indent="0">
              <a:buNone/>
            </a:pPr>
            <a:r>
              <a:rPr lang="en-US" dirty="0"/>
              <a:t>   will help drive your “path” through high school – which classes to</a:t>
            </a:r>
          </a:p>
          <a:p>
            <a:pPr marL="0" indent="0">
              <a:buNone/>
            </a:pPr>
            <a:r>
              <a:rPr lang="en-US" dirty="0"/>
              <a:t>   take, which activities to join, etc.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Get involved at school!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Join clubs, sports, community service, social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College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19" y="2078182"/>
            <a:ext cx="11237485" cy="46920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Questions? See Ms. Eakins – College &amp; Career Counselor (HIVE)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Start contacting/researching colleges this summer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Watch Facebook, IG, etc. and make sure everything is “clean”</a:t>
            </a:r>
          </a:p>
          <a:p>
            <a:pPr marL="0" indent="0">
              <a:buNone/>
            </a:pPr>
            <a:endParaRPr lang="en-US" sz="1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NCAA – athletes, be familiar with process to assure eligibility. Go to NCAA Clearinghouse website.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EVERYONE – take SAT and/or ACT at least ONCE this year!! Use Free Score Reports!</a:t>
            </a:r>
          </a:p>
          <a:p>
            <a:endParaRPr lang="en-US" sz="900" dirty="0"/>
          </a:p>
          <a:p>
            <a:r>
              <a:rPr lang="en-US" dirty="0"/>
              <a:t>Go on Virtual College Tours – starting NOW</a:t>
            </a:r>
          </a:p>
          <a:p>
            <a:endParaRPr lang="en-US" sz="900" dirty="0"/>
          </a:p>
          <a:p>
            <a:r>
              <a:rPr lang="en-US" dirty="0"/>
              <a:t>Go to Virtual College Fairs!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069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SAT/ACT Prep??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3967" y="2198255"/>
            <a:ext cx="101032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Khan Academy SAT/ACT Prep</a:t>
            </a:r>
            <a:r>
              <a:rPr lang="en-US" sz="3600" dirty="0"/>
              <a:t> </a:t>
            </a:r>
          </a:p>
          <a:p>
            <a:r>
              <a:rPr lang="en-US" sz="3600" u="sng" dirty="0">
                <a:hlinkClick r:id="rId3"/>
              </a:rPr>
              <a:t>St. Johns Learning</a:t>
            </a:r>
            <a:endParaRPr lang="en-US" sz="3600" u="sng" dirty="0"/>
          </a:p>
          <a:p>
            <a:r>
              <a:rPr lang="en-US" sz="3600" u="sng" dirty="0">
                <a:hlinkClick r:id="rId4"/>
              </a:rPr>
              <a:t>Huntington Learning Center</a:t>
            </a:r>
            <a:r>
              <a:rPr lang="en-US" sz="3600" dirty="0"/>
              <a:t> </a:t>
            </a:r>
          </a:p>
          <a:p>
            <a:r>
              <a:rPr lang="en-US" sz="3600" u="sng" dirty="0">
                <a:hlinkClick r:id="rId5"/>
              </a:rPr>
              <a:t>SAT Prep through APEX</a:t>
            </a:r>
            <a:endParaRPr lang="en-US" sz="3600" dirty="0"/>
          </a:p>
          <a:p>
            <a:r>
              <a:rPr lang="en-US" sz="3600" dirty="0">
                <a:hlinkClick r:id="rId6"/>
              </a:rPr>
              <a:t>Score At The Top </a:t>
            </a:r>
            <a:endParaRPr lang="en-US" sz="3600" dirty="0"/>
          </a:p>
          <a:p>
            <a:r>
              <a:rPr lang="en-US" sz="3600" u="sng" dirty="0">
                <a:hlinkClick r:id="rId7"/>
              </a:rPr>
              <a:t>Test Prep 4 Success</a:t>
            </a:r>
            <a:endParaRPr lang="en-US" sz="3600" u="sng" dirty="0"/>
          </a:p>
          <a:p>
            <a:r>
              <a:rPr lang="en-US" sz="3600" u="sng" dirty="0">
                <a:hlinkClick r:id="rId8"/>
              </a:rPr>
              <a:t>Revolution Prep</a:t>
            </a:r>
            <a:endParaRPr lang="en-US" sz="3600" u="sng" dirty="0"/>
          </a:p>
          <a:p>
            <a:r>
              <a:rPr lang="en-US" sz="3600" u="sng" dirty="0"/>
              <a:t>Mr. Ingwersen (watch emails) Florida Test Prep</a:t>
            </a:r>
          </a:p>
        </p:txBody>
      </p:sp>
    </p:spTree>
    <p:extLst>
      <p:ext uri="{BB962C8B-B14F-4D97-AF65-F5344CB8AC3E}">
        <p14:creationId xmlns:p14="http://schemas.microsoft.com/office/powerpoint/2010/main" val="2581588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Service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506353"/>
            <a:ext cx="10945623" cy="46010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Search online at </a:t>
            </a:r>
            <a:r>
              <a:rPr lang="en-US" dirty="0">
                <a:hlinkClick r:id="rId2"/>
              </a:rPr>
              <a:t>www.volunteermatch.org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Pay attention to announcements for opportunities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Check with local organizations like food pantries, animal shelters, churches, elderly homes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Join clubs who provide volunteer opportunities like </a:t>
            </a:r>
            <a:r>
              <a:rPr lang="en-US" sz="2800" b="1" i="1" u="sng" dirty="0"/>
              <a:t>AICE Advisory Board! </a:t>
            </a:r>
            <a:r>
              <a:rPr lang="en-US" dirty="0"/>
              <a:t>(and Key Club, Interact, Recycling Club)</a:t>
            </a:r>
          </a:p>
        </p:txBody>
      </p:sp>
    </p:spTree>
    <p:extLst>
      <p:ext uri="{BB962C8B-B14F-4D97-AF65-F5344CB8AC3E}">
        <p14:creationId xmlns:p14="http://schemas.microsoft.com/office/powerpoint/2010/main" val="41363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AICE Scholarship!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833018"/>
          </a:xfrm>
        </p:spPr>
        <p:txBody>
          <a:bodyPr>
            <a:noAutofit/>
          </a:bodyPr>
          <a:lstStyle/>
          <a:p>
            <a:r>
              <a:rPr lang="en-US" sz="3600" dirty="0"/>
              <a:t>Volunteer at AICE Events</a:t>
            </a:r>
          </a:p>
          <a:p>
            <a:endParaRPr lang="en-US" sz="1600" dirty="0"/>
          </a:p>
          <a:p>
            <a:r>
              <a:rPr lang="en-US" sz="3600" dirty="0"/>
              <a:t>Essay</a:t>
            </a:r>
          </a:p>
          <a:p>
            <a:endParaRPr lang="en-US" sz="1600" dirty="0"/>
          </a:p>
          <a:p>
            <a:r>
              <a:rPr lang="en-US" sz="3600" dirty="0"/>
              <a:t>Teacher Recommendation</a:t>
            </a:r>
          </a:p>
          <a:p>
            <a:endParaRPr lang="en-US" sz="1600" dirty="0"/>
          </a:p>
          <a:p>
            <a:r>
              <a:rPr lang="en-US" sz="3600" dirty="0"/>
              <a:t>Minimum 3.0 unweighted GPA</a:t>
            </a:r>
          </a:p>
        </p:txBody>
      </p:sp>
    </p:spTree>
    <p:extLst>
      <p:ext uri="{BB962C8B-B14F-4D97-AF65-F5344CB8AC3E}">
        <p14:creationId xmlns:p14="http://schemas.microsoft.com/office/powerpoint/2010/main" val="37513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AICE Events/Activities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68077"/>
            <a:ext cx="9886080" cy="4688115"/>
          </a:xfrm>
        </p:spPr>
        <p:txBody>
          <a:bodyPr>
            <a:normAutofit/>
          </a:bodyPr>
          <a:lstStyle/>
          <a:p>
            <a:r>
              <a:rPr lang="en-US" dirty="0"/>
              <a:t>AICE Advisory Board – weekly meetings</a:t>
            </a:r>
          </a:p>
          <a:p>
            <a:endParaRPr lang="en-US" dirty="0"/>
          </a:p>
          <a:p>
            <a:r>
              <a:rPr lang="en-US" dirty="0"/>
              <a:t>Fund raisers – emails, texts re: volunteering</a:t>
            </a:r>
          </a:p>
          <a:p>
            <a:pPr lvl="1"/>
            <a:r>
              <a:rPr lang="en-US" dirty="0"/>
              <a:t>Celebrity Scoop night – Fri. Feb. 10</a:t>
            </a:r>
            <a:r>
              <a:rPr lang="en-US" baseline="30000" dirty="0"/>
              <a:t>th</a:t>
            </a:r>
            <a:r>
              <a:rPr lang="en-US" dirty="0"/>
              <a:t> 5 – 8pm</a:t>
            </a:r>
          </a:p>
          <a:p>
            <a:endParaRPr lang="en-US" dirty="0"/>
          </a:p>
          <a:p>
            <a:r>
              <a:rPr lang="en-US" dirty="0"/>
              <a:t>FSU Tour Jan. 31</a:t>
            </a:r>
            <a:r>
              <a:rPr lang="en-US" baseline="30000" dirty="0"/>
              <a:t>st</a:t>
            </a:r>
            <a:r>
              <a:rPr lang="en-US" dirty="0"/>
              <a:t> – Permission forms/payment due Jan. 20</a:t>
            </a:r>
            <a:r>
              <a:rPr lang="en-US" baseline="30000" dirty="0"/>
              <a:t>th</a:t>
            </a:r>
            <a:r>
              <a:rPr lang="en-US" dirty="0"/>
              <a:t>!!</a:t>
            </a:r>
          </a:p>
          <a:p>
            <a:endParaRPr lang="en-US" dirty="0"/>
          </a:p>
          <a:p>
            <a:r>
              <a:rPr lang="en-US" dirty="0"/>
              <a:t>AICE Silent Auction – May</a:t>
            </a:r>
          </a:p>
          <a:p>
            <a:pPr lvl="1"/>
            <a:r>
              <a:rPr lang="en-US" dirty="0"/>
              <a:t>Volunteer by getting donations</a:t>
            </a:r>
          </a:p>
          <a:p>
            <a:pPr lvl="1"/>
            <a:r>
              <a:rPr lang="en-US" dirty="0"/>
              <a:t>Volunteer by helping to make phone calls</a:t>
            </a:r>
          </a:p>
          <a:p>
            <a:pPr lvl="1"/>
            <a:r>
              <a:rPr lang="en-US" dirty="0"/>
              <a:t>Volunteer on the night of the event</a:t>
            </a:r>
          </a:p>
        </p:txBody>
      </p:sp>
    </p:spTree>
    <p:extLst>
      <p:ext uri="{BB962C8B-B14F-4D97-AF65-F5344CB8AC3E}">
        <p14:creationId xmlns:p14="http://schemas.microsoft.com/office/powerpoint/2010/main" val="190585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June 2023 Exam Session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687" y="2301175"/>
            <a:ext cx="11132987" cy="4796970"/>
          </a:xfrm>
        </p:spPr>
        <p:txBody>
          <a:bodyPr>
            <a:normAutofit/>
          </a:bodyPr>
          <a:lstStyle/>
          <a:p>
            <a:r>
              <a:rPr lang="en-US" u="sng" dirty="0"/>
              <a:t>Statement of Entry </a:t>
            </a:r>
            <a:r>
              <a:rPr lang="en-US" dirty="0"/>
              <a:t>– </a:t>
            </a:r>
            <a:r>
              <a:rPr lang="en-US" dirty="0">
                <a:solidFill>
                  <a:schemeClr val="bg1"/>
                </a:solidFill>
                <a:highlight>
                  <a:srgbClr val="C0C0C0"/>
                </a:highlight>
              </a:rPr>
              <a:t>WHITE</a:t>
            </a:r>
            <a:r>
              <a:rPr lang="en-US" dirty="0"/>
              <a:t> (you keep this!)</a:t>
            </a:r>
          </a:p>
          <a:p>
            <a:pPr lvl="1"/>
            <a:r>
              <a:rPr lang="en-US" dirty="0"/>
              <a:t>Name, DOB, gender</a:t>
            </a:r>
          </a:p>
          <a:p>
            <a:pPr lvl="1"/>
            <a:r>
              <a:rPr lang="en-US" dirty="0"/>
              <a:t>Do the exams match your AICE courses?</a:t>
            </a:r>
          </a:p>
          <a:p>
            <a:pPr lvl="1"/>
            <a:r>
              <a:rPr lang="en-US" dirty="0"/>
              <a:t>Pay attention to “CARRY FORWARD”</a:t>
            </a:r>
          </a:p>
          <a:p>
            <a:pPr lvl="1"/>
            <a:r>
              <a:rPr lang="en-US" dirty="0"/>
              <a:t>Issues? Add them to the corrections list</a:t>
            </a:r>
          </a:p>
          <a:p>
            <a:pPr lvl="1"/>
            <a:r>
              <a:rPr lang="en-US" dirty="0"/>
              <a:t>If you have NEVER taken AICE Eng. Lang. – the Eng. Lang. exam should be on your schedule (Papers 1 &amp; 2 for English Language, in addition to Lit. in Eng.)</a:t>
            </a:r>
          </a:p>
          <a:p>
            <a:pPr lvl="1"/>
            <a:endParaRPr lang="en-US" dirty="0"/>
          </a:p>
          <a:p>
            <a:r>
              <a:rPr lang="en-US" u="sng" dirty="0"/>
              <a:t>Exam Schedule </a:t>
            </a:r>
            <a:r>
              <a:rPr lang="en-US" dirty="0"/>
              <a:t>–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YELLOW</a:t>
            </a:r>
            <a:r>
              <a:rPr lang="en-US" dirty="0"/>
              <a:t> (you keep this!)</a:t>
            </a:r>
          </a:p>
          <a:p>
            <a:pPr lvl="1"/>
            <a:r>
              <a:rPr lang="en-US" dirty="0"/>
              <a:t>Find ALL of your Papers, highlight, put them in your phone, planner, etc.</a:t>
            </a:r>
          </a:p>
          <a:p>
            <a:pPr lvl="1"/>
            <a:r>
              <a:rPr lang="en-US" dirty="0"/>
              <a:t>Any conflicts?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04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turn in Community Service Hours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63137"/>
            <a:ext cx="9613861" cy="418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Community Service Hours Form &amp; Plan/Reflection Log</a:t>
            </a:r>
          </a:p>
          <a:p>
            <a:pPr lvl="1"/>
            <a:r>
              <a:rPr lang="en-US" dirty="0"/>
              <a:t>(always available in School Counseling office)</a:t>
            </a:r>
          </a:p>
          <a:p>
            <a:endParaRPr lang="en-US" sz="1400" dirty="0"/>
          </a:p>
          <a:p>
            <a:r>
              <a:rPr lang="en-US" dirty="0"/>
              <a:t>Turn in to your School Counselor when you have accrued 25+ hours</a:t>
            </a:r>
          </a:p>
          <a:p>
            <a:endParaRPr lang="en-US" sz="1400" dirty="0"/>
          </a:p>
          <a:p>
            <a:r>
              <a:rPr lang="en-US" dirty="0"/>
              <a:t>Letter from organization is REQUIRED for outside non-profit</a:t>
            </a:r>
          </a:p>
          <a:p>
            <a:pPr lvl="1"/>
            <a:r>
              <a:rPr lang="en-US" dirty="0"/>
              <a:t>On Letterhead</a:t>
            </a:r>
          </a:p>
          <a:p>
            <a:pPr lvl="1"/>
            <a:r>
              <a:rPr lang="en-US" dirty="0"/>
              <a:t>Name of Organization</a:t>
            </a:r>
          </a:p>
          <a:p>
            <a:pPr lvl="1"/>
            <a:r>
              <a:rPr lang="en-US" dirty="0"/>
              <a:t>Your Name</a:t>
            </a:r>
          </a:p>
          <a:p>
            <a:pPr lvl="1"/>
            <a:r>
              <a:rPr lang="en-US" dirty="0"/>
              <a:t>Activity &amp; number of hours volunteered</a:t>
            </a:r>
          </a:p>
          <a:p>
            <a:pPr lvl="1"/>
            <a:r>
              <a:rPr lang="en-US" dirty="0"/>
              <a:t>Signature</a:t>
            </a:r>
          </a:p>
          <a:p>
            <a:endParaRPr lang="en-US" sz="1600" dirty="0"/>
          </a:p>
          <a:p>
            <a:r>
              <a:rPr lang="en-US" dirty="0"/>
              <a:t>Signature on Log if hours are done for a school related club/group – no letter</a:t>
            </a:r>
          </a:p>
          <a:p>
            <a:endParaRPr lang="en-US" sz="1050" dirty="0"/>
          </a:p>
          <a:p>
            <a:r>
              <a:rPr lang="en-US" dirty="0"/>
              <a:t>Complete Service Plan for each organization, submit to Ms. Moloney with log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AICE Swag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401454"/>
            <a:ext cx="9613861" cy="41443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Available in Ms. Bechtle’s office!</a:t>
            </a:r>
          </a:p>
          <a:p>
            <a:endParaRPr lang="en-US" dirty="0"/>
          </a:p>
          <a:p>
            <a:r>
              <a:rPr lang="en-US" dirty="0"/>
              <a:t>AICE Polo Shirts (required when volunteering for AICE events) - $15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AICE T-Shirts (standard and women’s cut) - $10</a:t>
            </a:r>
          </a:p>
          <a:p>
            <a:endParaRPr lang="en-US" dirty="0"/>
          </a:p>
          <a:p>
            <a:r>
              <a:rPr lang="en-US" dirty="0"/>
              <a:t>AICE Hoodies - $20</a:t>
            </a:r>
          </a:p>
          <a:p>
            <a:endParaRPr lang="en-US" dirty="0"/>
          </a:p>
          <a:p>
            <a:r>
              <a:rPr lang="en-US" dirty="0"/>
              <a:t>AICE Magnets - $7 each or 2/$10</a:t>
            </a:r>
          </a:p>
          <a:p>
            <a:endParaRPr lang="en-US" dirty="0"/>
          </a:p>
          <a:p>
            <a:r>
              <a:rPr lang="en-US" dirty="0"/>
              <a:t>AICE Stickers - $7 each or 2/$10</a:t>
            </a:r>
          </a:p>
        </p:txBody>
      </p:sp>
    </p:spTree>
    <p:extLst>
      <p:ext uri="{BB962C8B-B14F-4D97-AF65-F5344CB8AC3E}">
        <p14:creationId xmlns:p14="http://schemas.microsoft.com/office/powerpoint/2010/main" val="27388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T-shirt Design</a:t>
            </a:r>
          </a:p>
        </p:txBody>
      </p:sp>
      <p:pic>
        <p:nvPicPr>
          <p:cNvPr id="1027" name="Pictur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2179782"/>
            <a:ext cx="4172672" cy="441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84" y="2179782"/>
            <a:ext cx="4208607" cy="441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47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T-Shirts &amp; Hoodies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3126" y="166256"/>
            <a:ext cx="5382255" cy="65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1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Don’t miss out on important </a:t>
            </a:r>
            <a:br>
              <a:rPr lang="en-US" dirty="0"/>
            </a:br>
            <a:r>
              <a:rPr lang="en-US" dirty="0"/>
              <a:t>Information and updates!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75883"/>
            <a:ext cx="9613861" cy="423941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Pay attention to AICE &amp; Jacket School Counseling Schoology Posts – enable notifications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Check out the School Counseling website</a:t>
            </a:r>
            <a:br>
              <a:rPr lang="en-US" dirty="0"/>
            </a:b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Follow @</a:t>
            </a:r>
            <a:r>
              <a:rPr lang="en-US" dirty="0" err="1"/>
              <a:t>JacketSchoolCounseling</a:t>
            </a:r>
            <a:r>
              <a:rPr lang="en-US" dirty="0"/>
              <a:t> on  </a:t>
            </a:r>
            <a:br>
              <a:rPr lang="en-US" dirty="0"/>
            </a:b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Make an appointment online (SAHS website) or email Ms. Bechtle if you have questions.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87" y="4370832"/>
            <a:ext cx="921664" cy="7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QUESTIONS??</a:t>
            </a:r>
          </a:p>
        </p:txBody>
      </p:sp>
      <p:pic>
        <p:nvPicPr>
          <p:cNvPr id="4" name="Content Placeholder 3" descr="What does Second Life mean to you? ~ The SL Enqui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68" y="2664872"/>
            <a:ext cx="2985366" cy="3227423"/>
          </a:xfrm>
        </p:spPr>
      </p:pic>
    </p:spTree>
    <p:extLst>
      <p:ext uri="{BB962C8B-B14F-4D97-AF65-F5344CB8AC3E}">
        <p14:creationId xmlns:p14="http://schemas.microsoft.com/office/powerpoint/2010/main" val="136339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June 2023 Exam Session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68" y="2061030"/>
            <a:ext cx="11132987" cy="4796970"/>
          </a:xfrm>
        </p:spPr>
        <p:txBody>
          <a:bodyPr>
            <a:normAutofit/>
          </a:bodyPr>
          <a:lstStyle/>
          <a:p>
            <a:r>
              <a:rPr lang="en-US" u="sng" dirty="0"/>
              <a:t>Exam Letter </a:t>
            </a:r>
            <a:r>
              <a:rPr lang="en-US" dirty="0"/>
              <a:t>– </a:t>
            </a:r>
            <a:r>
              <a:rPr lang="en-US" dirty="0">
                <a:solidFill>
                  <a:schemeClr val="bg1"/>
                </a:solidFill>
                <a:highlight>
                  <a:srgbClr val="FF00FF"/>
                </a:highlight>
              </a:rPr>
              <a:t>PINK </a:t>
            </a:r>
            <a:r>
              <a:rPr lang="en-US" dirty="0"/>
              <a:t>(Complete &amp; TURN THIS ONE IN!!!)</a:t>
            </a:r>
          </a:p>
          <a:p>
            <a:pPr lvl="1"/>
            <a:r>
              <a:rPr lang="en-US" dirty="0"/>
              <a:t>READ!!! </a:t>
            </a:r>
          </a:p>
          <a:p>
            <a:pPr lvl="1"/>
            <a:r>
              <a:rPr lang="en-US" dirty="0"/>
              <a:t>Have your parents READ it!</a:t>
            </a:r>
          </a:p>
          <a:p>
            <a:pPr lvl="1"/>
            <a:r>
              <a:rPr lang="en-US" dirty="0"/>
              <a:t>Student signature, parent signature – </a:t>
            </a:r>
            <a:r>
              <a:rPr lang="en-US" dirty="0">
                <a:solidFill>
                  <a:schemeClr val="bg1"/>
                </a:solidFill>
                <a:highlight>
                  <a:srgbClr val="FF00FF"/>
                </a:highlight>
              </a:rPr>
              <a:t>DUE TO MS. MOLONEY BY FRIDAY FEB. 3</a:t>
            </a:r>
            <a:r>
              <a:rPr lang="en-US" baseline="30000" dirty="0">
                <a:solidFill>
                  <a:schemeClr val="bg1"/>
                </a:solidFill>
                <a:highlight>
                  <a:srgbClr val="FF00FF"/>
                </a:highlight>
              </a:rPr>
              <a:t>rd</a:t>
            </a:r>
            <a:r>
              <a:rPr lang="en-US" dirty="0">
                <a:solidFill>
                  <a:schemeClr val="bg1"/>
                </a:solidFill>
                <a:highlight>
                  <a:srgbClr val="FF00FF"/>
                </a:highlight>
              </a:rPr>
              <a:t>!!!</a:t>
            </a:r>
          </a:p>
          <a:p>
            <a:pPr lvl="1"/>
            <a:r>
              <a:rPr lang="en-US" dirty="0"/>
              <a:t>Add any re-takes (payment can be made later)</a:t>
            </a:r>
          </a:p>
          <a:p>
            <a:pPr lvl="1"/>
            <a:r>
              <a:rPr lang="en-US" dirty="0"/>
              <a:t>Exam Letter must be completed/turned in </a:t>
            </a:r>
            <a:r>
              <a:rPr lang="en-US" b="1" i="1" u="sng" dirty="0"/>
              <a:t>even if you’re NOT ordering anything!!</a:t>
            </a:r>
          </a:p>
          <a:p>
            <a:endParaRPr lang="en-US" u="sng" dirty="0"/>
          </a:p>
          <a:p>
            <a:r>
              <a:rPr lang="en-US" u="sng" dirty="0"/>
              <a:t>ADIP</a:t>
            </a:r>
          </a:p>
          <a:p>
            <a:pPr lvl="1"/>
            <a:r>
              <a:rPr lang="en-US" dirty="0"/>
              <a:t>If you have the POTENTIAL of qualifying, ADIP will be added!</a:t>
            </a:r>
          </a:p>
          <a:p>
            <a:pPr lvl="1"/>
            <a:r>
              <a:rPr lang="en-US" dirty="0"/>
              <a:t>If you need to order a retake, etc., you will need to order that BEFORE ADIP can be added</a:t>
            </a:r>
          </a:p>
        </p:txBody>
      </p:sp>
    </p:spTree>
    <p:extLst>
      <p:ext uri="{BB962C8B-B14F-4D97-AF65-F5344CB8AC3E}">
        <p14:creationId xmlns:p14="http://schemas.microsoft.com/office/powerpoint/2010/main" val="49869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Cambridge A.I.C.E. Diploma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47455"/>
            <a:ext cx="10449497" cy="4516581"/>
          </a:xfrm>
        </p:spPr>
        <p:txBody>
          <a:bodyPr/>
          <a:lstStyle/>
          <a:p>
            <a:pPr marL="118872" lvl="1" indent="0" algn="ctr">
              <a:spcBef>
                <a:spcPts val="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US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 A.I.C.E. Diploma Award is an internationally recognized </a:t>
            </a:r>
            <a:r>
              <a:rPr lang="en-US" sz="32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AWARD</a:t>
            </a:r>
            <a:r>
              <a:rPr lang="en-US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for academic rigor</a:t>
            </a:r>
          </a:p>
          <a:p>
            <a:pPr marL="118872" lvl="1" indent="0" algn="ctr">
              <a:spcBef>
                <a:spcPts val="0"/>
              </a:spcBef>
              <a:buClr>
                <a:schemeClr val="accent1"/>
              </a:buClr>
              <a:buSzPct val="80000"/>
              <a:buNone/>
              <a:defRPr/>
            </a:pPr>
            <a:endParaRPr lang="en-US" i="1" u="sng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i="1" dirty="0"/>
              <a:t>Must </a:t>
            </a:r>
            <a:r>
              <a:rPr lang="en-US" sz="36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Pass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seven (7) A/AS Level </a:t>
            </a:r>
            <a:r>
              <a:rPr lang="en-US" sz="2800" u="sng" dirty="0"/>
              <a:t>Exams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Minimum of 1 exam passed in each category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Automatically qualified for </a:t>
            </a:r>
            <a:r>
              <a:rPr lang="en-US" sz="2800" b="1" u="sng" dirty="0"/>
              <a:t>Florida Academic Bright Futures Scholarship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Must do 100 hours Community Service, 2 yrs. Foreign Lang., all other academic credit requirements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GPA and ACT/SAT requirement waived</a:t>
            </a:r>
          </a:p>
        </p:txBody>
      </p:sp>
    </p:spTree>
    <p:extLst>
      <p:ext uri="{BB962C8B-B14F-4D97-AF65-F5344CB8AC3E}">
        <p14:creationId xmlns:p14="http://schemas.microsoft.com/office/powerpoint/2010/main" val="5480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 Reminders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291" y="2119745"/>
            <a:ext cx="11739417" cy="47382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u="sng" dirty="0"/>
              <a:t>Students are </a:t>
            </a:r>
            <a:r>
              <a:rPr lang="en-US" u="sng" dirty="0">
                <a:solidFill>
                  <a:schemeClr val="bg1"/>
                </a:solidFill>
                <a:highlight>
                  <a:srgbClr val="FFFF00"/>
                </a:highlight>
              </a:rPr>
              <a:t>required</a:t>
            </a:r>
            <a:r>
              <a:rPr lang="en-US" u="sng" dirty="0"/>
              <a:t> to sit for the Cambridge exam </a:t>
            </a:r>
            <a:r>
              <a:rPr lang="en-US" dirty="0"/>
              <a:t>(</a:t>
            </a:r>
            <a:r>
              <a:rPr lang="en-US" b="1" i="1" u="sng" dirty="0"/>
              <a:t>ALL</a:t>
            </a:r>
            <a:r>
              <a:rPr lang="en-US" dirty="0"/>
              <a:t> papers) in lieu of their final exam for each AICE course.  </a:t>
            </a:r>
          </a:p>
          <a:p>
            <a:pPr lvl="0"/>
            <a:endParaRPr lang="en-US" sz="600" dirty="0"/>
          </a:p>
          <a:p>
            <a:pPr lvl="0"/>
            <a:r>
              <a:rPr lang="en-US" dirty="0"/>
              <a:t>What does it mean to “sit for” a Cambridge exam?</a:t>
            </a:r>
          </a:p>
          <a:p>
            <a:pPr lvl="0"/>
            <a:endParaRPr lang="en-US" sz="700" dirty="0"/>
          </a:p>
          <a:p>
            <a:pPr lvl="0"/>
            <a:r>
              <a:rPr lang="en-US" u="sng" dirty="0"/>
              <a:t>What if you don’t show up for the Cambridge exam (or any part of it)?</a:t>
            </a:r>
          </a:p>
          <a:p>
            <a:pPr lvl="1"/>
            <a:r>
              <a:rPr lang="en-US" dirty="0"/>
              <a:t>Alternate final exam for that course, = new semester grade calculated.</a:t>
            </a:r>
          </a:p>
          <a:p>
            <a:pPr lvl="1"/>
            <a:r>
              <a:rPr lang="en-US" dirty="0"/>
              <a:t>“Owe” list for the exam fee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($110.10)</a:t>
            </a:r>
            <a:r>
              <a:rPr lang="en-US" dirty="0"/>
              <a:t>– preventing you from buying prom tickets, getting your diploma, etc. until that amount is paid.</a:t>
            </a:r>
          </a:p>
          <a:p>
            <a:pPr lvl="1"/>
            <a:r>
              <a:rPr lang="en-US" dirty="0"/>
              <a:t>That AICE course cannot be counted towards graduation.</a:t>
            </a:r>
          </a:p>
          <a:p>
            <a:pPr lvl="1"/>
            <a:endParaRPr lang="en-US" sz="700" dirty="0"/>
          </a:p>
          <a:p>
            <a:pPr lvl="0"/>
            <a:r>
              <a:rPr lang="en-US" u="sng" dirty="0"/>
              <a:t>What if a Cambridge exam conflicts with a SAHS final exam? </a:t>
            </a:r>
          </a:p>
          <a:p>
            <a:pPr lvl="1"/>
            <a:r>
              <a:rPr lang="en-US" dirty="0"/>
              <a:t>Attend the Cambridge exam &amp; go to the make-up exam time for your final.</a:t>
            </a:r>
          </a:p>
          <a:p>
            <a:pPr lvl="1"/>
            <a:endParaRPr lang="en-US" sz="700" dirty="0"/>
          </a:p>
          <a:p>
            <a:r>
              <a:rPr lang="en-US" u="sng" dirty="0"/>
              <a:t>The exam schedule is available </a:t>
            </a:r>
            <a:r>
              <a:rPr lang="en-US" dirty="0"/>
              <a:t>via AICE teachers, on the AICE Website, and AICE Schoology or pick one up from Ms. Moloney if you lose yours!</a:t>
            </a:r>
          </a:p>
          <a:p>
            <a:pPr lvl="0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3863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Graduation Requirements for the </a:t>
            </a:r>
            <a:br>
              <a:rPr lang="en-US" dirty="0"/>
            </a:br>
            <a:r>
              <a:rPr lang="en-US" dirty="0"/>
              <a:t>AICE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78182"/>
            <a:ext cx="10606515" cy="461818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3500" b="1" i="1" u="sng" dirty="0"/>
              <a:t>AICE Curriculum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sz="1300" b="1" i="1" u="sng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35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Complete</a:t>
            </a:r>
            <a:r>
              <a:rPr lang="en-US" sz="3500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*</a:t>
            </a:r>
            <a:r>
              <a:rPr lang="en-US" sz="35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u="sng" dirty="0"/>
              <a:t>Seven</a:t>
            </a:r>
            <a:r>
              <a:rPr lang="en-US" sz="2800" dirty="0"/>
              <a:t> A.I.C.E. level courses with at least one in each academic category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“Complete” means = </a:t>
            </a:r>
            <a:r>
              <a:rPr lang="en-US" sz="24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*1. earn a passing grade in the course, 2. “sit for” (take) the FULL exam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Academic Categories: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Language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Math/Science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Humanities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The “Core”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Optional Category – Interdisciplinary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6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 Reminders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2068946"/>
            <a:ext cx="10782005" cy="453505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u="sng" dirty="0"/>
              <a:t>No make-up days</a:t>
            </a:r>
          </a:p>
          <a:p>
            <a:pPr lvl="0"/>
            <a:endParaRPr lang="en-US" b="1" u="sng" dirty="0"/>
          </a:p>
          <a:p>
            <a:pPr lvl="0"/>
            <a:r>
              <a:rPr lang="en-US" b="1" u="sng" dirty="0"/>
              <a:t>Can’t change any of the dates/times</a:t>
            </a:r>
          </a:p>
          <a:p>
            <a:pPr lvl="0"/>
            <a:endParaRPr lang="en-US" sz="1500" b="1" u="sng" dirty="0"/>
          </a:p>
          <a:p>
            <a:r>
              <a:rPr lang="en-US" dirty="0"/>
              <a:t>All morning exams = 8:45am; afternoon exams = 12:45pm.  This is the </a:t>
            </a:r>
            <a:r>
              <a:rPr lang="en-US" i="1" u="sng" dirty="0"/>
              <a:t>START TIME</a:t>
            </a:r>
            <a:r>
              <a:rPr lang="en-US" dirty="0"/>
              <a:t> for the exam</a:t>
            </a:r>
          </a:p>
          <a:p>
            <a:pPr lvl="1"/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PLAN TO </a:t>
            </a:r>
            <a:r>
              <a:rPr lang="en-US" i="1" u="sng" dirty="0">
                <a:solidFill>
                  <a:schemeClr val="bg1"/>
                </a:solidFill>
                <a:highlight>
                  <a:srgbClr val="FFFF00"/>
                </a:highlight>
              </a:rPr>
              <a:t>ARRIVE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 20 MINUTES BEFORE START TIME!</a:t>
            </a:r>
          </a:p>
          <a:p>
            <a:endParaRPr lang="en-US" sz="1500" dirty="0"/>
          </a:p>
          <a:p>
            <a:r>
              <a:rPr lang="en-US" sz="2600" b="1" i="1" u="sng" dirty="0"/>
              <a:t>Students MUST remain in the exam room for the entire exam time!!</a:t>
            </a:r>
          </a:p>
          <a:p>
            <a:endParaRPr lang="en-US" sz="1500" dirty="0"/>
          </a:p>
          <a:p>
            <a:r>
              <a:rPr lang="en-US" dirty="0"/>
              <a:t>Conflict Schedules -  how do those work?</a:t>
            </a:r>
          </a:p>
          <a:p>
            <a:endParaRPr lang="en-US" sz="1500" dirty="0"/>
          </a:p>
          <a:p>
            <a:r>
              <a:rPr lang="en-US" dirty="0"/>
              <a:t>What if you’re sick?</a:t>
            </a:r>
          </a:p>
          <a:p>
            <a:endParaRPr lang="en-US" sz="1500" dirty="0"/>
          </a:p>
          <a:p>
            <a:r>
              <a:rPr lang="en-US" dirty="0"/>
              <a:t>What if you’re late?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1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 Day!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55" y="2124366"/>
            <a:ext cx="7130472" cy="460894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u="sng" dirty="0"/>
              <a:t>ALL </a:t>
            </a:r>
            <a:r>
              <a:rPr lang="en-US" b="1" dirty="0"/>
              <a:t>exams will be held at </a:t>
            </a:r>
            <a:r>
              <a:rPr lang="en-US" b="1" u="sng" dirty="0">
                <a:solidFill>
                  <a:schemeClr val="bg1"/>
                </a:solidFill>
                <a:highlight>
                  <a:srgbClr val="FFFF00"/>
                </a:highlight>
              </a:rPr>
              <a:t>FCTC</a:t>
            </a:r>
          </a:p>
          <a:p>
            <a:pPr lvl="0"/>
            <a:endParaRPr lang="en-US" sz="1600" b="1" u="sng" dirty="0"/>
          </a:p>
          <a:p>
            <a:pPr lvl="0"/>
            <a:r>
              <a:rPr lang="en-US" b="1" u="sng" dirty="0"/>
              <a:t>Bring a picture </a:t>
            </a:r>
            <a:r>
              <a:rPr lang="en-US" b="1" u="sng" dirty="0">
                <a:solidFill>
                  <a:schemeClr val="bg1"/>
                </a:solidFill>
                <a:highlight>
                  <a:srgbClr val="FFFF00"/>
                </a:highlight>
              </a:rPr>
              <a:t>ID</a:t>
            </a:r>
            <a:r>
              <a:rPr lang="en-US" dirty="0"/>
              <a:t> (</a:t>
            </a:r>
            <a:r>
              <a:rPr lang="en-US" i="1" u="sng" dirty="0"/>
              <a:t>NOT</a:t>
            </a:r>
            <a:r>
              <a:rPr lang="en-US" dirty="0"/>
              <a:t> on your phone, water bottle, jacket)</a:t>
            </a:r>
          </a:p>
          <a:p>
            <a:pPr lvl="0"/>
            <a:endParaRPr lang="en-US" sz="1600" dirty="0"/>
          </a:p>
          <a:p>
            <a:pPr lvl="0"/>
            <a:r>
              <a:rPr lang="en-US" b="1" i="1" u="sng" dirty="0">
                <a:solidFill>
                  <a:schemeClr val="bg1"/>
                </a:solidFill>
                <a:highlight>
                  <a:srgbClr val="FFFF00"/>
                </a:highlight>
              </a:rPr>
              <a:t>NO</a:t>
            </a:r>
            <a:r>
              <a:rPr lang="en-US" b="1" u="sng" dirty="0"/>
              <a:t> BACKPACKS OR CELL PHONES ALLOWED IN THE CAMBRIDGE EXAMS! NO EXCEPTIONS!</a:t>
            </a:r>
          </a:p>
          <a:p>
            <a:pPr lvl="0"/>
            <a:endParaRPr lang="en-US" sz="1600" b="1" u="sng" dirty="0"/>
          </a:p>
          <a:p>
            <a:r>
              <a:rPr lang="en-US" b="1" i="1" u="sng" dirty="0">
                <a:solidFill>
                  <a:schemeClr val="bg1"/>
                </a:solidFill>
                <a:highlight>
                  <a:srgbClr val="FFFF00"/>
                </a:highlight>
              </a:rPr>
              <a:t>Arrive at least 20 minutes prior to the published start time</a:t>
            </a:r>
          </a:p>
          <a:p>
            <a:endParaRPr lang="en-US" sz="1600" b="1" i="1" u="sng" dirty="0"/>
          </a:p>
          <a:p>
            <a:r>
              <a:rPr lang="en-US" dirty="0"/>
              <a:t>Lunch??</a:t>
            </a:r>
          </a:p>
          <a:p>
            <a:endParaRPr lang="en-US" sz="1600" dirty="0"/>
          </a:p>
          <a:p>
            <a:r>
              <a:rPr lang="en-US" dirty="0"/>
              <a:t>Enter the exam room </a:t>
            </a:r>
            <a:r>
              <a:rPr lang="en-US" i="1" u="sng" dirty="0"/>
              <a:t>UNDER EXAM CONDITIONS</a:t>
            </a:r>
          </a:p>
          <a:p>
            <a:endParaRPr lang="en-US" dirty="0"/>
          </a:p>
        </p:txBody>
      </p:sp>
      <p:pic>
        <p:nvPicPr>
          <p:cNvPr id="1026" name="Picture 2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71" y="2392218"/>
            <a:ext cx="4893824" cy="36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2054</TotalTime>
  <Words>2280</Words>
  <Application>Microsoft Office PowerPoint</Application>
  <PresentationFormat>Widescreen</PresentationFormat>
  <Paragraphs>308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Trebuchet MS</vt:lpstr>
      <vt:lpstr>Wingdings</vt:lpstr>
      <vt:lpstr>Berlin</vt:lpstr>
      <vt:lpstr>AICE Juniors</vt:lpstr>
      <vt:lpstr>NEWS YOU NEED!!</vt:lpstr>
      <vt:lpstr>June 2023 Exam Session</vt:lpstr>
      <vt:lpstr>June 2023 Exam Session</vt:lpstr>
      <vt:lpstr>Cambridge A.I.C.E. Diploma Award</vt:lpstr>
      <vt:lpstr>Exam Reminders</vt:lpstr>
      <vt:lpstr>Graduation Requirements for the  AICE Curriculum</vt:lpstr>
      <vt:lpstr>Exam Reminders (cont’d)</vt:lpstr>
      <vt:lpstr>Exam Day!</vt:lpstr>
      <vt:lpstr>Exam Day!</vt:lpstr>
      <vt:lpstr>Results??</vt:lpstr>
      <vt:lpstr>Questions about  June 2023 Exam session?</vt:lpstr>
      <vt:lpstr>AICE Curriculum  vs. AICE Diploma Award (ADIP)</vt:lpstr>
      <vt:lpstr>Cambridge A.I.C.E. Diploma Award</vt:lpstr>
      <vt:lpstr>Graduation Requirements for the  AICE Curriculum</vt:lpstr>
      <vt:lpstr>Staying on the AICE Curriculum</vt:lpstr>
      <vt:lpstr>Course Registration for  2023-2024 School Year</vt:lpstr>
      <vt:lpstr>Course Recommendations in HAC</vt:lpstr>
      <vt:lpstr>Course Recommendations in HAC</vt:lpstr>
      <vt:lpstr>Course Registration for  2022/2023 School Year</vt:lpstr>
      <vt:lpstr>Subject Categories</vt:lpstr>
      <vt:lpstr>Remember AICE Economics!</vt:lpstr>
      <vt:lpstr>Questions about  Course Registration?</vt:lpstr>
      <vt:lpstr>What do I need to do as a Junior?</vt:lpstr>
      <vt:lpstr>College Information</vt:lpstr>
      <vt:lpstr>SAT/ACT Prep??</vt:lpstr>
      <vt:lpstr>Community Service Hours</vt:lpstr>
      <vt:lpstr>New AICE Scholarship!</vt:lpstr>
      <vt:lpstr>AICE Events/Activities</vt:lpstr>
      <vt:lpstr>How to turn in Community Service Hours </vt:lpstr>
      <vt:lpstr>AICE Swag</vt:lpstr>
      <vt:lpstr>New T-shirt Design</vt:lpstr>
      <vt:lpstr>New T-Shirts &amp; Hoodies</vt:lpstr>
      <vt:lpstr>Don’t miss out on important  Information and updates!</vt:lpstr>
      <vt:lpstr>QUESTIONS??</vt:lpstr>
    </vt:vector>
  </TitlesOfParts>
  <Company>St. Johns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AICE Seniors</dc:title>
  <dc:creator>Dena Bechtle</dc:creator>
  <cp:lastModifiedBy>Dena Bechtle</cp:lastModifiedBy>
  <cp:revision>102</cp:revision>
  <dcterms:created xsi:type="dcterms:W3CDTF">2018-08-24T16:22:31Z</dcterms:created>
  <dcterms:modified xsi:type="dcterms:W3CDTF">2023-01-19T21:13:41Z</dcterms:modified>
</cp:coreProperties>
</file>