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6" r:id="rId2"/>
    <p:sldId id="312" r:id="rId3"/>
    <p:sldId id="284" r:id="rId4"/>
    <p:sldId id="323" r:id="rId5"/>
    <p:sldId id="257" r:id="rId6"/>
    <p:sldId id="321" r:id="rId7"/>
    <p:sldId id="315" r:id="rId8"/>
    <p:sldId id="322" r:id="rId9"/>
    <p:sldId id="259" r:id="rId10"/>
    <p:sldId id="285" r:id="rId11"/>
    <p:sldId id="324" r:id="rId12"/>
    <p:sldId id="300" r:id="rId13"/>
    <p:sldId id="282" r:id="rId14"/>
    <p:sldId id="271" r:id="rId15"/>
    <p:sldId id="286" r:id="rId16"/>
    <p:sldId id="287" r:id="rId17"/>
    <p:sldId id="319" r:id="rId18"/>
    <p:sldId id="307" r:id="rId19"/>
    <p:sldId id="288" r:id="rId20"/>
    <p:sldId id="301" r:id="rId21"/>
    <p:sldId id="308" r:id="rId22"/>
    <p:sldId id="298" r:id="rId23"/>
    <p:sldId id="320" r:id="rId24"/>
    <p:sldId id="275" r:id="rId25"/>
    <p:sldId id="296" r:id="rId26"/>
    <p:sldId id="29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62" d="100"/>
          <a:sy n="62" d="100"/>
        </p:scale>
        <p:origin x="13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54201-1EB2-46E6-8C1A-B8E0249A2E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5C1B8-C796-438B-BE18-F1731B0F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6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Nat’l ADIP pass rates were not provided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C1B8-C796-438B-BE18-F1731B0F44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1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B0DDC5-4146-4804-A6D7-41629359E5C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Dawn.Eakins@stjohns.k12.fl.us" TargetMode="External"/><Relationship Id="rId2" Type="http://schemas.openxmlformats.org/officeDocument/2006/relationships/hyperlink" Target="mailto:Dena.Bechtle@stjohns.k12.fl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eArmas.Graham@stjohns.k12.fl.us" TargetMode="External"/><Relationship Id="rId4" Type="http://schemas.openxmlformats.org/officeDocument/2006/relationships/hyperlink" Target="mailto:Michelle.Davis@stjohns.k12.fl.us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johns.k12.fl.us/student/enrollment/" TargetMode="External"/><Relationship Id="rId2" Type="http://schemas.openxmlformats.org/officeDocument/2006/relationships/hyperlink" Target="https://cte.stjohns.k12.fl.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11164"/>
            <a:ext cx="8758451" cy="18697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6000" dirty="0"/>
              <a:t>Cambridge A.I.C.E.</a:t>
            </a:r>
            <a:br>
              <a:rPr lang="en-US" sz="6000" dirty="0"/>
            </a:br>
            <a:r>
              <a:rPr lang="en-US" sz="3600" dirty="0"/>
              <a:t>Advanced International Certificate of Education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173" y="1021876"/>
            <a:ext cx="8077200" cy="509016"/>
          </a:xfrm>
        </p:spPr>
        <p:txBody>
          <a:bodyPr>
            <a:normAutofit/>
          </a:bodyPr>
          <a:lstStyle/>
          <a:p>
            <a:r>
              <a:rPr lang="en-US" sz="3200" dirty="0"/>
              <a:t>St. Augustine High School</a:t>
            </a:r>
          </a:p>
        </p:txBody>
      </p:sp>
      <p:pic>
        <p:nvPicPr>
          <p:cNvPr id="4" name="Picture 5" descr="cambridge buzz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984"/>
            <a:ext cx="2133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1373" y="5181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5366266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2196741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Out-of-Zone Applicants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51590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Cannot select AICE at SAHS if your zoned school has IB or AICE</a:t>
            </a:r>
          </a:p>
          <a:p>
            <a:endParaRPr lang="en-US" dirty="0"/>
          </a:p>
          <a:p>
            <a:r>
              <a:rPr lang="en-US" dirty="0"/>
              <a:t>Choose SAHS </a:t>
            </a:r>
            <a:r>
              <a:rPr lang="en-US" i="1" u="sng" dirty="0"/>
              <a:t>Academy(s)</a:t>
            </a:r>
            <a:r>
              <a:rPr lang="en-US" dirty="0"/>
              <a:t> as 1</a:t>
            </a:r>
            <a:r>
              <a:rPr lang="en-US" baseline="30000" dirty="0"/>
              <a:t>st</a:t>
            </a:r>
            <a:r>
              <a:rPr lang="en-US" dirty="0"/>
              <a:t> (&amp; 2</a:t>
            </a:r>
            <a:r>
              <a:rPr lang="en-US" baseline="30000" dirty="0"/>
              <a:t>nd)</a:t>
            </a:r>
            <a:r>
              <a:rPr lang="en-US" dirty="0"/>
              <a:t> choice (lottery based)</a:t>
            </a:r>
          </a:p>
          <a:p>
            <a:endParaRPr lang="en-US" dirty="0"/>
          </a:p>
          <a:p>
            <a:r>
              <a:rPr lang="en-US" dirty="0"/>
              <a:t>Can select IB or AICE for 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choice if offered by your </a:t>
            </a:r>
            <a:r>
              <a:rPr lang="en-US" i="1" u="sng" dirty="0"/>
              <a:t>zoned</a:t>
            </a:r>
            <a:r>
              <a:rPr lang="en-US" dirty="0"/>
              <a:t> </a:t>
            </a:r>
            <a:r>
              <a:rPr lang="en-US" i="1" u="sng" dirty="0"/>
              <a:t>school</a:t>
            </a:r>
            <a:r>
              <a:rPr lang="en-US" dirty="0"/>
              <a:t>, and you have an interest</a:t>
            </a:r>
          </a:p>
          <a:p>
            <a:endParaRPr lang="en-US" dirty="0"/>
          </a:p>
          <a:p>
            <a:r>
              <a:rPr lang="en-US" dirty="0"/>
              <a:t>Distribute Teacher Rec. forms for AICE </a:t>
            </a:r>
            <a:r>
              <a:rPr lang="en-US" b="1" i="1" u="sng" dirty="0">
                <a:solidFill>
                  <a:srgbClr val="FF0000"/>
                </a:solidFill>
              </a:rPr>
              <a:t>now</a:t>
            </a:r>
          </a:p>
          <a:p>
            <a:pPr lvl="1"/>
            <a:r>
              <a:rPr lang="en-US" b="1" i="1" u="sng" dirty="0">
                <a:solidFill>
                  <a:srgbClr val="FF0000"/>
                </a:solidFill>
              </a:rPr>
              <a:t>This is how we know your student is interested in AICE at SAHS</a:t>
            </a:r>
          </a:p>
          <a:p>
            <a:endParaRPr lang="en-US" b="1" i="1" u="sng" dirty="0">
              <a:solidFill>
                <a:srgbClr val="FF0000"/>
              </a:solidFill>
            </a:endParaRPr>
          </a:p>
          <a:p>
            <a:r>
              <a:rPr lang="en-US" dirty="0"/>
              <a:t>We will review academy acceptances first – then AICE decisions</a:t>
            </a:r>
          </a:p>
          <a:p>
            <a:endParaRPr lang="en-US" dirty="0"/>
          </a:p>
          <a:p>
            <a:r>
              <a:rPr lang="en-US" dirty="0"/>
              <a:t>AICE decisions will be emailed (by Ms. Bechtle vs. HAC notification)</a:t>
            </a:r>
          </a:p>
        </p:txBody>
      </p:sp>
    </p:spTree>
    <p:extLst>
      <p:ext uri="{BB962C8B-B14F-4D97-AF65-F5344CB8AC3E}">
        <p14:creationId xmlns:p14="http://schemas.microsoft.com/office/powerpoint/2010/main" val="320723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6" y="2633501"/>
            <a:ext cx="8758451" cy="1869766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The A.I.C.E. Program Student</a:t>
            </a:r>
          </a:p>
        </p:txBody>
      </p:sp>
      <p:pic>
        <p:nvPicPr>
          <p:cNvPr id="4" name="Picture 5" descr="cambridge buzz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984"/>
            <a:ext cx="2133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5181600"/>
            <a:ext cx="79248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en-US" sz="2800" dirty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lang="en-US" sz="4800" dirty="0"/>
              <a:t>Expectations</a:t>
            </a:r>
          </a:p>
        </p:txBody>
      </p:sp>
    </p:spTree>
    <p:extLst>
      <p:ext uri="{BB962C8B-B14F-4D97-AF65-F5344CB8AC3E}">
        <p14:creationId xmlns:p14="http://schemas.microsoft.com/office/powerpoint/2010/main" val="286762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Expectations in AICE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Expect to struggle!              (If you’re not challenged, you’re not growing!!)</a:t>
            </a:r>
          </a:p>
          <a:p>
            <a:r>
              <a:rPr lang="en-US" dirty="0"/>
              <a:t>Remain Organized</a:t>
            </a:r>
          </a:p>
          <a:p>
            <a:r>
              <a:rPr lang="en-US" dirty="0"/>
              <a:t>Keep up with your work</a:t>
            </a:r>
          </a:p>
          <a:p>
            <a:r>
              <a:rPr lang="en-US" dirty="0"/>
              <a:t>Ask teachers for help</a:t>
            </a:r>
          </a:p>
          <a:p>
            <a:r>
              <a:rPr lang="en-US" dirty="0"/>
              <a:t>Use outside tutors</a:t>
            </a:r>
          </a:p>
          <a:p>
            <a:r>
              <a:rPr lang="en-US" dirty="0"/>
              <a:t>Reach out to friends</a:t>
            </a:r>
          </a:p>
          <a:p>
            <a:r>
              <a:rPr lang="en-US" dirty="0"/>
              <a:t>Try different solutions/study methods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DON’T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Dismiss a low grade</a:t>
            </a:r>
          </a:p>
          <a:p>
            <a:r>
              <a:rPr lang="en-US" dirty="0"/>
              <a:t>Focus on the exam results</a:t>
            </a:r>
          </a:p>
          <a:p>
            <a:r>
              <a:rPr lang="en-US" dirty="0"/>
              <a:t>Get discouraged with a low grade – figure it out!</a:t>
            </a:r>
          </a:p>
          <a:p>
            <a:r>
              <a:rPr lang="en-US" dirty="0"/>
              <a:t>Try to “fix” the problem yourself</a:t>
            </a:r>
          </a:p>
          <a:p>
            <a:r>
              <a:rPr lang="en-US" dirty="0"/>
              <a:t>Engage in harmful attitudes or blaming others</a:t>
            </a:r>
          </a:p>
          <a:p>
            <a:r>
              <a:rPr lang="en-US" dirty="0"/>
              <a:t>Blame the “teaching style”</a:t>
            </a:r>
          </a:p>
          <a:p>
            <a:r>
              <a:rPr lang="en-US" dirty="0"/>
              <a:t>DON’T Give Up!</a:t>
            </a:r>
          </a:p>
        </p:txBody>
      </p:sp>
    </p:spTree>
    <p:extLst>
      <p:ext uri="{BB962C8B-B14F-4D97-AF65-F5344CB8AC3E}">
        <p14:creationId xmlns:p14="http://schemas.microsoft.com/office/powerpoint/2010/main" val="1795727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Grade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755"/>
            <a:ext cx="8229600" cy="4625609"/>
          </a:xfrm>
        </p:spPr>
        <p:txBody>
          <a:bodyPr/>
          <a:lstStyle/>
          <a:p>
            <a:r>
              <a:rPr lang="en-US" dirty="0"/>
              <a:t>AICE English General Paper*</a:t>
            </a:r>
          </a:p>
          <a:p>
            <a:r>
              <a:rPr lang="en-US" dirty="0"/>
              <a:t>Biology 1 Honors</a:t>
            </a:r>
          </a:p>
          <a:p>
            <a:r>
              <a:rPr lang="en-US" dirty="0"/>
              <a:t>Pre-AICE Global Perspectives</a:t>
            </a:r>
          </a:p>
          <a:p>
            <a:r>
              <a:rPr lang="en-US" dirty="0"/>
              <a:t>Geometry, Algebra 2 Honors, AICE Math</a:t>
            </a:r>
          </a:p>
          <a:p>
            <a:r>
              <a:rPr lang="en-US" dirty="0"/>
              <a:t>Pre-AICE Language 1 (or 2)</a:t>
            </a:r>
          </a:p>
          <a:p>
            <a:r>
              <a:rPr lang="en-US" dirty="0"/>
              <a:t>Elective (or Academy Course)</a:t>
            </a:r>
          </a:p>
          <a:p>
            <a:r>
              <a:rPr lang="en-US" dirty="0"/>
              <a:t>Elective (or Academy Course)</a:t>
            </a:r>
          </a:p>
          <a:p>
            <a:pPr marL="118872" indent="0" algn="ctr">
              <a:buNone/>
            </a:pPr>
            <a:endParaRPr lang="en-US" dirty="0"/>
          </a:p>
          <a:p>
            <a:pPr marL="118872" indent="0" algn="ctr">
              <a:buNone/>
            </a:pPr>
            <a:r>
              <a:rPr lang="en-US" sz="2400" dirty="0"/>
              <a:t>*College Level Class*</a:t>
            </a:r>
          </a:p>
        </p:txBody>
      </p:sp>
    </p:spTree>
    <p:extLst>
      <p:ext uri="{BB962C8B-B14F-4D97-AF65-F5344CB8AC3E}">
        <p14:creationId xmlns:p14="http://schemas.microsoft.com/office/powerpoint/2010/main" val="446212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AICE Student at SAHS: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Participates in multiple areas of interest</a:t>
            </a:r>
          </a:p>
          <a:p>
            <a:pPr marL="742950" lvl="2" indent="-342900"/>
            <a:r>
              <a:rPr lang="en-US" dirty="0"/>
              <a:t>Multiple academies – very common!</a:t>
            </a:r>
          </a:p>
          <a:p>
            <a:pPr marL="742950" lvl="2" indent="-342900"/>
            <a:endParaRPr lang="en-US" dirty="0"/>
          </a:p>
          <a:p>
            <a:r>
              <a:rPr lang="en-US" dirty="0"/>
              <a:t>Participates in service projects</a:t>
            </a:r>
          </a:p>
          <a:p>
            <a:endParaRPr lang="en-US" dirty="0"/>
          </a:p>
          <a:p>
            <a:r>
              <a:rPr lang="en-US" dirty="0"/>
              <a:t>Specific AICE Program Activities </a:t>
            </a:r>
          </a:p>
          <a:p>
            <a:endParaRPr lang="en-US" dirty="0"/>
          </a:p>
          <a:p>
            <a:r>
              <a:rPr lang="en-US" dirty="0"/>
              <a:t>The most highly-trained teachers in the school</a:t>
            </a:r>
          </a:p>
          <a:p>
            <a:endParaRPr lang="en-US" dirty="0"/>
          </a:p>
          <a:p>
            <a:r>
              <a:rPr lang="en-US" dirty="0"/>
              <a:t>Dedicated AICE School Counselor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1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6" y="2633501"/>
            <a:ext cx="8758451" cy="1869766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A.I.C.E. Curriculum Requirements</a:t>
            </a:r>
            <a:br>
              <a:rPr lang="en-US" sz="3600" dirty="0"/>
            </a:br>
            <a:r>
              <a:rPr lang="en-US" sz="3600" dirty="0"/>
              <a:t>VS.</a:t>
            </a:r>
            <a:br>
              <a:rPr lang="en-US" sz="3600" dirty="0"/>
            </a:br>
            <a:r>
              <a:rPr lang="en-US" sz="3600" dirty="0"/>
              <a:t>Cambridge A.I.C.E. Diploma Award</a:t>
            </a:r>
          </a:p>
        </p:txBody>
      </p:sp>
      <p:pic>
        <p:nvPicPr>
          <p:cNvPr id="4" name="Picture 5" descr="cambridge buzz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984"/>
            <a:ext cx="2133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5661" y="4975554"/>
            <a:ext cx="7924800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en-US" sz="2800" dirty="0">
              <a:solidFill>
                <a:srgbClr val="FFC000"/>
              </a:solidFill>
              <a:latin typeface="+mj-lt"/>
            </a:endParaRPr>
          </a:p>
          <a:p>
            <a:pPr algn="ctr"/>
            <a:endParaRPr lang="en-US" dirty="0"/>
          </a:p>
          <a:p>
            <a:pPr algn="ctr"/>
            <a:r>
              <a:rPr lang="en-US" sz="4800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1251119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463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i="1" u="sng" dirty="0"/>
              <a:t>Graduation</a:t>
            </a:r>
            <a:r>
              <a:rPr lang="en-US" sz="4800" dirty="0"/>
              <a:t> Requirements for the </a:t>
            </a:r>
            <a:br>
              <a:rPr lang="en-US" sz="4800" dirty="0"/>
            </a:br>
            <a:r>
              <a:rPr lang="en-US" sz="4800" dirty="0"/>
              <a:t>A.I.C.E. Curriculum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/>
              <a:t>AICE Curriculum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b="1" i="1" u="sng" dirty="0">
                <a:solidFill>
                  <a:srgbClr val="FF0000"/>
                </a:solidFill>
              </a:rPr>
              <a:t>COMPLETE*</a:t>
            </a:r>
            <a:r>
              <a:rPr lang="en-US" b="1" i="1" u="sng" dirty="0"/>
              <a:t> Seven</a:t>
            </a:r>
            <a:r>
              <a:rPr lang="en-US" dirty="0"/>
              <a:t> A.I.C.E. level courses with at least one in each academic category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“Complete” means = </a:t>
            </a:r>
            <a:r>
              <a:rPr lang="en-US" i="1" u="sng" dirty="0">
                <a:solidFill>
                  <a:srgbClr val="FF0000"/>
                </a:solidFill>
              </a:rPr>
              <a:t>*1. earn a passing grade in the course and </a:t>
            </a:r>
          </a:p>
          <a:p>
            <a:pPr marL="768096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i="1" u="sng" dirty="0">
                <a:solidFill>
                  <a:srgbClr val="FF0000"/>
                </a:solidFill>
              </a:rPr>
              <a:t>2. “sit for” (take) the FULL Cambridge exam at the end of the course.</a:t>
            </a:r>
            <a:r>
              <a:rPr lang="en-US" dirty="0"/>
              <a:t> </a:t>
            </a:r>
            <a:r>
              <a:rPr lang="en-US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*1. earn a passing grade, 2. “sit for” (take) the FULL exam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dirty="0"/>
              <a:t>Academic Categories: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Language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Math/Science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Humanities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The “Core”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Optional Category – Interdisciplinary Studies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400" b="1" i="1" u="sng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u="sng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152157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BE36-4487-5EDD-E65A-C23EE468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C3BC1-BA6E-CED2-3E96-7D677F324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457"/>
            <a:ext cx="8229600" cy="4625609"/>
          </a:xfrm>
        </p:spPr>
        <p:txBody>
          <a:bodyPr/>
          <a:lstStyle/>
          <a:p>
            <a:r>
              <a:rPr lang="en-US" dirty="0"/>
              <a:t>AICE English (all 4 years)</a:t>
            </a:r>
          </a:p>
          <a:p>
            <a:endParaRPr lang="en-US" dirty="0"/>
          </a:p>
          <a:p>
            <a:r>
              <a:rPr lang="en-US" dirty="0"/>
              <a:t>AICE Global Perspectives (11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endParaRPr lang="en-US" dirty="0"/>
          </a:p>
          <a:p>
            <a:r>
              <a:rPr lang="en-US" dirty="0"/>
              <a:t>Options for subject categories</a:t>
            </a:r>
          </a:p>
          <a:p>
            <a:endParaRPr lang="en-US" dirty="0"/>
          </a:p>
          <a:p>
            <a:r>
              <a:rPr lang="en-US" dirty="0"/>
              <a:t>AICE Students </a:t>
            </a:r>
            <a:r>
              <a:rPr lang="en-US" i="1" u="sng" dirty="0"/>
              <a:t>CAN</a:t>
            </a:r>
            <a:r>
              <a:rPr lang="en-US" dirty="0"/>
              <a:t> take DE Courses</a:t>
            </a:r>
          </a:p>
        </p:txBody>
      </p:sp>
    </p:spTree>
    <p:extLst>
      <p:ext uri="{BB962C8B-B14F-4D97-AF65-F5344CB8AC3E}">
        <p14:creationId xmlns:p14="http://schemas.microsoft.com/office/powerpoint/2010/main" val="3097663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i="1" u="sng" dirty="0"/>
              <a:t>Graduation</a:t>
            </a:r>
            <a:r>
              <a:rPr lang="en-US" sz="4800" dirty="0"/>
              <a:t> Requirements for the </a:t>
            </a:r>
            <a:br>
              <a:rPr lang="en-US" sz="4800" dirty="0"/>
            </a:br>
            <a:r>
              <a:rPr lang="en-US" sz="4800" dirty="0"/>
              <a:t>A.I.C.E.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06609"/>
          </a:xfrm>
        </p:spPr>
        <p:txBody>
          <a:bodyPr>
            <a:normAutofit fontScale="92500"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AICE English required all 4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Global Perspectives required 11</a:t>
            </a:r>
            <a:r>
              <a:rPr lang="en-US" baseline="30000" dirty="0"/>
              <a:t>th</a:t>
            </a:r>
            <a:r>
              <a:rPr lang="en-US" dirty="0"/>
              <a:t> grade year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AICE Curriculum Completers = </a:t>
            </a:r>
            <a:r>
              <a:rPr lang="en-US" b="1" u="sng" dirty="0"/>
              <a:t>Exempt</a:t>
            </a:r>
            <a:r>
              <a:rPr lang="en-US" dirty="0"/>
              <a:t> from </a:t>
            </a:r>
            <a:r>
              <a:rPr lang="en-US" i="1" u="sng" dirty="0"/>
              <a:t>HOPE, Fine Arts, American Government, Economics &amp; Online course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i="1" u="sng" dirty="0">
                <a:solidFill>
                  <a:srgbClr val="FF0000"/>
                </a:solidFill>
              </a:rPr>
              <a:t>PASSING</a:t>
            </a:r>
            <a:r>
              <a:rPr lang="en-US" i="1" u="sng" dirty="0"/>
              <a:t> </a:t>
            </a:r>
            <a:r>
              <a:rPr lang="en-US" dirty="0"/>
              <a:t>AICE Exams is  </a:t>
            </a:r>
            <a:r>
              <a:rPr lang="en-US" b="1" i="1" u="sng" dirty="0">
                <a:solidFill>
                  <a:srgbClr val="FF0000"/>
                </a:solidFill>
              </a:rPr>
              <a:t>NOT</a:t>
            </a:r>
            <a:r>
              <a:rPr lang="en-US" dirty="0"/>
              <a:t> required for graduation!</a:t>
            </a:r>
            <a:endParaRPr lang="en-US" i="1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Must meet course progression requirements for university entry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(i.e., 4 (</a:t>
            </a:r>
            <a:r>
              <a:rPr lang="en-US" sz="2600" u="sng" dirty="0"/>
              <a:t>AICE)</a:t>
            </a:r>
            <a:r>
              <a:rPr lang="en-US" sz="2600" dirty="0"/>
              <a:t> English, 2 World Language, 3 Science, 3 Social Studies, 4 Math)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70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Cambridge A.I.C.E. Diploma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Clr>
                <a:schemeClr val="hlink"/>
              </a:buClr>
              <a:buSzPct val="80000"/>
              <a:buNone/>
              <a:defRPr/>
            </a:pPr>
            <a:endParaRPr lang="en-US" sz="1200" dirty="0"/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i="1" dirty="0">
                <a:solidFill>
                  <a:srgbClr val="C00000"/>
                </a:solidFill>
              </a:rPr>
              <a:t>The A.I.C.E. Diploma Award (ADIP) is an internationally recognized </a:t>
            </a:r>
            <a:r>
              <a:rPr lang="en-US" b="1" i="1" u="sng" dirty="0">
                <a:solidFill>
                  <a:srgbClr val="C00000"/>
                </a:solidFill>
              </a:rPr>
              <a:t>AWARD</a:t>
            </a:r>
            <a:r>
              <a:rPr lang="en-US" i="1" dirty="0">
                <a:solidFill>
                  <a:srgbClr val="C00000"/>
                </a:solidFill>
              </a:rPr>
              <a:t> for academic rigor</a:t>
            </a:r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endParaRPr lang="en-US" sz="2200" i="1" u="sng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i="1" dirty="0"/>
              <a:t>Must </a:t>
            </a:r>
            <a:r>
              <a:rPr lang="en-US" b="1" i="1" u="sng" dirty="0">
                <a:solidFill>
                  <a:srgbClr val="FF0000"/>
                </a:solidFill>
              </a:rPr>
              <a:t>Pass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seven (7) A/AS Level </a:t>
            </a:r>
            <a:r>
              <a:rPr lang="en-US" u="sng" dirty="0"/>
              <a:t>Exams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Pass at least 1 exam in each category (grade of “a” – “e”)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25-month time period for award calculation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Automatically qualified for </a:t>
            </a:r>
            <a:r>
              <a:rPr lang="en-US" b="1" u="sng" dirty="0"/>
              <a:t>Florida Academic Bright Futures Scholarship</a:t>
            </a:r>
            <a:r>
              <a:rPr lang="en-US" b="1" dirty="0"/>
              <a:t> </a:t>
            </a:r>
            <a:r>
              <a:rPr lang="en-US" dirty="0"/>
              <a:t>(top level)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Must have 100 hours Community Service logged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GPA and ACT/SAT requirement </a:t>
            </a:r>
            <a:r>
              <a:rPr lang="en-US" b="1" u="sng" dirty="0">
                <a:highlight>
                  <a:srgbClr val="FFFF00"/>
                </a:highlight>
              </a:rPr>
              <a:t>waived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9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SAHS AICE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2209800"/>
            <a:ext cx="9067800" cy="3962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Dr. Graham, Principal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Ms. Michelle Davis, Assistant Principal</a:t>
            </a:r>
          </a:p>
          <a:p>
            <a:pPr marL="118872" indent="0">
              <a:lnSpc>
                <a:spcPct val="80000"/>
              </a:lnSpc>
              <a:buNone/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Ms. Bechtle, AICE School Counselor/Program Coordinator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Dawn Eakins, College &amp; Career Counselor/Exams Officer</a:t>
            </a:r>
          </a:p>
        </p:txBody>
      </p:sp>
    </p:spTree>
    <p:extLst>
      <p:ext uri="{BB962C8B-B14F-4D97-AF65-F5344CB8AC3E}">
        <p14:creationId xmlns:p14="http://schemas.microsoft.com/office/powerpoint/2010/main" val="519612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 Sessions/Options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8991600" cy="4930409"/>
          </a:xfrm>
        </p:spPr>
        <p:txBody>
          <a:bodyPr>
            <a:normAutofit/>
          </a:bodyPr>
          <a:lstStyle/>
          <a:p>
            <a:r>
              <a:rPr lang="en-US" dirty="0"/>
              <a:t>June Exam Session: Cambridge Exam after course </a:t>
            </a:r>
          </a:p>
          <a:p>
            <a:pPr lvl="1"/>
            <a:r>
              <a:rPr lang="en-US" dirty="0"/>
              <a:t>Multiple “Papers” per subject, not just one exam</a:t>
            </a:r>
          </a:p>
          <a:p>
            <a:endParaRPr lang="en-US" dirty="0"/>
          </a:p>
          <a:p>
            <a:r>
              <a:rPr lang="en-US" dirty="0"/>
              <a:t>November Exam Session = retakes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Exam Schedule – </a:t>
            </a:r>
            <a:r>
              <a:rPr lang="en-US" b="1" i="1" u="sng" dirty="0"/>
              <a:t>WILL go into June each year!!!</a:t>
            </a:r>
          </a:p>
          <a:p>
            <a:endParaRPr lang="en-US" dirty="0"/>
          </a:p>
          <a:p>
            <a:r>
              <a:rPr lang="en-US" dirty="0"/>
              <a:t>AM exams START at 8:45am, </a:t>
            </a:r>
            <a:r>
              <a:rPr lang="en-US" i="1" u="sng" dirty="0"/>
              <a:t>no bus those days!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92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Bright Futures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382000" cy="4930409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Florida Scholar Award (FSA - top level)</a:t>
            </a:r>
          </a:p>
          <a:p>
            <a:pPr lvl="1"/>
            <a:r>
              <a:rPr lang="en-US" dirty="0"/>
              <a:t>Pays 100% of tuition</a:t>
            </a:r>
          </a:p>
          <a:p>
            <a:endParaRPr lang="en-US" u="sng" dirty="0"/>
          </a:p>
          <a:p>
            <a:r>
              <a:rPr lang="en-US" u="sng" dirty="0"/>
              <a:t>ADIP Earners</a:t>
            </a:r>
          </a:p>
          <a:p>
            <a:pPr lvl="1"/>
            <a:r>
              <a:rPr lang="en-US" dirty="0"/>
              <a:t>SAT/ACT Score requirement waived</a:t>
            </a:r>
          </a:p>
          <a:p>
            <a:pPr lvl="1"/>
            <a:r>
              <a:rPr lang="en-US" dirty="0"/>
              <a:t>GPA requirement waived</a:t>
            </a:r>
          </a:p>
          <a:p>
            <a:pPr lvl="1"/>
            <a:endParaRPr lang="en-US" dirty="0"/>
          </a:p>
          <a:p>
            <a:r>
              <a:rPr lang="en-US" u="sng" dirty="0"/>
              <a:t>Community Service Hours – NEW procedures</a:t>
            </a:r>
          </a:p>
          <a:p>
            <a:pPr lvl="1"/>
            <a:r>
              <a:rPr lang="en-US" dirty="0"/>
              <a:t>100 Hours for FSA </a:t>
            </a:r>
          </a:p>
          <a:p>
            <a:pPr lvl="1"/>
            <a:r>
              <a:rPr lang="en-US" dirty="0"/>
              <a:t>Volunteer or work hours can be used!</a:t>
            </a:r>
          </a:p>
        </p:txBody>
      </p:sp>
    </p:spTree>
    <p:extLst>
      <p:ext uri="{BB962C8B-B14F-4D97-AF65-F5344CB8AC3E}">
        <p14:creationId xmlns:p14="http://schemas.microsoft.com/office/powerpoint/2010/main" val="2403286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Exams in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416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/>
              <a:t>Admissions advantage for success in AICE program/courses</a:t>
            </a:r>
          </a:p>
          <a:p>
            <a:endParaRPr lang="en-US" dirty="0"/>
          </a:p>
          <a:p>
            <a:r>
              <a:rPr lang="en-US" dirty="0"/>
              <a:t>Each exam passed = college credit earned</a:t>
            </a:r>
          </a:p>
          <a:p>
            <a:endParaRPr lang="en-US" dirty="0"/>
          </a:p>
          <a:p>
            <a:r>
              <a:rPr lang="en-US" i="1" u="sng" dirty="0"/>
              <a:t>ALL</a:t>
            </a:r>
            <a:r>
              <a:rPr lang="en-US" dirty="0"/>
              <a:t> FL Public Colleges accept/award college credit for passing scores on AICE Exams</a:t>
            </a:r>
          </a:p>
        </p:txBody>
      </p:sp>
    </p:spTree>
    <p:extLst>
      <p:ext uri="{BB962C8B-B14F-4D97-AF65-F5344CB8AC3E}">
        <p14:creationId xmlns:p14="http://schemas.microsoft.com/office/powerpoint/2010/main" val="1295953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4239-9D73-BA10-6C6E-8AE51372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Exams in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38E24-A443-CED8-0815-5548BEDF7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Private/out-of-state colleges will have their own policy about credit-by-exam </a:t>
            </a:r>
            <a:r>
              <a:rPr lang="en-US" sz="2400" i="1" u="sng" dirty="0"/>
              <a:t>(AICE, IB, and DE)</a:t>
            </a:r>
            <a:r>
              <a:rPr lang="en-US" sz="3200" i="1" u="sng" dirty="0"/>
              <a:t> </a:t>
            </a:r>
            <a:r>
              <a:rPr lang="en-US" sz="3200" dirty="0"/>
              <a:t>– check websites.</a:t>
            </a:r>
          </a:p>
          <a:p>
            <a:pPr lvl="1"/>
            <a:r>
              <a:rPr lang="en-US" dirty="0"/>
              <a:t>Over 850 colleges/universities have Cambridge exam policies</a:t>
            </a:r>
          </a:p>
          <a:p>
            <a:endParaRPr lang="en-US" sz="1200" dirty="0"/>
          </a:p>
          <a:p>
            <a:r>
              <a:rPr lang="en-US" sz="3200" dirty="0"/>
              <a:t>Taking (&amp; doing well in) the </a:t>
            </a:r>
            <a:r>
              <a:rPr lang="en-US" sz="3200" b="1" i="1" u="sng" dirty="0"/>
              <a:t>COURSES</a:t>
            </a:r>
            <a:r>
              <a:rPr lang="en-US" sz="3200" dirty="0"/>
              <a:t> = admissions advantage - gets you in the door!</a:t>
            </a:r>
          </a:p>
          <a:p>
            <a:endParaRPr lang="en-US" sz="1400" dirty="0"/>
          </a:p>
          <a:p>
            <a:r>
              <a:rPr lang="en-US" sz="3200" dirty="0"/>
              <a:t>Cambridge Electronic Transcript Request = submit in March of senior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55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25609"/>
          </a:xfrm>
        </p:spPr>
        <p:txBody>
          <a:bodyPr/>
          <a:lstStyle/>
          <a:p>
            <a:r>
              <a:rPr lang="en-US" dirty="0"/>
              <a:t>FLEXIBLE </a:t>
            </a:r>
          </a:p>
          <a:p>
            <a:endParaRPr lang="en-US" sz="2000" dirty="0"/>
          </a:p>
          <a:p>
            <a:r>
              <a:rPr lang="en-US" dirty="0"/>
              <a:t>Explore Multiple Interests in HS</a:t>
            </a:r>
          </a:p>
          <a:p>
            <a:endParaRPr lang="en-US" sz="2000" dirty="0"/>
          </a:p>
          <a:p>
            <a:r>
              <a:rPr lang="en-US" dirty="0"/>
              <a:t>College Admissions Advantage</a:t>
            </a:r>
          </a:p>
          <a:p>
            <a:endParaRPr lang="en-US" sz="2000" dirty="0"/>
          </a:p>
          <a:p>
            <a:r>
              <a:rPr lang="en-US" dirty="0"/>
              <a:t>Head start on College Credits</a:t>
            </a:r>
          </a:p>
          <a:p>
            <a:endParaRPr lang="en-US" sz="2000" dirty="0"/>
          </a:p>
          <a:p>
            <a:r>
              <a:rPr lang="en-US" dirty="0"/>
              <a:t>Skills for College Success</a:t>
            </a:r>
          </a:p>
        </p:txBody>
      </p:sp>
    </p:spTree>
    <p:extLst>
      <p:ext uri="{BB962C8B-B14F-4D97-AF65-F5344CB8AC3E}">
        <p14:creationId xmlns:p14="http://schemas.microsoft.com/office/powerpoint/2010/main" val="1230354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Handouts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458200" cy="3276600"/>
          </a:xfrm>
        </p:spPr>
        <p:txBody>
          <a:bodyPr>
            <a:normAutofit/>
          </a:bodyPr>
          <a:lstStyle/>
          <a:p>
            <a:r>
              <a:rPr lang="en-US" dirty="0"/>
              <a:t>AICE Course Progression</a:t>
            </a:r>
          </a:p>
          <a:p>
            <a:endParaRPr lang="en-US" sz="2400" dirty="0"/>
          </a:p>
          <a:p>
            <a:r>
              <a:rPr lang="en-US" dirty="0"/>
              <a:t>AICE Fact Sheet</a:t>
            </a:r>
          </a:p>
          <a:p>
            <a:endParaRPr lang="en-US" sz="2400" dirty="0"/>
          </a:p>
          <a:p>
            <a:r>
              <a:rPr lang="en-US" dirty="0"/>
              <a:t>AICE Brochure</a:t>
            </a:r>
          </a:p>
          <a:p>
            <a:endParaRPr lang="en-US" sz="2400" dirty="0"/>
          </a:p>
          <a:p>
            <a:r>
              <a:rPr lang="en-US" dirty="0"/>
              <a:t>Teacher Recommendation forms</a:t>
            </a:r>
          </a:p>
          <a:p>
            <a:pPr marL="118872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5556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51816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Dena Bechtle</a:t>
            </a:r>
            <a:r>
              <a:rPr lang="en-US" sz="2400" dirty="0"/>
              <a:t>	</a:t>
            </a:r>
          </a:p>
          <a:p>
            <a:pPr lvl="1"/>
            <a:r>
              <a:rPr lang="en-US" sz="2400" dirty="0"/>
              <a:t>904-547-8533, </a:t>
            </a:r>
            <a:r>
              <a:rPr lang="en-US" sz="2400" dirty="0">
                <a:hlinkClick r:id="rId2"/>
              </a:rPr>
              <a:t>Dena.Bechtle@stjohns.k12.fl.us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b="1" u="sng" dirty="0">
                <a:solidFill>
                  <a:srgbClr val="FF0000"/>
                </a:solidFill>
              </a:rPr>
              <a:t>Dawn Eakins</a:t>
            </a:r>
          </a:p>
          <a:p>
            <a:pPr lvl="1"/>
            <a:r>
              <a:rPr lang="en-US" sz="2400" dirty="0"/>
              <a:t>904-547-2013, </a:t>
            </a:r>
            <a:r>
              <a:rPr lang="en-US" sz="2400" dirty="0">
                <a:hlinkClick r:id="rId3"/>
              </a:rPr>
              <a:t>Dawn.Eakins@stjohns.k12.fl.us</a:t>
            </a:r>
            <a:r>
              <a:rPr lang="en-US" sz="2400" dirty="0"/>
              <a:t> </a:t>
            </a:r>
          </a:p>
          <a:p>
            <a:pPr lvl="1"/>
            <a:endParaRPr lang="en-US" sz="2400" dirty="0"/>
          </a:p>
          <a:p>
            <a:r>
              <a:rPr lang="en-US" sz="2400" b="1" u="sng" dirty="0">
                <a:solidFill>
                  <a:srgbClr val="FF0000"/>
                </a:solidFill>
              </a:rPr>
              <a:t>Michelle Davis</a:t>
            </a:r>
          </a:p>
          <a:p>
            <a:pPr lvl="1"/>
            <a:r>
              <a:rPr lang="en-US" sz="2400" dirty="0"/>
              <a:t>904-547-8513, </a:t>
            </a:r>
            <a:r>
              <a:rPr lang="en-US" sz="2400" dirty="0">
                <a:hlinkClick r:id="rId4"/>
              </a:rPr>
              <a:t>Michelle.Davis@stjohns.k12.fl.us</a:t>
            </a:r>
            <a:r>
              <a:rPr lang="en-US" sz="2400" dirty="0"/>
              <a:t> </a:t>
            </a:r>
          </a:p>
          <a:p>
            <a:pPr lvl="1"/>
            <a:endParaRPr lang="en-US" sz="2400" dirty="0"/>
          </a:p>
          <a:p>
            <a:r>
              <a:rPr lang="en-US" sz="2400" b="1" u="sng" dirty="0">
                <a:solidFill>
                  <a:srgbClr val="FF0000"/>
                </a:solidFill>
              </a:rPr>
              <a:t>Dr. Graham</a:t>
            </a:r>
          </a:p>
          <a:p>
            <a:pPr lvl="1"/>
            <a:r>
              <a:rPr lang="en-US" sz="2400" dirty="0"/>
              <a:t>904-547-8510, </a:t>
            </a:r>
            <a:r>
              <a:rPr lang="en-US" sz="2400" dirty="0">
                <a:hlinkClick r:id="rId5"/>
              </a:rPr>
              <a:t>DeArmas.Graham@stjohns.k12.fl.us</a:t>
            </a:r>
            <a:r>
              <a:rPr lang="en-US" sz="2400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35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404" y="533400"/>
            <a:ext cx="8013192" cy="16367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Questions??</a:t>
            </a:r>
            <a:br>
              <a:rPr lang="en-US" dirty="0"/>
            </a:br>
            <a:r>
              <a:rPr lang="en-US" dirty="0"/>
              <a:t>In the Lobby – Ms. Bechtle &amp; </a:t>
            </a:r>
            <a:br>
              <a:rPr lang="en-US" dirty="0"/>
            </a:br>
            <a:r>
              <a:rPr lang="en-US" dirty="0"/>
              <a:t>AICE students </a:t>
            </a:r>
          </a:p>
        </p:txBody>
      </p:sp>
    </p:spTree>
    <p:extLst>
      <p:ext uri="{BB962C8B-B14F-4D97-AF65-F5344CB8AC3E}">
        <p14:creationId xmlns:p14="http://schemas.microsoft.com/office/powerpoint/2010/main" val="34692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A.I.C.E. at St. Augustine High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St. Augustine High started the Cambridge A.I.C.E. program in 1997.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SAHS was the 2</a:t>
            </a:r>
            <a:r>
              <a:rPr lang="en-US" baseline="30000" dirty="0"/>
              <a:t>nd</a:t>
            </a:r>
            <a:r>
              <a:rPr lang="en-US" dirty="0"/>
              <a:t> school in the US to begin an A.I.C.E. program.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Rigorous and Flexible Curriculum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33 AICE Level Courses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Writing based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Critical Thinking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Heavy analyzing, less memorization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0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A.I.C.E.?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775191"/>
            <a:ext cx="8991600" cy="49304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Advanced International Certificate of Education</a:t>
            </a:r>
          </a:p>
          <a:p>
            <a:endParaRPr lang="en-US" dirty="0"/>
          </a:p>
          <a:p>
            <a:r>
              <a:rPr lang="en-US" dirty="0"/>
              <a:t>Advanced studies program affiliated with Cambridge International Examinations in the United Kingdom</a:t>
            </a:r>
          </a:p>
          <a:p>
            <a:endParaRPr lang="en-US" dirty="0"/>
          </a:p>
          <a:p>
            <a:r>
              <a:rPr lang="en-US" dirty="0"/>
              <a:t>C.I.E. is the largest program like this in the world with over 10,000 participating schools in over 160 countries</a:t>
            </a:r>
          </a:p>
          <a:p>
            <a:endParaRPr lang="en-US" dirty="0"/>
          </a:p>
          <a:p>
            <a:r>
              <a:rPr lang="en-US" dirty="0"/>
              <a:t>Students explore areas of strength and interest while taking college-level courses in HS</a:t>
            </a:r>
          </a:p>
          <a:p>
            <a:endParaRPr lang="en-US" dirty="0"/>
          </a:p>
          <a:p>
            <a:r>
              <a:rPr lang="en-US" dirty="0"/>
              <a:t>Rigorous, international curriculum that is heavily writing-based – strong emphasis on critical thinking, analysis,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213999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A.I.C.E.?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41764"/>
            <a:ext cx="3124200" cy="5181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en-US" sz="1600" dirty="0"/>
          </a:p>
          <a:p>
            <a:r>
              <a:rPr lang="en-US" sz="3000" dirty="0"/>
              <a:t>Flexible Curriculum</a:t>
            </a:r>
          </a:p>
          <a:p>
            <a:r>
              <a:rPr lang="en-US" sz="3000" dirty="0"/>
              <a:t>Future Predictor of College Success</a:t>
            </a:r>
          </a:p>
          <a:p>
            <a:pPr lvl="1"/>
            <a:r>
              <a:rPr lang="en-US" sz="2600" dirty="0"/>
              <a:t>FSU Study</a:t>
            </a:r>
          </a:p>
          <a:p>
            <a:r>
              <a:rPr lang="en-US" sz="3000" dirty="0"/>
              <a:t>GPA Points</a:t>
            </a:r>
          </a:p>
          <a:p>
            <a:r>
              <a:rPr lang="en-US" sz="3000" dirty="0"/>
              <a:t>College Credit</a:t>
            </a:r>
          </a:p>
          <a:p>
            <a:r>
              <a:rPr lang="en-US" sz="3000" dirty="0"/>
              <a:t>Bright Futures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2209800"/>
            <a:ext cx="5143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A5BF5-4337-E5FB-1A89-54C4369C9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FSU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0C1C5-20EF-370D-913A-4598EFC61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AICE Students = 4-year graduation rate = 90%</a:t>
            </a:r>
          </a:p>
          <a:p>
            <a:pPr lvl="1"/>
            <a:r>
              <a:rPr lang="en-US" dirty="0"/>
              <a:t>Vs. 78% via no accelerated HS program</a:t>
            </a:r>
          </a:p>
          <a:p>
            <a:endParaRPr lang="en-US" dirty="0"/>
          </a:p>
          <a:p>
            <a:r>
              <a:rPr lang="en-US" dirty="0"/>
              <a:t>AICE students B.A. achieved = 3.8 years ave.</a:t>
            </a:r>
          </a:p>
          <a:p>
            <a:endParaRPr lang="en-US" dirty="0"/>
          </a:p>
          <a:p>
            <a:r>
              <a:rPr lang="en-US" dirty="0"/>
              <a:t>Cambridge students = higher grades</a:t>
            </a:r>
          </a:p>
          <a:p>
            <a:pPr lvl="1"/>
            <a:r>
              <a:rPr lang="en-US" dirty="0"/>
              <a:t>73% earned A’s, vs. 43% of control group</a:t>
            </a:r>
          </a:p>
          <a:p>
            <a:pPr lvl="1"/>
            <a:r>
              <a:rPr lang="en-US" dirty="0"/>
              <a:t>98% earned C’s or above vs. 91% control group</a:t>
            </a:r>
          </a:p>
          <a:p>
            <a:endParaRPr lang="en-US" dirty="0"/>
          </a:p>
          <a:p>
            <a:r>
              <a:rPr lang="en-US" dirty="0"/>
              <a:t>6 subjects studied – students who passed AICE Exams</a:t>
            </a:r>
          </a:p>
          <a:p>
            <a:pPr lvl="1"/>
            <a:r>
              <a:rPr lang="en-US" dirty="0"/>
              <a:t>50 – 81% AICE students earned A’s in subsequent courses</a:t>
            </a:r>
          </a:p>
          <a:p>
            <a:pPr lvl="1"/>
            <a:r>
              <a:rPr lang="en-US" dirty="0"/>
              <a:t>38 – 73% control group earned A’s (no AICE exams)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AICE Exam Results at  SAHS</a:t>
            </a:r>
            <a:br>
              <a:rPr lang="en-US" dirty="0"/>
            </a:br>
            <a:r>
              <a:rPr lang="en-US" dirty="0"/>
              <a:t>2022 Exam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Overall, SAHS AS pass rate = 83.7%</a:t>
            </a:r>
          </a:p>
          <a:p>
            <a:pPr lvl="1"/>
            <a:r>
              <a:rPr lang="en-US" dirty="0"/>
              <a:t>Increase from June 2019 – 65% (19% increase!)</a:t>
            </a:r>
          </a:p>
          <a:p>
            <a:pPr lvl="1"/>
            <a:r>
              <a:rPr lang="en-US" dirty="0"/>
              <a:t>Statewide increase = 8%</a:t>
            </a:r>
          </a:p>
          <a:p>
            <a:pPr lvl="1"/>
            <a:r>
              <a:rPr lang="en-US" dirty="0"/>
              <a:t>Nat’l overall pass rate = 78% </a:t>
            </a:r>
          </a:p>
          <a:p>
            <a:endParaRPr lang="en-US" dirty="0"/>
          </a:p>
          <a:p>
            <a:r>
              <a:rPr lang="en-US" dirty="0"/>
              <a:t>ADIP’s earned</a:t>
            </a:r>
          </a:p>
          <a:p>
            <a:pPr lvl="1"/>
            <a:r>
              <a:rPr lang="en-US" dirty="0"/>
              <a:t>74 (89%) in 2020</a:t>
            </a:r>
          </a:p>
          <a:p>
            <a:pPr lvl="1"/>
            <a:r>
              <a:rPr lang="en-US" dirty="0"/>
              <a:t>97 (92%) in 2021</a:t>
            </a:r>
          </a:p>
          <a:p>
            <a:pPr lvl="1"/>
            <a:r>
              <a:rPr lang="en-US" dirty="0"/>
              <a:t>125 (95%) in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8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BFA1-73D2-E46D-E3C5-EB3E5006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Successful AICE Applicant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C8A6A-C417-AE99-16E3-E4B52D04B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FSA Reading = level 4 or above (3 minimum)</a:t>
            </a:r>
          </a:p>
          <a:p>
            <a:endParaRPr lang="en-US" dirty="0"/>
          </a:p>
          <a:p>
            <a:r>
              <a:rPr lang="en-US" dirty="0"/>
              <a:t>Alg. 1 completed (preferred, not required)</a:t>
            </a:r>
          </a:p>
          <a:p>
            <a:endParaRPr lang="en-US" dirty="0"/>
          </a:p>
          <a:p>
            <a:r>
              <a:rPr lang="en-US" dirty="0"/>
              <a:t>A/B student, advanced level MS courses</a:t>
            </a:r>
          </a:p>
          <a:p>
            <a:endParaRPr lang="en-US" dirty="0"/>
          </a:p>
          <a:p>
            <a:r>
              <a:rPr lang="en-US" dirty="0"/>
              <a:t>Highly motivated for academic success</a:t>
            </a:r>
          </a:p>
          <a:p>
            <a:endParaRPr lang="en-US" dirty="0"/>
          </a:p>
          <a:p>
            <a:r>
              <a:rPr lang="en-US" dirty="0"/>
              <a:t>Positive Teacher Recommendations</a:t>
            </a:r>
          </a:p>
          <a:p>
            <a:endParaRPr lang="en-US" dirty="0"/>
          </a:p>
          <a:p>
            <a:r>
              <a:rPr lang="en-US" dirty="0"/>
              <a:t>Dedicated to studies – keep up with HW</a:t>
            </a:r>
          </a:p>
          <a:p>
            <a:endParaRPr lang="en-US" dirty="0"/>
          </a:p>
          <a:p>
            <a:r>
              <a:rPr lang="en-US" dirty="0"/>
              <a:t>Organized – handling rigor &amp; extra-curricular</a:t>
            </a:r>
          </a:p>
          <a:p>
            <a:endParaRPr lang="en-US" dirty="0"/>
          </a:p>
          <a:p>
            <a:r>
              <a:rPr lang="en-US" dirty="0"/>
              <a:t>Willing to communicate with teachers - ask for help!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2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408176"/>
            <a:ext cx="8763000" cy="5297424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Apply on HAC account through </a:t>
            </a:r>
            <a:r>
              <a:rPr lang="en-US" b="1" i="1" u="sng" dirty="0">
                <a:solidFill>
                  <a:srgbClr val="FF0000"/>
                </a:solidFill>
              </a:rPr>
              <a:t>January 31</a:t>
            </a:r>
            <a:r>
              <a:rPr lang="en-US" b="1" i="1" u="sng" baseline="30000" dirty="0">
                <a:solidFill>
                  <a:srgbClr val="FF0000"/>
                </a:solidFill>
              </a:rPr>
              <a:t>st</a:t>
            </a:r>
            <a:r>
              <a:rPr lang="en-US" b="1" i="1" u="sng" dirty="0">
                <a:solidFill>
                  <a:srgbClr val="FF0000"/>
                </a:solidFill>
              </a:rPr>
              <a:t>, 2023</a:t>
            </a:r>
          </a:p>
          <a:p>
            <a:pPr lvl="1"/>
            <a:r>
              <a:rPr lang="en-US" dirty="0">
                <a:hlinkClick r:id="rId2"/>
              </a:rPr>
              <a:t>https://cte.stjohns.k12.fl.us/</a:t>
            </a:r>
            <a:r>
              <a:rPr lang="en-US" dirty="0"/>
              <a:t> for more info.</a:t>
            </a:r>
          </a:p>
          <a:p>
            <a:pPr lvl="1"/>
            <a:endParaRPr lang="en-US" dirty="0"/>
          </a:p>
          <a:p>
            <a:r>
              <a:rPr lang="en-US" dirty="0"/>
              <a:t>Teacher recommendations sent to Mrs. Bechtle </a:t>
            </a:r>
            <a:r>
              <a:rPr lang="en-US" sz="2900" dirty="0"/>
              <a:t>(one each from the current English, Math, Science, Social Studies teacher) </a:t>
            </a:r>
          </a:p>
          <a:p>
            <a:pPr marL="118872" indent="0">
              <a:buNone/>
            </a:pPr>
            <a:r>
              <a:rPr lang="en-US" sz="2600" dirty="0"/>
              <a:t>      	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Private School/Home School Applicants only:</a:t>
            </a:r>
          </a:p>
          <a:p>
            <a:r>
              <a:rPr lang="en-US" dirty="0"/>
              <a:t>	Must apply via the PowerSchool Online Registration link: 	</a:t>
            </a:r>
            <a:r>
              <a:rPr lang="en-US" u="sng" dirty="0">
                <a:hlinkClick r:id="rId3"/>
              </a:rPr>
              <a:t>https://www.stjohns.k12.fl.us/student/enrollment/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or call the CTE Department (547-4870). </a:t>
            </a:r>
          </a:p>
          <a:p>
            <a:pPr lvl="1"/>
            <a:r>
              <a:rPr lang="en-US" dirty="0"/>
              <a:t>Submit most recent report card &amp; any standardized testing results to Ms. Bechtle (via postal service or email)</a:t>
            </a:r>
          </a:p>
          <a:p>
            <a:pPr lvl="1"/>
            <a:endParaRPr lang="en-US" dirty="0"/>
          </a:p>
          <a:p>
            <a:r>
              <a:rPr lang="en-US" dirty="0"/>
              <a:t>Everything should be received here at SAHS by the end of the day on </a:t>
            </a:r>
            <a:r>
              <a:rPr lang="en-US" b="1" i="1" u="sng" dirty="0">
                <a:solidFill>
                  <a:srgbClr val="FF0000"/>
                </a:solidFill>
              </a:rPr>
              <a:t>January 31</a:t>
            </a:r>
            <a:r>
              <a:rPr lang="en-US" b="1" i="1" u="sng" baseline="30000" dirty="0">
                <a:solidFill>
                  <a:srgbClr val="FF0000"/>
                </a:solidFill>
              </a:rPr>
              <a:t>st</a:t>
            </a:r>
            <a:r>
              <a:rPr lang="en-US" b="1" i="1" u="sng" dirty="0">
                <a:solidFill>
                  <a:srgbClr val="FF0000"/>
                </a:solidFill>
              </a:rPr>
              <a:t>, 2023</a:t>
            </a:r>
          </a:p>
          <a:p>
            <a:endParaRPr lang="en-US" b="1" i="1" u="sng" dirty="0">
              <a:solidFill>
                <a:srgbClr val="FF0000"/>
              </a:solidFill>
            </a:endParaRPr>
          </a:p>
          <a:p>
            <a:r>
              <a:rPr lang="en-US" dirty="0"/>
              <a:t>Notification in Feb. 2023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2809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6522</TotalTime>
  <Words>1538</Words>
  <Application>Microsoft Office PowerPoint</Application>
  <PresentationFormat>On-screen Show (4:3)</PresentationFormat>
  <Paragraphs>259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 Cambridge A.I.C.E. Advanced International Certificate of Education  </vt:lpstr>
      <vt:lpstr>SAHS AICE Contacts</vt:lpstr>
      <vt:lpstr>A.I.C.E. at St. Augustine High</vt:lpstr>
      <vt:lpstr>What is A.I.C.E.?</vt:lpstr>
      <vt:lpstr>Why A.I.C.E.?</vt:lpstr>
      <vt:lpstr>FSU Study</vt:lpstr>
      <vt:lpstr>AICE Exam Results at  SAHS 2022 Exam Session</vt:lpstr>
      <vt:lpstr>Successful AICE Applicant</vt:lpstr>
      <vt:lpstr>Application Process</vt:lpstr>
      <vt:lpstr>Out-of-Zone Applicants</vt:lpstr>
      <vt:lpstr>The A.I.C.E. Program Student</vt:lpstr>
      <vt:lpstr>Expectations in AICE</vt:lpstr>
      <vt:lpstr>9th Grade Schedule</vt:lpstr>
      <vt:lpstr>The AICE Student at SAHS:</vt:lpstr>
      <vt:lpstr>A.I.C.E. Curriculum Requirements VS. Cambridge A.I.C.E. Diploma Award</vt:lpstr>
      <vt:lpstr>Graduation Requirements for the  A.I.C.E. Curriculum </vt:lpstr>
      <vt:lpstr>Course Options</vt:lpstr>
      <vt:lpstr>Graduation Requirements for the  A.I.C.E. Curriculum</vt:lpstr>
      <vt:lpstr>Cambridge A.I.C.E. Diploma Award</vt:lpstr>
      <vt:lpstr>Exam Sessions/Options</vt:lpstr>
      <vt:lpstr>Bright Futures</vt:lpstr>
      <vt:lpstr>AICE Exams in College</vt:lpstr>
      <vt:lpstr>AICE Exams in College</vt:lpstr>
      <vt:lpstr>In a Nutshell</vt:lpstr>
      <vt:lpstr>Handouts</vt:lpstr>
      <vt:lpstr>Contact Information</vt:lpstr>
      <vt:lpstr>Questions?? In the Lobby – Ms. Bechtle &amp;  AICE students 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A.I.C.E. Advanced International  Certificate of Education</dc:title>
  <dc:creator>Windows User</dc:creator>
  <cp:lastModifiedBy>Dena Bechtle</cp:lastModifiedBy>
  <cp:revision>134</cp:revision>
  <dcterms:created xsi:type="dcterms:W3CDTF">2013-01-14T15:47:16Z</dcterms:created>
  <dcterms:modified xsi:type="dcterms:W3CDTF">2023-01-26T22:37:59Z</dcterms:modified>
</cp:coreProperties>
</file>