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8"/>
  </p:notesMasterIdLst>
  <p:sldIdLst>
    <p:sldId id="256" r:id="rId2"/>
    <p:sldId id="261" r:id="rId3"/>
    <p:sldId id="308" r:id="rId4"/>
    <p:sldId id="314" r:id="rId5"/>
    <p:sldId id="315" r:id="rId6"/>
    <p:sldId id="297" r:id="rId7"/>
    <p:sldId id="301" r:id="rId8"/>
    <p:sldId id="275" r:id="rId9"/>
    <p:sldId id="280" r:id="rId10"/>
    <p:sldId id="277" r:id="rId11"/>
    <p:sldId id="305" r:id="rId12"/>
    <p:sldId id="316" r:id="rId13"/>
    <p:sldId id="320" r:id="rId14"/>
    <p:sldId id="319" r:id="rId15"/>
    <p:sldId id="289" r:id="rId16"/>
    <p:sldId id="313" r:id="rId17"/>
    <p:sldId id="299" r:id="rId18"/>
    <p:sldId id="303" r:id="rId19"/>
    <p:sldId id="304" r:id="rId20"/>
    <p:sldId id="286" r:id="rId21"/>
    <p:sldId id="287" r:id="rId22"/>
    <p:sldId id="292" r:id="rId23"/>
    <p:sldId id="306" r:id="rId24"/>
    <p:sldId id="307" r:id="rId25"/>
    <p:sldId id="291" r:id="rId26"/>
    <p:sldId id="32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2F589-5450-4293-9875-615D797E07B2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2EEDD-E54F-4EF7-88BA-A0EF2EF2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34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Post REMIND info., pass around</a:t>
            </a:r>
            <a:r>
              <a:rPr lang="en-US" baseline="0" dirty="0"/>
              <a:t> Tutor 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2EEDD-E54F-4EF7-88BA-A0EF2EF225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41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Back to Tab 3 – see Year by Year checklist.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2EEDD-E54F-4EF7-88BA-A0EF2EF225D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30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johns.k12.fl.us/guidance/community-servic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olunteermatch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cacfairs.org/attend/attend-virtual-college-fair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AICE Sophomores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95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Staying on the AICE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161310"/>
            <a:ext cx="9904553" cy="4507346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/>
              <a:t>See AICE Planning Sheet – Course Progression</a:t>
            </a:r>
          </a:p>
          <a:p>
            <a:pPr lvl="1"/>
            <a:r>
              <a:rPr lang="en-US" sz="3600" dirty="0"/>
              <a:t>Grades from 1</a:t>
            </a:r>
            <a:r>
              <a:rPr lang="en-US" sz="3600" baseline="30000" dirty="0"/>
              <a:t>st</a:t>
            </a:r>
            <a:r>
              <a:rPr lang="en-US" sz="3600" dirty="0"/>
              <a:t> semester = course rec.’s for next year!!</a:t>
            </a:r>
          </a:p>
          <a:p>
            <a:pPr lvl="1"/>
            <a:endParaRPr lang="en-US" sz="1600" dirty="0"/>
          </a:p>
          <a:p>
            <a:r>
              <a:rPr lang="en-US" sz="3600" dirty="0"/>
              <a:t>Once in AICE = Always in AICE???</a:t>
            </a:r>
          </a:p>
          <a:p>
            <a:endParaRPr lang="en-US" sz="1800" dirty="0"/>
          </a:p>
          <a:p>
            <a:r>
              <a:rPr lang="en-US" sz="3600" dirty="0"/>
              <a:t>Flexible schedule for all students</a:t>
            </a:r>
          </a:p>
          <a:p>
            <a:endParaRPr lang="en-US" sz="1800" dirty="0"/>
          </a:p>
          <a:p>
            <a:r>
              <a:rPr lang="en-US" sz="3600" dirty="0"/>
              <a:t>AICE Students </a:t>
            </a:r>
            <a:r>
              <a:rPr lang="en-US" sz="3600" i="1" u="sng" dirty="0"/>
              <a:t>CAN</a:t>
            </a:r>
            <a:r>
              <a:rPr lang="en-US" sz="3600" dirty="0"/>
              <a:t> take Dual Enrollment classes!</a:t>
            </a:r>
          </a:p>
          <a:p>
            <a:endParaRPr lang="en-US" sz="1600" dirty="0"/>
          </a:p>
          <a:p>
            <a:r>
              <a:rPr lang="en-US" sz="3600" dirty="0"/>
              <a:t>Course Requests = February (based on Teacher Rec’s!)</a:t>
            </a:r>
          </a:p>
        </p:txBody>
      </p:sp>
    </p:spTree>
    <p:extLst>
      <p:ext uri="{BB962C8B-B14F-4D97-AF65-F5344CB8AC3E}">
        <p14:creationId xmlns:p14="http://schemas.microsoft.com/office/powerpoint/2010/main" val="211086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Staying on Track!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230582"/>
            <a:ext cx="10347897" cy="4405745"/>
          </a:xfrm>
        </p:spPr>
        <p:txBody>
          <a:bodyPr>
            <a:normAutofit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semester grades = next year’s course recommendations</a:t>
            </a:r>
          </a:p>
          <a:p>
            <a:endParaRPr lang="en-US" dirty="0"/>
          </a:p>
          <a:p>
            <a:r>
              <a:rPr lang="en-US" dirty="0"/>
              <a:t>Junior year – MUST have AICE Eng. Lit. 1 and AICE Global Persp.</a:t>
            </a:r>
          </a:p>
          <a:p>
            <a:endParaRPr lang="en-US" dirty="0"/>
          </a:p>
          <a:p>
            <a:r>
              <a:rPr lang="en-US" dirty="0"/>
              <a:t>Junior year – last year for GPA used for college admissions decisions!</a:t>
            </a:r>
          </a:p>
          <a:p>
            <a:endParaRPr lang="en-US" dirty="0"/>
          </a:p>
          <a:p>
            <a:r>
              <a:rPr lang="en-US" dirty="0"/>
              <a:t>Grades in 10</a:t>
            </a:r>
            <a:r>
              <a:rPr lang="en-US" baseline="30000" dirty="0"/>
              <a:t>th</a:t>
            </a:r>
            <a:r>
              <a:rPr lang="en-US" dirty="0"/>
              <a:t> grade = recommendations for 11</a:t>
            </a:r>
            <a:r>
              <a:rPr lang="en-US" baseline="30000" dirty="0"/>
              <a:t>th</a:t>
            </a:r>
            <a:r>
              <a:rPr lang="en-US" dirty="0"/>
              <a:t> grade!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978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Cambridge A.I.C.E. Diploma </a:t>
            </a:r>
            <a:r>
              <a:rPr lang="en-US" i="1" u="sng" dirty="0"/>
              <a:t>Award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41419"/>
            <a:ext cx="10449497" cy="4516581"/>
          </a:xfrm>
        </p:spPr>
        <p:txBody>
          <a:bodyPr/>
          <a:lstStyle/>
          <a:p>
            <a:pPr marL="118872" lvl="1" indent="0" algn="ctr">
              <a:spcBef>
                <a:spcPts val="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en-US" sz="3200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The A.I.C.E. Diploma Award is an internationally recognized </a:t>
            </a:r>
            <a:r>
              <a:rPr lang="en-US" sz="3200" b="1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AWARD</a:t>
            </a:r>
            <a:r>
              <a:rPr lang="en-US" sz="3200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for academic rigor</a:t>
            </a:r>
          </a:p>
          <a:p>
            <a:pPr marL="118872" lvl="1" indent="0" algn="ctr">
              <a:spcBef>
                <a:spcPts val="0"/>
              </a:spcBef>
              <a:buClr>
                <a:schemeClr val="accent1"/>
              </a:buClr>
              <a:buSzPct val="80000"/>
              <a:buNone/>
              <a:defRPr/>
            </a:pPr>
            <a:endParaRPr lang="en-US" i="1" u="sng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i="1" dirty="0"/>
              <a:t>Must </a:t>
            </a:r>
            <a:r>
              <a:rPr lang="en-US" sz="3600" b="1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Pass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seven (7) A/AS Level </a:t>
            </a:r>
            <a:r>
              <a:rPr lang="en-US" sz="2800" u="sng" dirty="0"/>
              <a:t>Exams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Minimum of 1 exam passed in each category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Automatically qualified for </a:t>
            </a:r>
            <a:r>
              <a:rPr lang="en-US" sz="2800" b="1" u="sng" dirty="0"/>
              <a:t>Florida Academic Bright Futures Scholarship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Must do 100 hours Community Service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GPA and ACT/SAT requirement waved</a:t>
            </a:r>
          </a:p>
        </p:txBody>
      </p:sp>
    </p:spTree>
    <p:extLst>
      <p:ext uri="{BB962C8B-B14F-4D97-AF65-F5344CB8AC3E}">
        <p14:creationId xmlns:p14="http://schemas.microsoft.com/office/powerpoint/2010/main" val="3297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C.S. LOG AND PLAN/REFLECTION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18312"/>
            <a:ext cx="9726422" cy="4384635"/>
          </a:xfrm>
        </p:spPr>
        <p:txBody>
          <a:bodyPr>
            <a:normAutofit fontScale="92500" lnSpcReduction="10000"/>
          </a:bodyPr>
          <a:lstStyle/>
          <a:p>
            <a:endParaRPr lang="en-US" b="1" u="sng" dirty="0"/>
          </a:p>
          <a:p>
            <a:r>
              <a:rPr lang="en-US" b="1" u="sng" dirty="0"/>
              <a:t>C.S. form - </a:t>
            </a:r>
            <a:r>
              <a:rPr lang="en-US" dirty="0"/>
              <a:t>available in School Counseling, posted to Jacket School Counseling Schoology and AICE Schoology</a:t>
            </a:r>
          </a:p>
          <a:p>
            <a:endParaRPr lang="en-US" dirty="0"/>
          </a:p>
          <a:p>
            <a:r>
              <a:rPr lang="en-US" b="1" u="sng" dirty="0">
                <a:solidFill>
                  <a:schemeClr val="bg1"/>
                </a:solidFill>
                <a:highlight>
                  <a:srgbClr val="FFFF00"/>
                </a:highlight>
              </a:rPr>
              <a:t>NEW FOR 2022-23</a:t>
            </a:r>
            <a:r>
              <a:rPr lang="en-US" u="sng" dirty="0">
                <a:solidFill>
                  <a:schemeClr val="bg1"/>
                </a:solidFill>
                <a:highlight>
                  <a:srgbClr val="FFFF00"/>
                </a:highlight>
              </a:rPr>
              <a:t>: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i="1" u="sng" dirty="0"/>
              <a:t>Paid work hours can be used for Bright Futures!</a:t>
            </a:r>
          </a:p>
          <a:p>
            <a:pPr lvl="1"/>
            <a:r>
              <a:rPr lang="en-US" dirty="0"/>
              <a:t>Must submit a pay stub – see the new CS Forms for rules</a:t>
            </a:r>
          </a:p>
          <a:p>
            <a:pPr lvl="1"/>
            <a:endParaRPr lang="en-US" dirty="0"/>
          </a:p>
          <a:p>
            <a:r>
              <a:rPr lang="en-US" dirty="0"/>
              <a:t>Volunteer Service </a:t>
            </a:r>
            <a:r>
              <a:rPr lang="en-US" b="1" u="sng" dirty="0"/>
              <a:t>Plan and Reflection form </a:t>
            </a:r>
            <a:r>
              <a:rPr lang="en-US" dirty="0"/>
              <a:t>must be turned in with CS form (available as above)</a:t>
            </a:r>
          </a:p>
          <a:p>
            <a:endParaRPr lang="en-US" dirty="0"/>
          </a:p>
          <a:p>
            <a:r>
              <a:rPr lang="en-US" dirty="0"/>
              <a:t>Turn in ALL hours/forms to Ms. Moloney when you have accrued 25 hours on one form/letter (or by the end of senior year at the VERY latest).</a:t>
            </a:r>
          </a:p>
        </p:txBody>
      </p:sp>
    </p:spTree>
    <p:extLst>
      <p:ext uri="{BB962C8B-B14F-4D97-AF65-F5344CB8AC3E}">
        <p14:creationId xmlns:p14="http://schemas.microsoft.com/office/powerpoint/2010/main" val="3094615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find Community Service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Research the types of volunteer activities available in your community. The district community service website lists local opportunities and community service guidelines for St. Johns County School District: </a:t>
            </a:r>
            <a:r>
              <a:rPr lang="en-US" sz="3200" u="sng" dirty="0">
                <a:hlinkClick r:id="rId2"/>
              </a:rPr>
              <a:t>https://www.stjohns.k12.fl.us/guidance/community-service/</a:t>
            </a:r>
            <a:r>
              <a:rPr lang="en-US" sz="32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766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Volunteer Ideas…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198327"/>
            <a:ext cx="10283244" cy="424865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Search online at </a:t>
            </a:r>
            <a:r>
              <a:rPr lang="en-US" dirty="0">
                <a:solidFill>
                  <a:srgbClr val="FFFF00"/>
                </a:solidFill>
                <a:hlinkClick r:id="rId2"/>
              </a:rPr>
              <a:t>www.volunteermatch.org</a:t>
            </a:r>
            <a:endParaRPr lang="en-US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Pay attention to announcements for opportunities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Check with local organizations like food pantries, animal shelters, churches, elderly homes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Join clubs who provide volunteer opportunities like </a:t>
            </a:r>
            <a:r>
              <a:rPr lang="en-US" sz="2800" b="1" i="1" u="sng" dirty="0"/>
              <a:t>AICE Advisory Board! </a:t>
            </a:r>
            <a:r>
              <a:rPr lang="en-US" dirty="0"/>
              <a:t>(and Key Club, Interact, Recycling Club). “Intent to Run” form available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Volunteer at AICE Events to be eligible for an </a:t>
            </a:r>
            <a:r>
              <a:rPr lang="en-US" sz="3900" dirty="0">
                <a:solidFill>
                  <a:srgbClr val="FFFF00"/>
                </a:solidFill>
              </a:rPr>
              <a:t>AICE Scholarship!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3635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AICE Program &amp; AICE Diploma Award (ADIP)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19" y="2094828"/>
            <a:ext cx="4472327" cy="693135"/>
          </a:xfrm>
        </p:spPr>
        <p:txBody>
          <a:bodyPr/>
          <a:lstStyle/>
          <a:p>
            <a:r>
              <a:rPr lang="en-US" u="sng" dirty="0"/>
              <a:t>AICE Program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Complete </a:t>
            </a:r>
            <a:r>
              <a:rPr lang="en-US" u="sng" dirty="0"/>
              <a:t>		</a:t>
            </a:r>
            <a:r>
              <a:rPr lang="en-US" dirty="0"/>
              <a:t>Courses?</a:t>
            </a:r>
          </a:p>
          <a:p>
            <a:endParaRPr lang="en-US" dirty="0"/>
          </a:p>
          <a:p>
            <a:r>
              <a:rPr lang="en-US" dirty="0"/>
              <a:t>“Complete” means???</a:t>
            </a:r>
          </a:p>
          <a:p>
            <a:endParaRPr lang="en-US" dirty="0"/>
          </a:p>
          <a:p>
            <a:r>
              <a:rPr lang="en-US" dirty="0"/>
              <a:t>Criteria for Graduation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07138" y="2095887"/>
            <a:ext cx="4474028" cy="692076"/>
          </a:xfrm>
        </p:spPr>
        <p:txBody>
          <a:bodyPr/>
          <a:lstStyle/>
          <a:p>
            <a:r>
              <a:rPr lang="en-US" u="sng" dirty="0"/>
              <a:t>ADIP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2956117"/>
            <a:ext cx="4700059" cy="290617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PASS	</a:t>
            </a:r>
            <a:r>
              <a:rPr lang="en-US" u="sng" dirty="0"/>
              <a:t>	</a:t>
            </a:r>
            <a:r>
              <a:rPr lang="en-US" dirty="0"/>
              <a:t>AICE exams</a:t>
            </a:r>
          </a:p>
          <a:p>
            <a:endParaRPr lang="en-US" dirty="0"/>
          </a:p>
          <a:p>
            <a:r>
              <a:rPr lang="en-US" dirty="0"/>
              <a:t>Turn in </a:t>
            </a:r>
            <a:r>
              <a:rPr lang="en-US" u="sng" dirty="0"/>
              <a:t>		</a:t>
            </a:r>
            <a:r>
              <a:rPr lang="en-US" dirty="0"/>
              <a:t>C.S. Hours</a:t>
            </a:r>
          </a:p>
          <a:p>
            <a:endParaRPr lang="en-US" dirty="0"/>
          </a:p>
          <a:p>
            <a:r>
              <a:rPr lang="en-US" dirty="0"/>
              <a:t>What are the 4 categories?</a:t>
            </a:r>
          </a:p>
          <a:p>
            <a:endParaRPr lang="en-US" dirty="0"/>
          </a:p>
          <a:p>
            <a:r>
              <a:rPr lang="en-US" dirty="0"/>
              <a:t>Pass how many in each category?</a:t>
            </a:r>
          </a:p>
        </p:txBody>
      </p:sp>
    </p:spTree>
    <p:extLst>
      <p:ext uri="{BB962C8B-B14F-4D97-AF65-F5344CB8AC3E}">
        <p14:creationId xmlns:p14="http://schemas.microsoft.com/office/powerpoint/2010/main" val="320032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Course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24364"/>
            <a:ext cx="9613861" cy="4461163"/>
          </a:xfrm>
        </p:spPr>
        <p:txBody>
          <a:bodyPr>
            <a:normAutofit fontScale="625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Freshman Year Schedule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r>
              <a:rPr lang="en-US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Sophomore Year Schedule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28800" marR="0" indent="-18288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X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English Language 1 (AS)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X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English Language 2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(AL)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X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Pre-AICE Global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X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International History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Math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	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Math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Algebra 1 Honors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Algebra 2 Honors </a:t>
            </a:r>
            <a:r>
              <a:rPr lang="en-US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Geometry Honors </a:t>
            </a:r>
            <a:r>
              <a:rPr lang="en-US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Math </a:t>
            </a:r>
            <a:r>
              <a:rPr lang="en-US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/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Algebra 2 Honors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Pre-Calc. </a:t>
            </a:r>
            <a:r>
              <a:rPr lang="en-US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Pre-AICE Biology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Statistics Honors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Pre-AICE World Language 1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Pre-AICE Chemistry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	(Spanish, French)		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Pre-AICE World Language 2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Academic Elective(s)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Academic Elective(s)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Elective(s)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Elective(s)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317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Course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394" y="2318327"/>
            <a:ext cx="9613861" cy="4645891"/>
          </a:xfrm>
        </p:spPr>
        <p:txBody>
          <a:bodyPr>
            <a:normAutofit fontScale="62500" lnSpcReduction="20000"/>
          </a:bodyPr>
          <a:lstStyle/>
          <a:p>
            <a:r>
              <a:rPr lang="en-US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Junior Year Schedule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r>
              <a:rPr lang="en-US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Senior Year Schedule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28800" marR="0" indent="-18288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X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English Literature 1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(AS)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X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English Literature 2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(AL)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X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US History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X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Math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(AP Calc. </a:t>
            </a:r>
            <a:r>
              <a:rPr lang="en-US" i="1" dirty="0">
                <a:latin typeface="Arial" panose="020B0604020202020204" pitchFamily="34" charset="0"/>
                <a:ea typeface="Times New Roman" panose="02020603050405020304" pitchFamily="18" charset="0"/>
              </a:rPr>
              <a:t>AB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AP Calc. </a:t>
            </a:r>
            <a:r>
              <a:rPr lang="en-US" i="1" dirty="0">
                <a:latin typeface="Arial" panose="020B0604020202020204" pitchFamily="34" charset="0"/>
                <a:ea typeface="Times New Roman" panose="02020603050405020304" pitchFamily="18" charset="0"/>
              </a:rPr>
              <a:t>BC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							AP Stat. DE College Alg./Pre-Calc</a:t>
            </a: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Math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			</a:t>
            </a:r>
          </a:p>
          <a:p>
            <a:pPr marL="914400" lvl="2" indent="0">
              <a:buNone/>
            </a:pP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Pre-Calc., Stat. Honors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?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Science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2400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AICE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Physics, Bio, Chem.,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Math </a:t>
            </a:r>
            <a:r>
              <a:rPr lang="en-US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 Env. Mgt., Marine, P.E.)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AP Calc. AB </a:t>
            </a:r>
            <a:r>
              <a:rPr lang="en-US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AICE European History (AL)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AP Stat.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            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AL Global Perspectives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X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Physics, Marine, Env. Mgt.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AICE World Language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Chemistry, P.E.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Academic Elective(s)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 (AICE Psych., T.S., </a:t>
            </a:r>
            <a:r>
              <a:rPr lang="en-US" u="sng" dirty="0" err="1">
                <a:latin typeface="Arial" panose="020B0604020202020204" pitchFamily="34" charset="0"/>
                <a:ea typeface="Times New Roman" panose="02020603050405020304" pitchFamily="18" charset="0"/>
              </a:rPr>
              <a:t>etc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X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AS Global Perspectives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Elective(s)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Pre-AICE World Language 3 (honors weighting)	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Elective(s)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	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172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Subject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5" y="1995056"/>
            <a:ext cx="11573163" cy="5015344"/>
          </a:xfrm>
        </p:spPr>
        <p:txBody>
          <a:bodyPr>
            <a:noAutofit/>
          </a:bodyPr>
          <a:lstStyle/>
          <a:p>
            <a:r>
              <a:rPr lang="en-US" sz="1600" b="1" u="sng" dirty="0"/>
              <a:t>Math &amp; Science</a:t>
            </a:r>
            <a:r>
              <a:rPr lang="en-US" sz="1600" dirty="0"/>
              <a:t>			</a:t>
            </a:r>
            <a:r>
              <a:rPr lang="en-US" sz="1600" b="1" u="sng" dirty="0"/>
              <a:t>Languages</a:t>
            </a:r>
            <a:r>
              <a:rPr lang="en-US" sz="1600" dirty="0"/>
              <a:t>				</a:t>
            </a:r>
            <a:r>
              <a:rPr lang="en-US" sz="1600" b="1" u="sng" dirty="0"/>
              <a:t>Arts &amp; Humanities</a:t>
            </a:r>
            <a:endParaRPr lang="en-US" sz="1600" dirty="0"/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Math			</a:t>
            </a:r>
            <a:r>
              <a:rPr lang="en-US" sz="1400" u="sng" dirty="0"/>
              <a:t>	</a:t>
            </a:r>
            <a:r>
              <a:rPr lang="en-US" sz="1400" dirty="0"/>
              <a:t>English Language 		</a:t>
            </a:r>
            <a:r>
              <a:rPr lang="en-US" sz="1400" u="sng" dirty="0"/>
              <a:t>	</a:t>
            </a:r>
            <a:r>
              <a:rPr lang="en-US" sz="1400" dirty="0"/>
              <a:t>English Literature AS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Marine Science (AS/AL)	</a:t>
            </a:r>
            <a:r>
              <a:rPr lang="en-US" sz="1400" u="sng" dirty="0"/>
              <a:t>	</a:t>
            </a:r>
            <a:r>
              <a:rPr lang="en-US" sz="1400" dirty="0"/>
              <a:t>Spanish Language		</a:t>
            </a:r>
            <a:r>
              <a:rPr lang="en-US" sz="1400" u="sng" dirty="0"/>
              <a:t>	</a:t>
            </a:r>
            <a:r>
              <a:rPr lang="en-US" sz="1400" dirty="0"/>
              <a:t>English Literature AL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Physics (AS/AL)						</a:t>
            </a:r>
            <a:r>
              <a:rPr lang="en-US" sz="1400" u="sng" dirty="0"/>
              <a:t>	</a:t>
            </a:r>
            <a:r>
              <a:rPr lang="en-US" sz="1400" dirty="0"/>
              <a:t>US History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Chemistry (AS/AL)						</a:t>
            </a:r>
            <a:r>
              <a:rPr lang="en-US" sz="1400" u="sng" dirty="0"/>
              <a:t>	</a:t>
            </a:r>
            <a:r>
              <a:rPr lang="en-US" sz="1400" dirty="0"/>
              <a:t>International History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*</a:t>
            </a:r>
            <a:r>
              <a:rPr lang="en-US" sz="1400" dirty="0"/>
              <a:t>Environmental Management					</a:t>
            </a:r>
            <a:r>
              <a:rPr lang="en-US" sz="1400" u="sng" dirty="0"/>
              <a:t>	</a:t>
            </a:r>
            <a:r>
              <a:rPr lang="en-US" sz="1400" dirty="0"/>
              <a:t>Music (AS/AL)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*Psychology (AS/AL)						</a:t>
            </a:r>
            <a:r>
              <a:rPr lang="en-US" sz="1400" u="sng" dirty="0"/>
              <a:t>	</a:t>
            </a:r>
            <a:r>
              <a:rPr lang="en-US" sz="1400" dirty="0"/>
              <a:t>Drama (AS/AL)	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Physical Education (Sports Medicine)				</a:t>
            </a:r>
            <a:r>
              <a:rPr lang="en-US" sz="1400" u="sng" dirty="0"/>
              <a:t>	</a:t>
            </a:r>
            <a:r>
              <a:rPr lang="en-US" sz="1400" dirty="0"/>
              <a:t>Economics (AS/AL)</a:t>
            </a:r>
            <a:endParaRPr lang="en-US" sz="400" dirty="0"/>
          </a:p>
          <a:p>
            <a:pPr marL="1371600" lvl="3" indent="0">
              <a:lnSpc>
                <a:spcPct val="100000"/>
              </a:lnSpc>
              <a:buNone/>
            </a:pPr>
            <a:r>
              <a:rPr lang="en-US" sz="600" dirty="0"/>
              <a:t>							</a:t>
            </a:r>
            <a:r>
              <a:rPr lang="en-US" sz="1400" u="sng" dirty="0"/>
              <a:t>	</a:t>
            </a:r>
            <a:r>
              <a:rPr lang="en-US" sz="1400" dirty="0"/>
              <a:t>Art &amp; Design (AS/AL)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400" b="1" u="sng" dirty="0"/>
              <a:t>Core </a:t>
            </a:r>
            <a:r>
              <a:rPr lang="en-US" sz="1400" b="1" i="1" u="sng" dirty="0"/>
              <a:t>(required)</a:t>
            </a:r>
            <a:r>
              <a:rPr lang="en-US" sz="1400" b="1" i="1" dirty="0"/>
              <a:t>			</a:t>
            </a:r>
            <a:r>
              <a:rPr lang="en-US" sz="1400" b="1" u="sng" dirty="0"/>
              <a:t>Optional Interdisciplinary Cat.</a:t>
            </a:r>
            <a:r>
              <a:rPr lang="en-US" sz="1400" dirty="0"/>
              <a:t>		</a:t>
            </a:r>
            <a:r>
              <a:rPr lang="en-US" sz="1400" u="sng" dirty="0"/>
              <a:t>	</a:t>
            </a:r>
            <a:r>
              <a:rPr lang="en-US" sz="1400" dirty="0"/>
              <a:t>Dig. Media &amp; Design (AS/AL)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Global Perspectives AS</a:t>
            </a:r>
            <a:r>
              <a:rPr lang="en-US" sz="1500" dirty="0"/>
              <a:t>		</a:t>
            </a:r>
            <a:r>
              <a:rPr lang="en-US" sz="1500" u="sng" dirty="0"/>
              <a:t>	</a:t>
            </a:r>
            <a:r>
              <a:rPr lang="en-US" sz="1500" dirty="0"/>
              <a:t>English General Paper	</a:t>
            </a:r>
            <a:r>
              <a:rPr lang="en-US" sz="1400" dirty="0"/>
              <a:t>Art &amp; Design is offered in</a:t>
            </a:r>
          </a:p>
          <a:p>
            <a:pPr>
              <a:lnSpc>
                <a:spcPct val="100000"/>
              </a:lnSpc>
            </a:pPr>
            <a:r>
              <a:rPr lang="en-US" sz="1600" b="1" dirty="0"/>
              <a:t>				</a:t>
            </a:r>
            <a:r>
              <a:rPr lang="en-US" sz="1500" u="sng" dirty="0"/>
              <a:t>	</a:t>
            </a:r>
            <a:r>
              <a:rPr lang="en-US" sz="1500" dirty="0"/>
              <a:t>Thinking Skills (AS/AL)              	</a:t>
            </a:r>
            <a:r>
              <a:rPr lang="en-US" sz="1600" dirty="0"/>
              <a:t> Draw/Paint</a:t>
            </a:r>
            <a:r>
              <a:rPr lang="en-US" sz="1600" b="1" dirty="0"/>
              <a:t> </a:t>
            </a:r>
            <a:r>
              <a:rPr lang="en-US" sz="1600" dirty="0"/>
              <a:t>or Ceramics</a:t>
            </a:r>
            <a:endParaRPr lang="en-US" sz="1500" dirty="0"/>
          </a:p>
          <a:p>
            <a:pPr>
              <a:lnSpc>
                <a:spcPct val="100000"/>
              </a:lnSpc>
            </a:pPr>
            <a:r>
              <a:rPr lang="en-US" sz="1500" dirty="0"/>
              <a:t>				</a:t>
            </a:r>
            <a:r>
              <a:rPr lang="en-US" sz="1500" u="sng" dirty="0"/>
              <a:t>	</a:t>
            </a:r>
            <a:r>
              <a:rPr lang="en-US" sz="1500" dirty="0"/>
              <a:t>Global Perspectives AL </a:t>
            </a:r>
            <a:r>
              <a:rPr lang="en-US" sz="1500" b="1" dirty="0"/>
              <a:t>	</a:t>
            </a:r>
            <a:endParaRPr lang="en-US" sz="15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200" b="1" dirty="0"/>
              <a:t>*These courses count in either the Math/Science or Arts &amp; Humanities categories	</a:t>
            </a:r>
            <a:r>
              <a:rPr lang="en-US" sz="1500" b="1" dirty="0"/>
              <a:t>		</a:t>
            </a:r>
            <a:r>
              <a:rPr lang="en-US" sz="1600" dirty="0"/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3078504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NEWS YOU NEED!!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247339"/>
            <a:ext cx="10338661" cy="4784081"/>
          </a:xfrm>
        </p:spPr>
        <p:txBody>
          <a:bodyPr>
            <a:normAutofit/>
          </a:bodyPr>
          <a:lstStyle/>
          <a:p>
            <a:r>
              <a:rPr lang="en-US" b="1" u="sng" dirty="0"/>
              <a:t>Online Appointment Request link</a:t>
            </a:r>
            <a:r>
              <a:rPr lang="en-US" b="1" dirty="0"/>
              <a:t> </a:t>
            </a:r>
            <a:r>
              <a:rPr lang="en-US" dirty="0"/>
              <a:t>for School Counselor appointments</a:t>
            </a:r>
          </a:p>
          <a:p>
            <a:endParaRPr lang="en-US" dirty="0"/>
          </a:p>
          <a:p>
            <a:r>
              <a:rPr lang="en-US" b="1" u="sng" dirty="0"/>
              <a:t>Will you Tutor?</a:t>
            </a:r>
            <a:r>
              <a:rPr lang="en-US" b="1" dirty="0"/>
              <a:t>  </a:t>
            </a:r>
            <a:r>
              <a:rPr lang="en-US" dirty="0"/>
              <a:t>Student tutoring sign up</a:t>
            </a:r>
          </a:p>
          <a:p>
            <a:endParaRPr lang="en-US" dirty="0"/>
          </a:p>
          <a:p>
            <a:r>
              <a:rPr lang="en-US" b="1" u="sng" dirty="0"/>
              <a:t>AICE Schoology Group:</a:t>
            </a:r>
            <a:r>
              <a:rPr lang="en-US" dirty="0"/>
              <a:t> If you’re not getting messages let me know</a:t>
            </a:r>
          </a:p>
          <a:p>
            <a:endParaRPr lang="en-US" b="1" u="sng" dirty="0">
              <a:solidFill>
                <a:srgbClr val="FFFF00"/>
              </a:solidFill>
            </a:endParaRPr>
          </a:p>
          <a:p>
            <a:r>
              <a:rPr lang="en-US" b="1" u="sng" dirty="0"/>
              <a:t>Jacket School Counseling Schoology:</a:t>
            </a:r>
            <a:r>
              <a:rPr lang="en-US" dirty="0"/>
              <a:t> Same as above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b="1" u="sng" dirty="0"/>
              <a:t>SAHS Counseling Office </a:t>
            </a:r>
            <a:r>
              <a:rPr lang="en-US" b="1" u="sng" dirty="0" err="1"/>
              <a:t>InstaGram</a:t>
            </a:r>
            <a:r>
              <a:rPr lang="en-US" b="1" u="sng" dirty="0"/>
              <a:t>!! </a:t>
            </a:r>
          </a:p>
          <a:p>
            <a:pPr lvl="1"/>
            <a:r>
              <a:rPr lang="en-US" dirty="0"/>
              <a:t>Search @JacketSchoolCounseling and follow us!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96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 I need to do as a Sophomore?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456873"/>
            <a:ext cx="10381673" cy="423025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Get to know your teachers, counselor, and make connections.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Start thinking about what you want to do after graduation. This</a:t>
            </a:r>
          </a:p>
          <a:p>
            <a:pPr marL="0" indent="0">
              <a:buNone/>
            </a:pPr>
            <a:r>
              <a:rPr lang="en-US" dirty="0"/>
              <a:t>   will help drive your “path” through high school – which classes to</a:t>
            </a:r>
          </a:p>
          <a:p>
            <a:pPr marL="0" indent="0">
              <a:buNone/>
            </a:pPr>
            <a:r>
              <a:rPr lang="en-US" dirty="0"/>
              <a:t>   take, which activities to join, etc.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Get involved at school!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Join clubs, sports, community service, social events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23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College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19" y="2078182"/>
            <a:ext cx="11237485" cy="46920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Start contacting/researching colleges this summer.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1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Watch Facebook, etc. and make sure everything is “clean”</a:t>
            </a:r>
          </a:p>
          <a:p>
            <a:pPr marL="0" indent="0">
              <a:buNone/>
            </a:pPr>
            <a:endParaRPr lang="en-US" sz="11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NCAA – athletes, be familiar with process to assure eligibility. Go to website.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EVERYONE – take SAT and/or ACT at least ONCE </a:t>
            </a:r>
            <a:r>
              <a:rPr lang="en-US" i="1" u="sng" dirty="0"/>
              <a:t>next</a:t>
            </a:r>
            <a:r>
              <a:rPr lang="en-US" dirty="0"/>
              <a:t> year!!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900" dirty="0"/>
          </a:p>
          <a:p>
            <a:r>
              <a:rPr lang="en-US" dirty="0"/>
              <a:t>Go on College Tours</a:t>
            </a:r>
          </a:p>
          <a:p>
            <a:endParaRPr lang="en-US" sz="900" dirty="0"/>
          </a:p>
          <a:p>
            <a:r>
              <a:rPr lang="en-US" dirty="0"/>
              <a:t>PSAT as a Junior – for National Merit Scholarship Program!</a:t>
            </a:r>
          </a:p>
        </p:txBody>
      </p:sp>
    </p:spTree>
    <p:extLst>
      <p:ext uri="{BB962C8B-B14F-4D97-AF65-F5344CB8AC3E}">
        <p14:creationId xmlns:p14="http://schemas.microsoft.com/office/powerpoint/2010/main" val="67893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AICE Swag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12578"/>
            <a:ext cx="9613861" cy="443011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All Available in Ms. Bechtle’s office!</a:t>
            </a:r>
          </a:p>
          <a:p>
            <a:endParaRPr lang="en-US" sz="1200" dirty="0"/>
          </a:p>
          <a:p>
            <a:r>
              <a:rPr lang="en-US" dirty="0"/>
              <a:t>AICE Polo Shirts (required when volunteering for AICE events) - $15</a:t>
            </a:r>
          </a:p>
          <a:p>
            <a:pPr marL="457200" lvl="1" indent="0">
              <a:buNone/>
            </a:pPr>
            <a:endParaRPr lang="en-US" sz="1200" dirty="0"/>
          </a:p>
          <a:p>
            <a:r>
              <a:rPr lang="en-US" dirty="0"/>
              <a:t>AICE T-Shirts - $10</a:t>
            </a:r>
          </a:p>
          <a:p>
            <a:endParaRPr lang="en-US" sz="1100" dirty="0"/>
          </a:p>
          <a:p>
            <a:r>
              <a:rPr lang="en-US" dirty="0"/>
              <a:t>AICE Hoodies - $20</a:t>
            </a:r>
          </a:p>
          <a:p>
            <a:endParaRPr lang="en-US" sz="1100" dirty="0"/>
          </a:p>
          <a:p>
            <a:r>
              <a:rPr lang="en-US" dirty="0"/>
              <a:t>AICE “Yeti-type” drink cup - $10</a:t>
            </a:r>
          </a:p>
          <a:p>
            <a:endParaRPr lang="en-US" sz="1100" dirty="0"/>
          </a:p>
          <a:p>
            <a:r>
              <a:rPr lang="en-US" dirty="0"/>
              <a:t>AICE Magnets - $7 each or 2/$10</a:t>
            </a:r>
          </a:p>
          <a:p>
            <a:endParaRPr lang="en-US" sz="1100" dirty="0"/>
          </a:p>
          <a:p>
            <a:r>
              <a:rPr lang="en-US" dirty="0"/>
              <a:t>AICE Stickers - $7 each or 2/$10</a:t>
            </a:r>
          </a:p>
        </p:txBody>
      </p:sp>
    </p:spTree>
    <p:extLst>
      <p:ext uri="{BB962C8B-B14F-4D97-AF65-F5344CB8AC3E}">
        <p14:creationId xmlns:p14="http://schemas.microsoft.com/office/powerpoint/2010/main" val="27388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T-shirt Design</a:t>
            </a:r>
          </a:p>
        </p:txBody>
      </p:sp>
      <p:pic>
        <p:nvPicPr>
          <p:cNvPr id="1027" name="Picture 3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1" y="2179782"/>
            <a:ext cx="4172672" cy="4414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image0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684" y="2179782"/>
            <a:ext cx="4208607" cy="4414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2636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T-Shirts &amp; Hoodies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43126" y="166256"/>
            <a:ext cx="5382255" cy="652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9680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Don’t miss out on important </a:t>
            </a:r>
            <a:br>
              <a:rPr lang="en-US" dirty="0"/>
            </a:br>
            <a:r>
              <a:rPr lang="en-US" dirty="0"/>
              <a:t>Information and updates!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483" y="2159876"/>
            <a:ext cx="10057699" cy="4444526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AICE Schoology Group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AICE Website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School Counseling Schoology Group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Check out the SAHS School Counseling website</a:t>
            </a:r>
            <a:br>
              <a:rPr lang="en-US" dirty="0"/>
            </a:b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Follow @</a:t>
            </a:r>
            <a:r>
              <a:rPr lang="en-US" dirty="0" err="1"/>
              <a:t>JacketSchoolCounseling</a:t>
            </a:r>
            <a:r>
              <a:rPr lang="en-US" dirty="0"/>
              <a:t> on  </a:t>
            </a:r>
            <a:br>
              <a:rPr lang="en-US" dirty="0"/>
            </a:b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Make an appointment online or email Ms. Bechtle if you have questions.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0821" y="4484693"/>
            <a:ext cx="813073" cy="60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35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F5822-5CFD-AE9A-DBBC-08DC79F33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QUESTIONS?</a:t>
            </a:r>
          </a:p>
        </p:txBody>
      </p:sp>
      <p:pic>
        <p:nvPicPr>
          <p:cNvPr id="4" name="Content Placeholder 3" descr="What does Second Life mean to you? ~ The SL Enquirer">
            <a:extLst>
              <a:ext uri="{FF2B5EF4-FFF2-40B4-BE49-F238E27FC236}">
                <a16:creationId xmlns:a16="http://schemas.microsoft.com/office/drawing/2014/main" id="{1A0B7644-B801-9CF4-6BF8-9FC9C647F5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442" y="2785091"/>
            <a:ext cx="2739097" cy="2961186"/>
          </a:xfrm>
        </p:spPr>
      </p:pic>
    </p:spTree>
    <p:extLst>
      <p:ext uri="{BB962C8B-B14F-4D97-AF65-F5344CB8AC3E}">
        <p14:creationId xmlns:p14="http://schemas.microsoft.com/office/powerpoint/2010/main" val="1713981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161381"/>
            <a:ext cx="9613861" cy="4553455"/>
          </a:xfrm>
        </p:spPr>
        <p:txBody>
          <a:bodyPr>
            <a:normAutofit fontScale="70000" lnSpcReduction="20000"/>
          </a:bodyPr>
          <a:lstStyle/>
          <a:p>
            <a:r>
              <a:rPr lang="en-US" sz="2600" b="1" u="sng" dirty="0">
                <a:solidFill>
                  <a:schemeClr val="bg1"/>
                </a:solidFill>
                <a:highlight>
                  <a:srgbClr val="00FFFF"/>
                </a:highlight>
              </a:rPr>
              <a:t>AICE Parent Night  </a:t>
            </a:r>
            <a:r>
              <a:rPr lang="en-US" sz="2600" b="1" u="sng" dirty="0"/>
              <a:t>- Thursday, Nov. </a:t>
            </a:r>
            <a:r>
              <a:rPr lang="en-US" sz="2600" b="1" u="sng"/>
              <a:t>3</a:t>
            </a:r>
            <a:r>
              <a:rPr lang="en-US" sz="2600" b="1" u="sng" baseline="30000"/>
              <a:t>rd</a:t>
            </a:r>
            <a:r>
              <a:rPr lang="en-US" sz="2600" b="1" u="sng"/>
              <a:t>, 2022</a:t>
            </a:r>
            <a:endParaRPr lang="en-US" sz="2600" b="1" u="sng" dirty="0"/>
          </a:p>
          <a:p>
            <a:endParaRPr lang="en-US" sz="2600" b="1" u="sng" dirty="0"/>
          </a:p>
          <a:p>
            <a:r>
              <a:rPr lang="en-US" sz="2600" b="1" u="sng" dirty="0"/>
              <a:t>PSAT – Oct. 12th</a:t>
            </a:r>
          </a:p>
          <a:p>
            <a:endParaRPr lang="en-US" sz="1800" b="1" u="sng" dirty="0"/>
          </a:p>
          <a:p>
            <a:r>
              <a:rPr lang="en-US" sz="2600" b="1" u="sng" dirty="0"/>
              <a:t>AICE 11</a:t>
            </a:r>
            <a:r>
              <a:rPr lang="en-US" sz="2600" b="1" u="sng" baseline="30000" dirty="0"/>
              <a:t>th</a:t>
            </a:r>
            <a:r>
              <a:rPr lang="en-US" sz="2600" b="1" u="sng" dirty="0"/>
              <a:t> Grade Induction Ceremony Wed., Jan. 11</a:t>
            </a:r>
            <a:r>
              <a:rPr lang="en-US" sz="2600" b="1" u="sng" baseline="30000" dirty="0"/>
              <a:t>th</a:t>
            </a:r>
            <a:r>
              <a:rPr lang="en-US" sz="2600" b="1" u="sng" dirty="0"/>
              <a:t>, 2023</a:t>
            </a:r>
            <a:r>
              <a:rPr lang="en-US" sz="2600" b="1" u="sng" baseline="30000" dirty="0"/>
              <a:t>:</a:t>
            </a:r>
            <a:r>
              <a:rPr lang="en-US" sz="2600" b="1" dirty="0"/>
              <a:t> </a:t>
            </a:r>
            <a:r>
              <a:rPr lang="en-US" sz="2600" dirty="0"/>
              <a:t>Certificates, Awards</a:t>
            </a:r>
          </a:p>
          <a:p>
            <a:endParaRPr lang="en-US" sz="1800" dirty="0"/>
          </a:p>
          <a:p>
            <a:r>
              <a:rPr lang="en-US" sz="2600" b="1" u="sng" dirty="0"/>
              <a:t>AICE Advisory Board </a:t>
            </a:r>
            <a:r>
              <a:rPr lang="en-US" sz="2600" dirty="0"/>
              <a:t>– first meeting Thurs. Sept. 15, 8:30 – room E503</a:t>
            </a:r>
          </a:p>
          <a:p>
            <a:pPr lvl="1"/>
            <a:r>
              <a:rPr lang="en-US" sz="2200" dirty="0"/>
              <a:t>	</a:t>
            </a:r>
            <a:r>
              <a:rPr lang="en-US" sz="2400" dirty="0"/>
              <a:t>Intent to Run form</a:t>
            </a:r>
          </a:p>
          <a:p>
            <a:endParaRPr lang="en-US" sz="1800" dirty="0"/>
          </a:p>
          <a:p>
            <a:r>
              <a:rPr lang="en-US" sz="2600" b="1" u="sng" dirty="0"/>
              <a:t>College Rep. Visits </a:t>
            </a:r>
            <a:r>
              <a:rPr lang="en-US" sz="2600" dirty="0"/>
              <a:t>– starting in Sept., listen for announcements, watch bulletin board </a:t>
            </a:r>
          </a:p>
          <a:p>
            <a:endParaRPr lang="en-US" sz="1600" dirty="0"/>
          </a:p>
          <a:p>
            <a:r>
              <a:rPr lang="en-US" sz="2600" b="1" u="sng" dirty="0">
                <a:solidFill>
                  <a:schemeClr val="bg1"/>
                </a:solidFill>
                <a:highlight>
                  <a:srgbClr val="FFFF00"/>
                </a:highlight>
              </a:rPr>
              <a:t>College Fair at SAHS</a:t>
            </a:r>
            <a:r>
              <a:rPr lang="en-US" sz="2600" dirty="0">
                <a:solidFill>
                  <a:schemeClr val="bg1"/>
                </a:solidFill>
                <a:highlight>
                  <a:srgbClr val="FFFF00"/>
                </a:highlight>
              </a:rPr>
              <a:t> – Sept. 7</a:t>
            </a:r>
            <a:r>
              <a:rPr lang="en-US" sz="2600" baseline="30000" dirty="0">
                <a:solidFill>
                  <a:schemeClr val="bg1"/>
                </a:solidFill>
                <a:highlight>
                  <a:srgbClr val="FFFF00"/>
                </a:highlight>
              </a:rPr>
              <a:t>th</a:t>
            </a:r>
            <a:r>
              <a:rPr lang="en-US" sz="2600" dirty="0">
                <a:solidFill>
                  <a:schemeClr val="bg1"/>
                </a:solidFill>
                <a:highlight>
                  <a:srgbClr val="FFFF00"/>
                </a:highlight>
              </a:rPr>
              <a:t> 5 – 7 Break-out sessions, 6 – 7:30 general Fair. 90 colleges!!</a:t>
            </a:r>
          </a:p>
          <a:p>
            <a:endParaRPr lang="en-US" sz="2600" dirty="0"/>
          </a:p>
          <a:p>
            <a:r>
              <a:rPr lang="en-US" sz="2600" b="1" u="sng" dirty="0"/>
              <a:t>NACAC College Fair </a:t>
            </a:r>
            <a:r>
              <a:rPr lang="en-US" dirty="0"/>
              <a:t>– – </a:t>
            </a:r>
            <a:r>
              <a:rPr lang="en-US" sz="2400" b="1" u="sng" dirty="0">
                <a:hlinkClick r:id="rId2"/>
              </a:rPr>
              <a:t>https://www.nacacfairs.org/attend/attend-virtual-college-fairs/</a:t>
            </a:r>
            <a:r>
              <a:rPr lang="en-US" sz="2400" b="1" u="sn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831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 2022 Exam Results!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335" y="2085519"/>
            <a:ext cx="4472327" cy="693135"/>
          </a:xfrm>
        </p:spPr>
        <p:txBody>
          <a:bodyPr>
            <a:normAutofit/>
          </a:bodyPr>
          <a:lstStyle/>
          <a:p>
            <a:r>
              <a:rPr lang="en-US" sz="3200" dirty="0"/>
              <a:t>Getting your Scores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330507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Login &amp; password info. given out last year</a:t>
            </a:r>
          </a:p>
          <a:p>
            <a:r>
              <a:rPr lang="en-US" dirty="0"/>
              <a:t>Login works for THIS exam session only</a:t>
            </a:r>
          </a:p>
          <a:p>
            <a:r>
              <a:rPr lang="en-US" dirty="0"/>
              <a:t>Login works for about 3 weeks only</a:t>
            </a:r>
          </a:p>
          <a:p>
            <a:r>
              <a:rPr lang="en-US" dirty="0"/>
              <a:t>Teachers have results/Component score</a:t>
            </a:r>
          </a:p>
          <a:p>
            <a:r>
              <a:rPr lang="en-US" dirty="0"/>
              <a:t>Ms. Bechtle/Moloney have results</a:t>
            </a:r>
          </a:p>
          <a:p>
            <a:r>
              <a:rPr lang="en-US" dirty="0"/>
              <a:t>Certificates arrive in October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0" y="2085519"/>
            <a:ext cx="4474028" cy="692076"/>
          </a:xfrm>
        </p:spPr>
        <p:txBody>
          <a:bodyPr>
            <a:normAutofit/>
          </a:bodyPr>
          <a:lstStyle/>
          <a:p>
            <a:r>
              <a:rPr lang="en-US" sz="3200" dirty="0"/>
              <a:t>What does it mean?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6000" y="2955057"/>
            <a:ext cx="4700059" cy="338002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Lower case letter = AS level</a:t>
            </a:r>
          </a:p>
          <a:p>
            <a:r>
              <a:rPr lang="en-US" dirty="0"/>
              <a:t>Upper case letter = A Level </a:t>
            </a:r>
          </a:p>
          <a:p>
            <a:pPr marL="0" indent="0">
              <a:buNone/>
            </a:pPr>
            <a:r>
              <a:rPr lang="en-US" dirty="0"/>
              <a:t>   (= credit for 2 college courses but</a:t>
            </a:r>
          </a:p>
          <a:p>
            <a:pPr marL="0" indent="0">
              <a:buNone/>
            </a:pPr>
            <a:r>
              <a:rPr lang="en-US" dirty="0"/>
              <a:t>   “assumes” the AS Level)</a:t>
            </a:r>
          </a:p>
          <a:p>
            <a:r>
              <a:rPr lang="en-US" dirty="0"/>
              <a:t>“A”, “a” through “E”, “e” is passing</a:t>
            </a:r>
          </a:p>
          <a:p>
            <a:r>
              <a:rPr lang="en-US" dirty="0"/>
              <a:t>“U” means “ungraded” – you didn’t pass</a:t>
            </a:r>
          </a:p>
          <a:p>
            <a:r>
              <a:rPr lang="en-US" dirty="0"/>
              <a:t>“X” means you didn’t complete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847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November 2022 Exam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10155"/>
            <a:ext cx="10107752" cy="4747845"/>
          </a:xfrm>
        </p:spPr>
        <p:txBody>
          <a:bodyPr>
            <a:normAutofit/>
          </a:bodyPr>
          <a:lstStyle/>
          <a:p>
            <a:r>
              <a:rPr lang="en-US" dirty="0"/>
              <a:t>Retake any exam you didn’t pass (except Chem., Physics, Bio. &amp; Marine)</a:t>
            </a:r>
          </a:p>
          <a:p>
            <a:endParaRPr lang="en-US" sz="1000" dirty="0"/>
          </a:p>
          <a:p>
            <a:r>
              <a:rPr lang="en-US" dirty="0"/>
              <a:t>What if I </a:t>
            </a:r>
            <a:r>
              <a:rPr lang="en-US" b="1" i="1" u="sng" dirty="0"/>
              <a:t>didn’t pass </a:t>
            </a:r>
            <a:r>
              <a:rPr lang="en-US" dirty="0"/>
              <a:t>my AS English Language Exam?</a:t>
            </a:r>
          </a:p>
          <a:p>
            <a:pPr lvl="1"/>
            <a:r>
              <a:rPr lang="en-US" dirty="0"/>
              <a:t>Difference between AS and AL Cambridge courses/exams</a:t>
            </a:r>
          </a:p>
          <a:p>
            <a:pPr lvl="1"/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Re-take AS English Lang. in Nov. Exam Session!</a:t>
            </a:r>
          </a:p>
          <a:p>
            <a:pPr lvl="1"/>
            <a:r>
              <a:rPr lang="en-US" dirty="0"/>
              <a:t>Carry Forward or retake?</a:t>
            </a:r>
          </a:p>
          <a:p>
            <a:endParaRPr lang="en-US" sz="1000" dirty="0"/>
          </a:p>
          <a:p>
            <a:r>
              <a:rPr lang="en-US" dirty="0"/>
              <a:t>Re-take (extra exam) Order form – </a:t>
            </a:r>
          </a:p>
          <a:p>
            <a:pPr lvl="1"/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Re-take forms DUE TO MS. MOLONEY </a:t>
            </a:r>
            <a:r>
              <a:rPr lang="en-US" sz="2800" b="1" u="sng" dirty="0">
                <a:solidFill>
                  <a:schemeClr val="bg1"/>
                </a:solidFill>
                <a:highlight>
                  <a:srgbClr val="FFFF00"/>
                </a:highlight>
              </a:rPr>
              <a:t>by Sept. 6</a:t>
            </a:r>
            <a:r>
              <a:rPr lang="en-US" sz="2800" b="1" u="sng" baseline="30000" dirty="0">
                <a:solidFill>
                  <a:schemeClr val="bg1"/>
                </a:solidFill>
                <a:highlight>
                  <a:srgbClr val="FFFF00"/>
                </a:highlight>
              </a:rPr>
              <a:t>th</a:t>
            </a:r>
            <a:r>
              <a:rPr lang="en-US" sz="2800" b="1" u="sng" dirty="0">
                <a:solidFill>
                  <a:schemeClr val="bg1"/>
                </a:solidFill>
                <a:highlight>
                  <a:srgbClr val="FFFF00"/>
                </a:highlight>
              </a:rPr>
              <a:t>!!!</a:t>
            </a:r>
          </a:p>
          <a:p>
            <a:endParaRPr lang="en-US" sz="1000" dirty="0"/>
          </a:p>
          <a:p>
            <a:r>
              <a:rPr lang="en-US" dirty="0"/>
              <a:t>Payment can be made any time</a:t>
            </a:r>
          </a:p>
        </p:txBody>
      </p:sp>
    </p:spTree>
    <p:extLst>
      <p:ext uri="{BB962C8B-B14F-4D97-AF65-F5344CB8AC3E}">
        <p14:creationId xmlns:p14="http://schemas.microsoft.com/office/powerpoint/2010/main" val="2508999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November Exam Session Results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2216727"/>
            <a:ext cx="10745060" cy="4322617"/>
          </a:xfrm>
        </p:spPr>
        <p:txBody>
          <a:bodyPr/>
          <a:lstStyle/>
          <a:p>
            <a:r>
              <a:rPr lang="en-US" dirty="0"/>
              <a:t>Available in January 2023</a:t>
            </a:r>
          </a:p>
          <a:p>
            <a:r>
              <a:rPr lang="en-US" dirty="0"/>
              <a:t>Passing grade = </a:t>
            </a:r>
            <a:r>
              <a:rPr lang="en-US" u="sng" dirty="0"/>
              <a:t>		</a:t>
            </a:r>
          </a:p>
          <a:p>
            <a:pPr lvl="1"/>
            <a:r>
              <a:rPr lang="en-US" dirty="0"/>
              <a:t>College Credit-by-Exam</a:t>
            </a:r>
          </a:p>
          <a:p>
            <a:pPr lvl="1"/>
            <a:r>
              <a:rPr lang="en-US" dirty="0"/>
              <a:t>ADIP</a:t>
            </a:r>
          </a:p>
          <a:p>
            <a:r>
              <a:rPr lang="en-US" dirty="0"/>
              <a:t>Individual Login access provided in November/December</a:t>
            </a:r>
          </a:p>
          <a:p>
            <a:r>
              <a:rPr lang="en-US" dirty="0"/>
              <a:t>Certificates in February 2023</a:t>
            </a:r>
          </a:p>
          <a:p>
            <a:r>
              <a:rPr lang="en-US" dirty="0"/>
              <a:t>USE YOUR NEW AICE FOLDER! </a:t>
            </a:r>
          </a:p>
          <a:p>
            <a:pPr lvl="1"/>
            <a:r>
              <a:rPr lang="en-US" dirty="0"/>
              <a:t>All exam paperwork</a:t>
            </a:r>
          </a:p>
          <a:p>
            <a:pPr lvl="1"/>
            <a:r>
              <a:rPr lang="en-US" dirty="0"/>
              <a:t>Login access</a:t>
            </a:r>
          </a:p>
          <a:p>
            <a:pPr lvl="1"/>
            <a:r>
              <a:rPr lang="en-US" dirty="0"/>
              <a:t>Certificates</a:t>
            </a:r>
          </a:p>
        </p:txBody>
      </p:sp>
    </p:spTree>
    <p:extLst>
      <p:ext uri="{BB962C8B-B14F-4D97-AF65-F5344CB8AC3E}">
        <p14:creationId xmlns:p14="http://schemas.microsoft.com/office/powerpoint/2010/main" val="4254797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436" y="2733709"/>
            <a:ext cx="8612020" cy="1373070"/>
          </a:xfrm>
        </p:spPr>
        <p:txBody>
          <a:bodyPr/>
          <a:lstStyle/>
          <a:p>
            <a:pPr algn="ctr"/>
            <a:r>
              <a:rPr lang="en-US" sz="3600" dirty="0"/>
              <a:t>Questions about </a:t>
            </a:r>
            <a:br>
              <a:rPr lang="en-US" sz="3600" dirty="0"/>
            </a:br>
            <a:r>
              <a:rPr lang="en-US" sz="3600" dirty="0"/>
              <a:t>June or November 2022 Exam session?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169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Graduation Requirements for the </a:t>
            </a:r>
            <a:br>
              <a:rPr lang="en-US" dirty="0"/>
            </a:br>
            <a:r>
              <a:rPr lang="en-US" dirty="0"/>
              <a:t>AICE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78182"/>
            <a:ext cx="10606515" cy="4618181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500" b="1" i="1" u="sng" dirty="0"/>
              <a:t>AICE Curriculum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en-US" sz="1300" b="1" i="1" u="sng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500" b="1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Complete</a:t>
            </a:r>
            <a:r>
              <a:rPr lang="en-US" sz="3500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*</a:t>
            </a:r>
            <a:r>
              <a:rPr lang="en-US" sz="3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i="1" u="sng" dirty="0"/>
              <a:t>Seven</a:t>
            </a:r>
            <a:r>
              <a:rPr lang="en-US" sz="2800" dirty="0"/>
              <a:t> A.I.C.E. level courses with at least one in each academic category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“Complete” means = </a:t>
            </a:r>
            <a:r>
              <a:rPr lang="en-US" sz="2400" b="1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*1. earn a passing grade in the COURSE, 2. “sit for” (take) the FULL exam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000" dirty="0"/>
              <a:t>Academic Categories: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Language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Math/Science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Humanities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The “Core”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Optional Category – Interdisciplinary Studies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46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Graduation Requirements for the </a:t>
            </a:r>
            <a:br>
              <a:rPr lang="en-US" dirty="0"/>
            </a:br>
            <a:r>
              <a:rPr lang="en-US" dirty="0"/>
              <a:t>AICE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65" y="2336872"/>
            <a:ext cx="10547926" cy="4193237"/>
          </a:xfrm>
        </p:spPr>
        <p:txBody>
          <a:bodyPr>
            <a:normAutofit/>
          </a:bodyPr>
          <a:lstStyle/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AICE English required all 4 years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Global Perspectives required 11</a:t>
            </a:r>
            <a:r>
              <a:rPr lang="en-US" sz="2800" baseline="30000" dirty="0"/>
              <a:t>th</a:t>
            </a:r>
            <a:r>
              <a:rPr lang="en-US" sz="2800" dirty="0"/>
              <a:t> grade year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AICE Curriculum Completers = Exempt from </a:t>
            </a:r>
            <a:r>
              <a:rPr lang="en-US" sz="2800" i="1" u="sng" dirty="0"/>
              <a:t>HOPE, Fine Arts, American Government, Economics &amp; Online course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Must meet course progression requirements for university entry 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600" dirty="0"/>
              <a:t>(i.e. 4 (</a:t>
            </a:r>
            <a:r>
              <a:rPr lang="en-US" sz="2600" u="sng" dirty="0"/>
              <a:t>AICE)</a:t>
            </a:r>
            <a:r>
              <a:rPr lang="en-US" sz="2600" dirty="0"/>
              <a:t> English, 2 World Language, 3 Science, 3 Social Studies, 4 Math)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6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3751</TotalTime>
  <Words>1949</Words>
  <Application>Microsoft Office PowerPoint</Application>
  <PresentationFormat>Widescreen</PresentationFormat>
  <Paragraphs>245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Times New Roman</vt:lpstr>
      <vt:lpstr>Trebuchet MS</vt:lpstr>
      <vt:lpstr>Wingdings</vt:lpstr>
      <vt:lpstr>Berlin</vt:lpstr>
      <vt:lpstr>AICE Sophomores</vt:lpstr>
      <vt:lpstr>NEWS YOU NEED!!</vt:lpstr>
      <vt:lpstr>EVENTS</vt:lpstr>
      <vt:lpstr>June 2022 Exam Results!</vt:lpstr>
      <vt:lpstr>November 2022 Exam Session</vt:lpstr>
      <vt:lpstr>November Exam Session Results</vt:lpstr>
      <vt:lpstr>Questions about  June or November 2022 Exam session?</vt:lpstr>
      <vt:lpstr>Graduation Requirements for the  AICE Curriculum</vt:lpstr>
      <vt:lpstr>Graduation Requirements for the  AICE Curriculum</vt:lpstr>
      <vt:lpstr>Staying on the AICE Curriculum</vt:lpstr>
      <vt:lpstr>Staying on Track!</vt:lpstr>
      <vt:lpstr>Cambridge A.I.C.E. Diploma Award</vt:lpstr>
      <vt:lpstr>C.S. LOG AND PLAN/REFLECTION SHEET</vt:lpstr>
      <vt:lpstr>Where to find Community Service Ideas</vt:lpstr>
      <vt:lpstr>More Volunteer Ideas…</vt:lpstr>
      <vt:lpstr>AICE Program &amp; AICE Diploma Award (ADIP)</vt:lpstr>
      <vt:lpstr>Course Planning</vt:lpstr>
      <vt:lpstr>Course Planning</vt:lpstr>
      <vt:lpstr>Subject Categories</vt:lpstr>
      <vt:lpstr>What do I need to do as a Sophomore?</vt:lpstr>
      <vt:lpstr>College Information</vt:lpstr>
      <vt:lpstr>AICE Swag</vt:lpstr>
      <vt:lpstr>T-shirt Design</vt:lpstr>
      <vt:lpstr>T-Shirts &amp; Hoodies</vt:lpstr>
      <vt:lpstr>Don’t miss out on important  Information and updates!</vt:lpstr>
      <vt:lpstr>QUESTIONS?</vt:lpstr>
    </vt:vector>
  </TitlesOfParts>
  <Company>St. Johns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AICE Seniors</dc:title>
  <dc:creator>Dena Bechtle</dc:creator>
  <cp:lastModifiedBy>Dena Bechtle</cp:lastModifiedBy>
  <cp:revision>96</cp:revision>
  <dcterms:created xsi:type="dcterms:W3CDTF">2018-08-24T16:22:31Z</dcterms:created>
  <dcterms:modified xsi:type="dcterms:W3CDTF">2022-10-04T13:54:06Z</dcterms:modified>
</cp:coreProperties>
</file>