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sldIdLst>
    <p:sldId id="256" r:id="rId2"/>
    <p:sldId id="261" r:id="rId3"/>
    <p:sldId id="263" r:id="rId4"/>
    <p:sldId id="257" r:id="rId5"/>
    <p:sldId id="330" r:id="rId6"/>
    <p:sldId id="260" r:id="rId7"/>
    <p:sldId id="262" r:id="rId8"/>
    <p:sldId id="331" r:id="rId9"/>
    <p:sldId id="332" r:id="rId10"/>
    <p:sldId id="301" r:id="rId11"/>
    <p:sldId id="264" r:id="rId12"/>
    <p:sldId id="343" r:id="rId13"/>
    <p:sldId id="265" r:id="rId14"/>
    <p:sldId id="266" r:id="rId15"/>
    <p:sldId id="267" r:id="rId16"/>
    <p:sldId id="342" r:id="rId17"/>
    <p:sldId id="275" r:id="rId18"/>
    <p:sldId id="336" r:id="rId19"/>
    <p:sldId id="268" r:id="rId20"/>
    <p:sldId id="273" r:id="rId21"/>
    <p:sldId id="306" r:id="rId22"/>
    <p:sldId id="292" r:id="rId23"/>
    <p:sldId id="341" r:id="rId24"/>
    <p:sldId id="307" r:id="rId25"/>
    <p:sldId id="291" r:id="rId26"/>
    <p:sldId id="270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2F589-5450-4293-9875-615D797E07B2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2EEDD-E54F-4EF7-88BA-A0EF2EF2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34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 #1: </a:t>
            </a:r>
            <a:r>
              <a:rPr lang="en-US" baseline="0" dirty="0"/>
              <a:t>Passed 6 = Eng. Lang. 1 &amp; 2, Eng. Lit. 1, International History, Geography, Global </a:t>
            </a:r>
            <a:r>
              <a:rPr lang="en-US" baseline="0" dirty="0" err="1"/>
              <a:t>Persp</a:t>
            </a:r>
            <a:r>
              <a:rPr lang="en-US" baseline="0" dirty="0"/>
              <a:t>. (AS), taking Thinking Skills and US History = Does not qualify, no Math/Science</a:t>
            </a:r>
          </a:p>
          <a:p>
            <a:r>
              <a:rPr lang="en-US" baseline="0" dirty="0"/>
              <a:t>Student Y passed 8 AICE exams, Eng. Lan. 1 &amp; 2, Eng. Lit. 1 &amp; 2, US History, International History, Math, Chemistry – will he/she earn the ADIP? = No, no Global Perspectives</a:t>
            </a:r>
          </a:p>
          <a:p>
            <a:r>
              <a:rPr lang="en-US" baseline="0" dirty="0"/>
              <a:t>Student Z passed 8 exams, Eng. Lang. 1, Eng. Lit. 1, US History, International History, Psychology, AS Global </a:t>
            </a:r>
            <a:r>
              <a:rPr lang="en-US" baseline="0" dirty="0" err="1"/>
              <a:t>Persp</a:t>
            </a:r>
            <a:r>
              <a:rPr lang="en-US" baseline="0" dirty="0"/>
              <a:t>., Thinking Skills, General Paper, taking AL Global  = YES! 8 passed satisfy all categories and is taking an exam during this session, so ADIP can be entered.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2EEDD-E54F-4EF7-88BA-A0EF2EF225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08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johns.k12.fl.us/guidance/community-service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lunteermatch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cacfairs.org/attend/attend-virtual-college-fair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AICE Seniors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5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436" y="2733709"/>
            <a:ext cx="8612020" cy="1373070"/>
          </a:xfrm>
        </p:spPr>
        <p:txBody>
          <a:bodyPr/>
          <a:lstStyle/>
          <a:p>
            <a:pPr algn="ctr"/>
            <a:r>
              <a:rPr lang="en-US" sz="3600" dirty="0"/>
              <a:t>Questions about </a:t>
            </a:r>
            <a:br>
              <a:rPr lang="en-US" sz="3600" dirty="0"/>
            </a:br>
            <a:r>
              <a:rPr lang="en-US" sz="3600" dirty="0"/>
              <a:t>June or November 2022 Exam session?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169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COLLEGE APPLICATIONS!!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24363"/>
            <a:ext cx="10986162" cy="4599709"/>
          </a:xfrm>
        </p:spPr>
        <p:txBody>
          <a:bodyPr>
            <a:normAutofit/>
          </a:bodyPr>
          <a:lstStyle/>
          <a:p>
            <a:r>
              <a:rPr lang="en-US" sz="3200" u="sng" dirty="0"/>
              <a:t>Social Media </a:t>
            </a:r>
            <a:r>
              <a:rPr lang="en-US" sz="3200" dirty="0"/>
              <a:t>– CLEAN IT UP! </a:t>
            </a:r>
          </a:p>
          <a:p>
            <a:pPr lvl="1"/>
            <a:r>
              <a:rPr lang="en-US" sz="2800" dirty="0"/>
              <a:t>35% of admissions staff consulted report  that 43% of those checked were affected negatively!</a:t>
            </a:r>
          </a:p>
          <a:p>
            <a:endParaRPr lang="en-US" dirty="0"/>
          </a:p>
          <a:p>
            <a:r>
              <a:rPr lang="en-US" sz="3200" u="sng" dirty="0"/>
              <a:t>What to send when?</a:t>
            </a:r>
          </a:p>
          <a:p>
            <a:pPr lvl="1"/>
            <a:r>
              <a:rPr lang="en-US" sz="2800" dirty="0"/>
              <a:t>Earlier is ALWAYS better!</a:t>
            </a:r>
          </a:p>
          <a:p>
            <a:pPr lvl="1"/>
            <a:r>
              <a:rPr lang="en-US" sz="2800" dirty="0"/>
              <a:t>Transcripts, SAT/ACT scores, application, college resume, letters – can all be sent in ANY order. Start NOW</a:t>
            </a:r>
          </a:p>
          <a:p>
            <a:pPr lvl="1"/>
            <a:r>
              <a:rPr lang="en-US" sz="2800" dirty="0"/>
              <a:t>You </a:t>
            </a:r>
            <a:r>
              <a:rPr lang="en-US" sz="2800" b="1" u="sng" dirty="0">
                <a:solidFill>
                  <a:schemeClr val="bg1"/>
                </a:solidFill>
                <a:highlight>
                  <a:srgbClr val="FFFF00"/>
                </a:highlight>
              </a:rPr>
              <a:t>DO NOT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dirty="0"/>
              <a:t>need your Cambridge Transcript for applications!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616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D270E-F17B-5528-38F5-51D3E97EC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COLLEGE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8DC9A-55D3-7541-0490-4CDBC8180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94982"/>
            <a:ext cx="9613861" cy="4395004"/>
          </a:xfrm>
        </p:spPr>
        <p:txBody>
          <a:bodyPr>
            <a:normAutofit/>
          </a:bodyPr>
          <a:lstStyle/>
          <a:p>
            <a:r>
              <a:rPr lang="en-US" u="sng" dirty="0"/>
              <a:t>High School Transcript</a:t>
            </a:r>
            <a:r>
              <a:rPr lang="en-US" dirty="0"/>
              <a:t> process</a:t>
            </a:r>
          </a:p>
          <a:p>
            <a:pPr lvl="1"/>
            <a:r>
              <a:rPr lang="en-US" dirty="0"/>
              <a:t>Use </a:t>
            </a:r>
            <a:r>
              <a:rPr lang="en-US" b="1" i="1" u="sng" dirty="0"/>
              <a:t>Parchment</a:t>
            </a:r>
            <a:r>
              <a:rPr lang="en-US" dirty="0"/>
              <a:t> Link on SAHS website (preferred) or use Naviance</a:t>
            </a:r>
          </a:p>
          <a:p>
            <a:pPr lvl="1"/>
            <a:endParaRPr lang="en-US" dirty="0"/>
          </a:p>
          <a:p>
            <a:r>
              <a:rPr lang="en-US" dirty="0"/>
              <a:t>Get a “self-view” transcript &amp; check it before sending it!</a:t>
            </a:r>
          </a:p>
          <a:p>
            <a:endParaRPr lang="en-US" sz="2000" dirty="0"/>
          </a:p>
          <a:p>
            <a:r>
              <a:rPr lang="en-US" dirty="0"/>
              <a:t>Send SAT/ACT </a:t>
            </a:r>
            <a:r>
              <a:rPr lang="en-US" b="1" i="1" u="sng" dirty="0"/>
              <a:t>DIRECTLY</a:t>
            </a:r>
            <a:r>
              <a:rPr lang="en-US" dirty="0"/>
              <a:t> from SAT and ACT websites</a:t>
            </a:r>
          </a:p>
          <a:p>
            <a:endParaRPr lang="en-US" sz="2000" dirty="0"/>
          </a:p>
          <a:p>
            <a:r>
              <a:rPr lang="en-US" u="sng" dirty="0"/>
              <a:t>Application Fee Waivers</a:t>
            </a:r>
            <a:r>
              <a:rPr lang="en-US" dirty="0"/>
              <a:t> available (see Ms. Eakins)</a:t>
            </a:r>
          </a:p>
          <a:p>
            <a:r>
              <a:rPr lang="en-US" dirty="0"/>
              <a:t>Watch </a:t>
            </a:r>
            <a:r>
              <a:rPr lang="en-US" u="sng" dirty="0"/>
              <a:t>deadlines</a:t>
            </a:r>
          </a:p>
          <a:p>
            <a:pPr lvl="1"/>
            <a:r>
              <a:rPr lang="en-US" dirty="0"/>
              <a:t>Some have deadline and notification dates, others are “rolling” admissions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11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COLLEGE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2698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College Resume – BRAG!!</a:t>
            </a:r>
          </a:p>
          <a:p>
            <a:r>
              <a:rPr lang="en-US" dirty="0"/>
              <a:t>College Essay – it’s NEVER optional! Save all of them</a:t>
            </a:r>
          </a:p>
          <a:p>
            <a:r>
              <a:rPr lang="en-US" dirty="0"/>
              <a:t>Create an ADULT sounding email address to use on applications!</a:t>
            </a:r>
          </a:p>
          <a:p>
            <a:r>
              <a:rPr lang="en-US" dirty="0"/>
              <a:t>Early Decision? Early Application?</a:t>
            </a:r>
          </a:p>
          <a:p>
            <a:r>
              <a:rPr lang="en-US" dirty="0"/>
              <a:t>Self-reporting grades? USE HAC – don’t guess!</a:t>
            </a:r>
          </a:p>
          <a:p>
            <a:r>
              <a:rPr lang="en-US" dirty="0"/>
              <a:t>Report original AND repeated courses</a:t>
            </a:r>
          </a:p>
          <a:p>
            <a:r>
              <a:rPr lang="en-US" dirty="0"/>
              <a:t>Check your EMAIL often</a:t>
            </a:r>
          </a:p>
          <a:p>
            <a:r>
              <a:rPr lang="en-US" dirty="0"/>
              <a:t>Open ALL snail mail from colleges</a:t>
            </a:r>
          </a:p>
          <a:p>
            <a:r>
              <a:rPr lang="en-US" dirty="0"/>
              <a:t>Watch grades – offers can be rescinded!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85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COLLEGE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00872"/>
          </a:xfrm>
        </p:spPr>
        <p:txBody>
          <a:bodyPr>
            <a:normAutofit/>
          </a:bodyPr>
          <a:lstStyle/>
          <a:p>
            <a:r>
              <a:rPr lang="en-US" dirty="0"/>
              <a:t>Letters of Recommendation – FL Public colleges do not want them</a:t>
            </a:r>
          </a:p>
          <a:p>
            <a:r>
              <a:rPr lang="en-US" dirty="0"/>
              <a:t>Student Profile form required for me to write a letter</a:t>
            </a:r>
          </a:p>
          <a:p>
            <a:r>
              <a:rPr lang="en-US" i="1" u="sng" dirty="0"/>
              <a:t>NO NEED TO SEND AICE TRANSCRIPT WITH APPLICATION!</a:t>
            </a:r>
          </a:p>
          <a:p>
            <a:r>
              <a:rPr lang="en-US" dirty="0"/>
              <a:t>List exams passed on College Resume</a:t>
            </a:r>
          </a:p>
          <a:p>
            <a:r>
              <a:rPr lang="en-US" dirty="0"/>
              <a:t>Common Application procedures – request transcript on Parchment </a:t>
            </a:r>
            <a:r>
              <a:rPr lang="en-US" i="1" u="sng" dirty="0"/>
              <a:t>for Common App</a:t>
            </a:r>
            <a:r>
              <a:rPr lang="en-US" dirty="0"/>
              <a:t>, not for individual colleges</a:t>
            </a:r>
          </a:p>
          <a:p>
            <a:r>
              <a:rPr lang="en-US" dirty="0"/>
              <a:t>Final HS Transcript – on Parchment at end of school year</a:t>
            </a:r>
          </a:p>
          <a:p>
            <a:r>
              <a:rPr lang="en-US" dirty="0"/>
              <a:t>Does SAHS have your SS#? If not – bring a copy of SS card to Ms. Evans, Computer Operator, in School Counseling office</a:t>
            </a:r>
          </a:p>
        </p:txBody>
      </p:sp>
    </p:spTree>
    <p:extLst>
      <p:ext uri="{BB962C8B-B14F-4D97-AF65-F5344CB8AC3E}">
        <p14:creationId xmlns:p14="http://schemas.microsoft.com/office/powerpoint/2010/main" val="3024932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Senior Details…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953091"/>
          </a:xfrm>
        </p:spPr>
        <p:txBody>
          <a:bodyPr>
            <a:normAutofit/>
          </a:bodyPr>
          <a:lstStyle/>
          <a:p>
            <a:r>
              <a:rPr lang="en-US" dirty="0"/>
              <a:t>Class Rank is determined at the end of FIRST SEMESTER</a:t>
            </a:r>
          </a:p>
          <a:p>
            <a:r>
              <a:rPr lang="en-US" dirty="0"/>
              <a:t>Turn in ALL C.S. Hours by end of semester</a:t>
            </a:r>
          </a:p>
          <a:p>
            <a:pPr lvl="1"/>
            <a:r>
              <a:rPr lang="en-US" dirty="0"/>
              <a:t>You won’t be included in Awards Night for B.F. without all hours turned in</a:t>
            </a:r>
          </a:p>
          <a:p>
            <a:r>
              <a:rPr lang="en-US" dirty="0"/>
              <a:t> Already earned ADIP? NO SLACKING – ADIP is </a:t>
            </a:r>
            <a:r>
              <a:rPr lang="en-US" i="1" u="sng" dirty="0"/>
              <a:t>NOT</a:t>
            </a:r>
            <a:r>
              <a:rPr lang="en-US" dirty="0"/>
              <a:t> your HS Diploma</a:t>
            </a:r>
          </a:p>
          <a:p>
            <a:r>
              <a:rPr lang="en-US" dirty="0"/>
              <a:t>C’s or D’s in AICE courses – 2</a:t>
            </a:r>
            <a:r>
              <a:rPr lang="en-US" baseline="30000" dirty="0"/>
              <a:t>nd</a:t>
            </a:r>
            <a:r>
              <a:rPr lang="en-US" dirty="0"/>
              <a:t> semester – teachers will assign </a:t>
            </a:r>
            <a:r>
              <a:rPr lang="en-US" dirty="0" err="1"/>
              <a:t>add’l</a:t>
            </a:r>
            <a:r>
              <a:rPr lang="en-US" dirty="0"/>
              <a:t> assignments to help get your grade up.</a:t>
            </a:r>
          </a:p>
          <a:p>
            <a:r>
              <a:rPr lang="en-US" dirty="0"/>
              <a:t>Colleges do not award the additional GPA point for D’s in AICE or AP courses</a:t>
            </a:r>
          </a:p>
          <a:p>
            <a:r>
              <a:rPr lang="en-US" dirty="0"/>
              <a:t>Athletes: make sure your NCAA profile is completed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932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C.S. LOG AND PLAN/REFLECTION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18312"/>
            <a:ext cx="9726422" cy="4455909"/>
          </a:xfrm>
        </p:spPr>
        <p:txBody>
          <a:bodyPr>
            <a:normAutofit lnSpcReduction="10000"/>
          </a:bodyPr>
          <a:lstStyle/>
          <a:p>
            <a:r>
              <a:rPr lang="en-US" b="1" u="sng" dirty="0"/>
              <a:t>C.S. form - </a:t>
            </a:r>
            <a:r>
              <a:rPr lang="en-US" dirty="0"/>
              <a:t>available in School Counseling, posted to Jacket School Counseling Schoology and AICE Schoology</a:t>
            </a:r>
          </a:p>
          <a:p>
            <a:endParaRPr lang="en-US" sz="1900" dirty="0"/>
          </a:p>
          <a:p>
            <a:r>
              <a:rPr lang="en-US" b="1" u="sng" dirty="0">
                <a:solidFill>
                  <a:schemeClr val="bg1"/>
                </a:solidFill>
                <a:highlight>
                  <a:srgbClr val="FFFF00"/>
                </a:highlight>
              </a:rPr>
              <a:t>NEW FOR 2022-23</a:t>
            </a:r>
            <a:r>
              <a:rPr lang="en-US" u="sng" dirty="0">
                <a:solidFill>
                  <a:schemeClr val="bg1"/>
                </a:solidFill>
                <a:highlight>
                  <a:srgbClr val="FFFF00"/>
                </a:highlight>
              </a:rPr>
              <a:t>: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i="1" u="sng" dirty="0">
                <a:solidFill>
                  <a:schemeClr val="bg1"/>
                </a:solidFill>
                <a:highlight>
                  <a:srgbClr val="00FF00"/>
                </a:highlight>
              </a:rPr>
              <a:t>Paid work hours can be used</a:t>
            </a:r>
            <a:r>
              <a:rPr lang="en-US" b="1" i="1" u="sng" dirty="0"/>
              <a:t> for Bright Futures!</a:t>
            </a:r>
          </a:p>
          <a:p>
            <a:pPr lvl="1"/>
            <a:r>
              <a:rPr lang="en-US" dirty="0"/>
              <a:t>Must submit a pay stub – see the new CS Forms for rules</a:t>
            </a:r>
          </a:p>
          <a:p>
            <a:pPr lvl="1"/>
            <a:endParaRPr lang="en-US" sz="1900" dirty="0"/>
          </a:p>
          <a:p>
            <a:r>
              <a:rPr lang="en-US" dirty="0"/>
              <a:t>Volunteer Service </a:t>
            </a:r>
            <a:r>
              <a:rPr lang="en-US" b="1" u="sng" dirty="0"/>
              <a:t>Plan and Reflection form </a:t>
            </a:r>
            <a:r>
              <a:rPr lang="en-US" dirty="0"/>
              <a:t>must be turned in with CS form (available as above)</a:t>
            </a:r>
          </a:p>
          <a:p>
            <a:endParaRPr lang="en-US" sz="1900" dirty="0"/>
          </a:p>
          <a:p>
            <a:r>
              <a:rPr lang="en-US" dirty="0"/>
              <a:t>Submit forms to Ms. Moloney when you have accrued 25 hours</a:t>
            </a:r>
          </a:p>
          <a:p>
            <a:pPr lvl="1"/>
            <a:r>
              <a:rPr lang="en-US" dirty="0"/>
              <a:t>End of 1</a:t>
            </a:r>
            <a:r>
              <a:rPr lang="en-US" baseline="30000" dirty="0"/>
              <a:t>st</a:t>
            </a:r>
            <a:r>
              <a:rPr lang="en-US" dirty="0"/>
              <a:t> semester to qualify for B. F. by 2</a:t>
            </a:r>
            <a:r>
              <a:rPr lang="en-US" baseline="30000" dirty="0"/>
              <a:t>nd</a:t>
            </a:r>
            <a:r>
              <a:rPr lang="en-US" dirty="0"/>
              <a:t> semester</a:t>
            </a:r>
          </a:p>
          <a:p>
            <a:pPr lvl="1"/>
            <a:r>
              <a:rPr lang="en-US" dirty="0"/>
              <a:t>End of senior year at the VERY latest</a:t>
            </a:r>
          </a:p>
        </p:txBody>
      </p:sp>
    </p:spTree>
    <p:extLst>
      <p:ext uri="{BB962C8B-B14F-4D97-AF65-F5344CB8AC3E}">
        <p14:creationId xmlns:p14="http://schemas.microsoft.com/office/powerpoint/2010/main" val="3094615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find Community Service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Research the types of volunteer activities available in your community. The district community service website lists local opportunities and community service guidelines for St. Johns County School District: </a:t>
            </a:r>
            <a:r>
              <a:rPr lang="en-US" sz="3200" u="sng" dirty="0">
                <a:hlinkClick r:id="rId2"/>
              </a:rPr>
              <a:t>https://www.stjohns.k12.fl.us/guidance/community-service/</a:t>
            </a:r>
            <a:r>
              <a:rPr lang="en-US" sz="32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0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Volunteer Ideas…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198327"/>
            <a:ext cx="10283244" cy="424865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Search online at </a:t>
            </a:r>
            <a:r>
              <a:rPr lang="en-US" dirty="0">
                <a:solidFill>
                  <a:srgbClr val="FFFF00"/>
                </a:solidFill>
                <a:hlinkClick r:id="rId2"/>
              </a:rPr>
              <a:t>www.volunteermatch.org</a:t>
            </a:r>
            <a:endParaRPr lang="en-US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Pay attention to announcements for opportunities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Check with local organizations like food pantries, animal shelters, churches, elderly homes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Join clubs who provide volunteer opportunities like </a:t>
            </a:r>
            <a:r>
              <a:rPr lang="en-US" sz="2800" b="1" i="1" u="sng" dirty="0"/>
              <a:t>AICE Advisory Board! </a:t>
            </a:r>
            <a:r>
              <a:rPr lang="en-US" dirty="0"/>
              <a:t>(and Key Club, Interact, Recycling Club). “Intent to Run” form available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Volunteer at AICE Events to be eligible for an </a:t>
            </a:r>
            <a:r>
              <a:rPr lang="en-US" sz="3900" dirty="0">
                <a:solidFill>
                  <a:srgbClr val="FFFF00"/>
                </a:solidFill>
              </a:rPr>
              <a:t>AICE Scholarship!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9426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SCHOLARSHIPS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15128"/>
            <a:ext cx="9613861" cy="47428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B.F. Application AVAILABLE OCT. 1</a:t>
            </a:r>
            <a:r>
              <a:rPr lang="en-US" baseline="30000" dirty="0"/>
              <a:t>st</a:t>
            </a:r>
            <a:r>
              <a:rPr lang="en-US" dirty="0"/>
              <a:t> – we’ll do it in class in Oct.</a:t>
            </a:r>
          </a:p>
          <a:p>
            <a:r>
              <a:rPr lang="en-US" dirty="0"/>
              <a:t>FAFSA – AVAILABLE OCT. 1</a:t>
            </a:r>
            <a:r>
              <a:rPr lang="en-US" baseline="30000" dirty="0"/>
              <a:t>ST</a:t>
            </a:r>
            <a:r>
              <a:rPr lang="en-US" dirty="0"/>
              <a:t> – requires parent input, required by colleges</a:t>
            </a:r>
          </a:p>
          <a:p>
            <a:pPr lvl="1"/>
            <a:r>
              <a:rPr lang="en-US" dirty="0"/>
              <a:t>Financial Aid night at SAHS coming soon</a:t>
            </a:r>
          </a:p>
          <a:p>
            <a:r>
              <a:rPr lang="en-US" dirty="0"/>
              <a:t>Fastweb.com</a:t>
            </a:r>
          </a:p>
          <a:p>
            <a:r>
              <a:rPr lang="en-US" dirty="0"/>
              <a:t>Chugg.com</a:t>
            </a:r>
          </a:p>
          <a:p>
            <a:r>
              <a:rPr lang="en-US" dirty="0"/>
              <a:t>Scholarshipexperts.com</a:t>
            </a:r>
          </a:p>
          <a:p>
            <a:r>
              <a:rPr lang="en-US" dirty="0"/>
              <a:t>Raise.me</a:t>
            </a:r>
          </a:p>
          <a:p>
            <a:r>
              <a:rPr lang="en-US" dirty="0"/>
              <a:t>Collegeconfidential.com, Cappex.com</a:t>
            </a:r>
          </a:p>
          <a:p>
            <a:r>
              <a:rPr lang="en-US" dirty="0"/>
              <a:t>College websites – deadline may happen before you have a decision – apply anyway</a:t>
            </a:r>
          </a:p>
          <a:p>
            <a:r>
              <a:rPr lang="en-US" dirty="0"/>
              <a:t>SAHS Guidance Scholarship Bulletin – local scholarships &amp; much more!</a:t>
            </a:r>
          </a:p>
          <a:p>
            <a:r>
              <a:rPr lang="en-US" dirty="0"/>
              <a:t>Look at other HS websites!!</a:t>
            </a:r>
          </a:p>
          <a:p>
            <a:r>
              <a:rPr lang="en-US" dirty="0"/>
              <a:t>Do a web search by characteristic, talent, major, ethnicity, clubs, ANYTHING</a:t>
            </a:r>
          </a:p>
        </p:txBody>
      </p:sp>
    </p:spTree>
    <p:extLst>
      <p:ext uri="{BB962C8B-B14F-4D97-AF65-F5344CB8AC3E}">
        <p14:creationId xmlns:p14="http://schemas.microsoft.com/office/powerpoint/2010/main" val="3829688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NEWS YOU NEED!!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205070"/>
            <a:ext cx="9944136" cy="4267200"/>
          </a:xfrm>
        </p:spPr>
        <p:txBody>
          <a:bodyPr>
            <a:normAutofit fontScale="92500"/>
          </a:bodyPr>
          <a:lstStyle/>
          <a:p>
            <a:r>
              <a:rPr lang="en-US" b="1" u="sng" dirty="0"/>
              <a:t>Online Appointment Request link</a:t>
            </a:r>
            <a:r>
              <a:rPr lang="en-US" b="1" dirty="0"/>
              <a:t> </a:t>
            </a:r>
            <a:r>
              <a:rPr lang="en-US" dirty="0"/>
              <a:t>for School Counselor appointments</a:t>
            </a:r>
          </a:p>
          <a:p>
            <a:endParaRPr lang="en-US" dirty="0"/>
          </a:p>
          <a:p>
            <a:r>
              <a:rPr lang="en-US" b="1" u="sng" dirty="0"/>
              <a:t>Will you Tutor?</a:t>
            </a:r>
            <a:r>
              <a:rPr lang="en-US" b="1" dirty="0"/>
              <a:t>  </a:t>
            </a:r>
            <a:r>
              <a:rPr lang="en-US" dirty="0"/>
              <a:t>Student tutoring sign up</a:t>
            </a:r>
          </a:p>
          <a:p>
            <a:endParaRPr lang="en-US" dirty="0"/>
          </a:p>
          <a:p>
            <a:r>
              <a:rPr lang="en-US" b="1" u="sng" dirty="0"/>
              <a:t>AICE Schoology Group:</a:t>
            </a:r>
            <a:r>
              <a:rPr lang="en-US" dirty="0"/>
              <a:t> If you’re not getting messages let me know</a:t>
            </a:r>
          </a:p>
          <a:p>
            <a:endParaRPr lang="en-US" b="1" u="sng" dirty="0">
              <a:solidFill>
                <a:srgbClr val="FFFF00"/>
              </a:solidFill>
            </a:endParaRPr>
          </a:p>
          <a:p>
            <a:r>
              <a:rPr lang="en-US" b="1" u="sng" dirty="0"/>
              <a:t>Jacket School Counseling Schoology:</a:t>
            </a:r>
            <a:r>
              <a:rPr lang="en-US" dirty="0"/>
              <a:t> Same as above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b="1" u="sng" dirty="0"/>
              <a:t>SAHS Counseling Office </a:t>
            </a:r>
            <a:r>
              <a:rPr lang="en-US" b="1" u="sng" dirty="0" err="1"/>
              <a:t>InstaGram</a:t>
            </a:r>
            <a:r>
              <a:rPr lang="en-US" b="1" u="sng" dirty="0"/>
              <a:t>!! </a:t>
            </a:r>
          </a:p>
          <a:p>
            <a:pPr lvl="1"/>
            <a:r>
              <a:rPr lang="en-US" dirty="0"/>
              <a:t>Search @JacketSchoolCounseling and follow us!</a:t>
            </a:r>
          </a:p>
        </p:txBody>
      </p:sp>
    </p:spTree>
    <p:extLst>
      <p:ext uri="{BB962C8B-B14F-4D97-AF65-F5344CB8AC3E}">
        <p14:creationId xmlns:p14="http://schemas.microsoft.com/office/powerpoint/2010/main" val="3348966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AICE Booster Club Scholarship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96814"/>
            <a:ext cx="10765445" cy="4966138"/>
          </a:xfrm>
        </p:spPr>
        <p:txBody>
          <a:bodyPr>
            <a:normAutofit/>
          </a:bodyPr>
          <a:lstStyle/>
          <a:p>
            <a:r>
              <a:rPr lang="en-US" dirty="0"/>
              <a:t>Volunteer at AICE Events to be eligible for the </a:t>
            </a:r>
            <a:r>
              <a:rPr lang="en-US" sz="3900" dirty="0">
                <a:solidFill>
                  <a:srgbClr val="00B0F0"/>
                </a:solidFill>
              </a:rPr>
              <a:t>AICE Scholarship!</a:t>
            </a:r>
          </a:p>
          <a:p>
            <a:endParaRPr lang="en-US" sz="1100" dirty="0">
              <a:solidFill>
                <a:srgbClr val="00B0F0"/>
              </a:solidFill>
            </a:endParaRPr>
          </a:p>
          <a:p>
            <a:r>
              <a:rPr lang="en-US" sz="2400" dirty="0"/>
              <a:t>AICE courses taken</a:t>
            </a:r>
          </a:p>
          <a:p>
            <a:endParaRPr lang="en-US" sz="1100" dirty="0"/>
          </a:p>
          <a:p>
            <a:r>
              <a:rPr lang="en-US" sz="2400" dirty="0"/>
              <a:t>Essay</a:t>
            </a:r>
          </a:p>
          <a:p>
            <a:endParaRPr lang="en-US" sz="1100" dirty="0"/>
          </a:p>
          <a:p>
            <a:r>
              <a:rPr lang="en-US" sz="2400" dirty="0"/>
              <a:t>Teacher Recommendation</a:t>
            </a:r>
          </a:p>
          <a:p>
            <a:endParaRPr lang="en-US" sz="1100" dirty="0"/>
          </a:p>
          <a:p>
            <a:r>
              <a:rPr lang="en-US" dirty="0"/>
              <a:t>Application available in January/Feb., due in March.</a:t>
            </a:r>
          </a:p>
          <a:p>
            <a:endParaRPr lang="en-US" sz="1100" dirty="0"/>
          </a:p>
          <a:p>
            <a:r>
              <a:rPr lang="en-US" dirty="0"/>
              <a:t>$500 Scholarship </a:t>
            </a:r>
          </a:p>
          <a:p>
            <a:endParaRPr lang="en-US" dirty="0"/>
          </a:p>
          <a:p>
            <a:pPr marL="0" indent="0">
              <a:buNone/>
            </a:pPr>
            <a:endParaRPr lang="en-US" sz="3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05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AICE Advisory Board Events/Activities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69885"/>
            <a:ext cx="9886080" cy="4688115"/>
          </a:xfrm>
        </p:spPr>
        <p:txBody>
          <a:bodyPr>
            <a:normAutofit/>
          </a:bodyPr>
          <a:lstStyle/>
          <a:p>
            <a:r>
              <a:rPr lang="en-US" dirty="0"/>
              <a:t>AICE Advisory Board – weekly meetings</a:t>
            </a:r>
          </a:p>
          <a:p>
            <a:endParaRPr lang="en-US" sz="1200" dirty="0"/>
          </a:p>
          <a:p>
            <a:r>
              <a:rPr lang="en-US" dirty="0"/>
              <a:t>Fund raisers – emails, texts re: volunteering</a:t>
            </a:r>
          </a:p>
          <a:p>
            <a:endParaRPr lang="en-US" sz="1200" dirty="0"/>
          </a:p>
          <a:p>
            <a:r>
              <a:rPr lang="en-US" dirty="0"/>
              <a:t>College Tours</a:t>
            </a:r>
          </a:p>
          <a:p>
            <a:endParaRPr lang="en-US" sz="1200" dirty="0"/>
          </a:p>
          <a:p>
            <a:r>
              <a:rPr lang="en-US" dirty="0"/>
              <a:t>AICE Game Day in March </a:t>
            </a:r>
          </a:p>
          <a:p>
            <a:endParaRPr lang="en-US" sz="1200" dirty="0"/>
          </a:p>
          <a:p>
            <a:r>
              <a:rPr lang="en-US" dirty="0"/>
              <a:t>AICE Silent Auction – May</a:t>
            </a:r>
          </a:p>
          <a:p>
            <a:pPr lvl="1"/>
            <a:r>
              <a:rPr lang="en-US" sz="1800" dirty="0"/>
              <a:t>Volunteer by getting donations</a:t>
            </a:r>
          </a:p>
          <a:p>
            <a:pPr lvl="1"/>
            <a:r>
              <a:rPr lang="en-US" sz="1800" dirty="0"/>
              <a:t>Volunteer by helping to make phone calls</a:t>
            </a:r>
          </a:p>
          <a:p>
            <a:pPr lvl="1"/>
            <a:r>
              <a:rPr lang="en-US" sz="1800" dirty="0"/>
              <a:t>Volunteer on the night of the event</a:t>
            </a:r>
          </a:p>
        </p:txBody>
      </p:sp>
    </p:spTree>
    <p:extLst>
      <p:ext uri="{BB962C8B-B14F-4D97-AF65-F5344CB8AC3E}">
        <p14:creationId xmlns:p14="http://schemas.microsoft.com/office/powerpoint/2010/main" val="1905854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AICE Swag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456873"/>
            <a:ext cx="9613861" cy="39041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Available in Ms. Bechtle’s office!</a:t>
            </a:r>
          </a:p>
          <a:p>
            <a:endParaRPr lang="en-US" dirty="0"/>
          </a:p>
          <a:p>
            <a:r>
              <a:rPr lang="en-US" dirty="0"/>
              <a:t>AICE Polo Shirts (required when volunteering for AICE events) - $15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AICE T-Shirts - $10</a:t>
            </a:r>
          </a:p>
          <a:p>
            <a:endParaRPr lang="en-US" dirty="0"/>
          </a:p>
          <a:p>
            <a:r>
              <a:rPr lang="en-US" dirty="0"/>
              <a:t>AICE Magnets - $7 each or 2/$10</a:t>
            </a:r>
          </a:p>
          <a:p>
            <a:endParaRPr lang="en-US" dirty="0"/>
          </a:p>
          <a:p>
            <a:r>
              <a:rPr lang="en-US" dirty="0"/>
              <a:t>AICE Stickers - $7 each or 2/$10</a:t>
            </a:r>
          </a:p>
        </p:txBody>
      </p:sp>
    </p:spTree>
    <p:extLst>
      <p:ext uri="{BB962C8B-B14F-4D97-AF65-F5344CB8AC3E}">
        <p14:creationId xmlns:p14="http://schemas.microsoft.com/office/powerpoint/2010/main" val="27388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T-shirt Design</a:t>
            </a:r>
          </a:p>
        </p:txBody>
      </p:sp>
      <p:pic>
        <p:nvPicPr>
          <p:cNvPr id="1027" name="Picture 3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1" y="2179782"/>
            <a:ext cx="4172672" cy="441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age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684" y="2179782"/>
            <a:ext cx="4208607" cy="441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2636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T-Shirts &amp; Hoodies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43126" y="166256"/>
            <a:ext cx="5382255" cy="652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9680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Don’t miss out on important </a:t>
            </a:r>
            <a:br>
              <a:rPr lang="en-US" dirty="0"/>
            </a:br>
            <a:r>
              <a:rPr lang="en-US" dirty="0"/>
              <a:t>Information and updates!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64984"/>
            <a:ext cx="9613861" cy="4239418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AICE Schoology Group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AICE Website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School Counseling Schoology Group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Check out the SAHS School Counseling website</a:t>
            </a:r>
            <a:br>
              <a:rPr lang="en-US" dirty="0"/>
            </a:b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Follow @JacketSchoolCounseling on  </a:t>
            </a:r>
            <a:br>
              <a:rPr lang="en-US" dirty="0"/>
            </a:b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Make an appointment online or email Ms. Bechtle if you have questions.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843" y="4981843"/>
            <a:ext cx="813073" cy="60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3556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9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124363"/>
            <a:ext cx="9613861" cy="4553528"/>
          </a:xfrm>
        </p:spPr>
        <p:txBody>
          <a:bodyPr>
            <a:normAutofit fontScale="70000" lnSpcReduction="20000"/>
          </a:bodyPr>
          <a:lstStyle/>
          <a:p>
            <a:r>
              <a:rPr lang="en-US" sz="2600" b="1" u="sng" dirty="0">
                <a:solidFill>
                  <a:schemeClr val="bg1"/>
                </a:solidFill>
                <a:highlight>
                  <a:srgbClr val="00FFFF"/>
                </a:highlight>
              </a:rPr>
              <a:t>AICE Parent Night  </a:t>
            </a:r>
            <a:r>
              <a:rPr lang="en-US" sz="2600" b="1" u="sng" dirty="0"/>
              <a:t>- Thursday, Nov. 3</a:t>
            </a:r>
            <a:r>
              <a:rPr lang="en-US" sz="2600" b="1" u="sng" baseline="30000" dirty="0"/>
              <a:t>rd</a:t>
            </a:r>
            <a:r>
              <a:rPr lang="en-US" sz="2600" b="1" u="sng"/>
              <a:t>, 2022</a:t>
            </a:r>
            <a:endParaRPr lang="en-US" sz="2600" b="1" u="sng" dirty="0"/>
          </a:p>
          <a:p>
            <a:endParaRPr lang="en-US" sz="2600" b="1" u="sng" dirty="0"/>
          </a:p>
          <a:p>
            <a:r>
              <a:rPr lang="en-US" sz="2600" b="1" u="sng" dirty="0"/>
              <a:t>PSAT – Oct. 12</a:t>
            </a:r>
            <a:r>
              <a:rPr lang="en-US" sz="2600" b="1" u="sng" baseline="30000" dirty="0"/>
              <a:t>th</a:t>
            </a:r>
            <a:r>
              <a:rPr lang="en-US" sz="2600" dirty="0"/>
              <a:t> SIGN UP/Pay on SchoolPay ($10). Qualify for NMS!!!</a:t>
            </a:r>
            <a:endParaRPr lang="en-US" sz="2600" b="1" u="sng" dirty="0"/>
          </a:p>
          <a:p>
            <a:endParaRPr lang="en-US" sz="1800" b="1" u="sng" dirty="0"/>
          </a:p>
          <a:p>
            <a:r>
              <a:rPr lang="en-US" sz="2600" b="1" u="sng" dirty="0">
                <a:solidFill>
                  <a:schemeClr val="bg1"/>
                </a:solidFill>
                <a:highlight>
                  <a:srgbClr val="FFFF00"/>
                </a:highlight>
              </a:rPr>
              <a:t>AICE 11</a:t>
            </a:r>
            <a:r>
              <a:rPr lang="en-US" sz="2600" b="1" u="sng" baseline="30000" dirty="0">
                <a:solidFill>
                  <a:schemeClr val="bg1"/>
                </a:solidFill>
                <a:highlight>
                  <a:srgbClr val="FFFF00"/>
                </a:highlight>
              </a:rPr>
              <a:t>th</a:t>
            </a:r>
            <a:r>
              <a:rPr lang="en-US" sz="2600" b="1" u="sng" dirty="0">
                <a:solidFill>
                  <a:schemeClr val="bg1"/>
                </a:solidFill>
                <a:highlight>
                  <a:srgbClr val="FFFF00"/>
                </a:highlight>
              </a:rPr>
              <a:t> Grade Induction Ceremony Wed., Jan. 11</a:t>
            </a:r>
            <a:r>
              <a:rPr lang="en-US" sz="2600" b="1" u="sng" baseline="30000" dirty="0">
                <a:solidFill>
                  <a:schemeClr val="bg1"/>
                </a:solidFill>
                <a:highlight>
                  <a:srgbClr val="FFFF00"/>
                </a:highlight>
              </a:rPr>
              <a:t>th</a:t>
            </a:r>
            <a:r>
              <a:rPr lang="en-US" sz="2600" b="1" u="sng" dirty="0">
                <a:solidFill>
                  <a:schemeClr val="bg1"/>
                </a:solidFill>
                <a:highlight>
                  <a:srgbClr val="FFFF00"/>
                </a:highlight>
              </a:rPr>
              <a:t>, 2023</a:t>
            </a:r>
            <a:r>
              <a:rPr lang="en-US" sz="2600" b="1" u="sng" baseline="30000" dirty="0">
                <a:solidFill>
                  <a:schemeClr val="bg1"/>
                </a:solidFill>
                <a:highlight>
                  <a:srgbClr val="FFFF00"/>
                </a:highlight>
              </a:rPr>
              <a:t>:</a:t>
            </a:r>
            <a:r>
              <a:rPr lang="en-US" sz="2600" b="1" dirty="0">
                <a:solidFill>
                  <a:schemeClr val="bg1"/>
                </a:solidFill>
                <a:highlight>
                  <a:srgbClr val="FFFF00"/>
                </a:highlight>
              </a:rPr>
              <a:t> </a:t>
            </a:r>
            <a:r>
              <a:rPr lang="en-US" sz="2600" dirty="0">
                <a:solidFill>
                  <a:schemeClr val="bg1"/>
                </a:solidFill>
                <a:highlight>
                  <a:srgbClr val="FFFF00"/>
                </a:highlight>
              </a:rPr>
              <a:t>Certificates, Awards</a:t>
            </a:r>
          </a:p>
          <a:p>
            <a:endParaRPr lang="en-US" sz="1800" dirty="0"/>
          </a:p>
          <a:p>
            <a:r>
              <a:rPr lang="en-US" sz="2600" b="1" u="sng" dirty="0"/>
              <a:t>AICE Advisory Board </a:t>
            </a:r>
            <a:r>
              <a:rPr lang="en-US" sz="2600" dirty="0"/>
              <a:t>– first meeting Thurs. Sept. 15, 8:30 – room E503</a:t>
            </a:r>
          </a:p>
          <a:p>
            <a:pPr lvl="1"/>
            <a:r>
              <a:rPr lang="en-US" sz="2200" dirty="0"/>
              <a:t>	</a:t>
            </a:r>
            <a:r>
              <a:rPr lang="en-US" sz="2400" dirty="0"/>
              <a:t>Intent to Run form</a:t>
            </a:r>
          </a:p>
          <a:p>
            <a:endParaRPr lang="en-US" sz="1800" dirty="0"/>
          </a:p>
          <a:p>
            <a:r>
              <a:rPr lang="en-US" sz="2600" b="1" u="sng" dirty="0"/>
              <a:t>College Rep. Visits </a:t>
            </a:r>
            <a:r>
              <a:rPr lang="en-US" sz="2600" dirty="0"/>
              <a:t>– starting in Sept., listen for announcements, watch bulletin board </a:t>
            </a:r>
          </a:p>
          <a:p>
            <a:endParaRPr lang="en-US" sz="1600" dirty="0"/>
          </a:p>
          <a:p>
            <a:r>
              <a:rPr lang="en-US" sz="2600" b="1" u="sng" dirty="0">
                <a:solidFill>
                  <a:schemeClr val="bg1"/>
                </a:solidFill>
                <a:highlight>
                  <a:srgbClr val="FFFF00"/>
                </a:highlight>
              </a:rPr>
              <a:t>College Fair at SAHS</a:t>
            </a:r>
            <a:r>
              <a:rPr lang="en-US" sz="2600" dirty="0">
                <a:solidFill>
                  <a:schemeClr val="bg1"/>
                </a:solidFill>
                <a:highlight>
                  <a:srgbClr val="FFFF00"/>
                </a:highlight>
              </a:rPr>
              <a:t> – Sept. 7</a:t>
            </a:r>
            <a:r>
              <a:rPr lang="en-US" sz="2600" baseline="30000" dirty="0">
                <a:solidFill>
                  <a:schemeClr val="bg1"/>
                </a:solidFill>
                <a:highlight>
                  <a:srgbClr val="FFFF00"/>
                </a:highlight>
              </a:rPr>
              <a:t>th</a:t>
            </a:r>
            <a:r>
              <a:rPr lang="en-US" sz="2600" dirty="0">
                <a:solidFill>
                  <a:schemeClr val="bg1"/>
                </a:solidFill>
                <a:highlight>
                  <a:srgbClr val="FFFF00"/>
                </a:highlight>
              </a:rPr>
              <a:t> 5 – 7 Break-out sessions, 6 – 7:30 general Fair. 90 colleges!!</a:t>
            </a:r>
          </a:p>
          <a:p>
            <a:endParaRPr lang="en-US" sz="2600" dirty="0"/>
          </a:p>
          <a:p>
            <a:r>
              <a:rPr lang="en-US" sz="2600" b="1" u="sng" dirty="0"/>
              <a:t>NACAC College Fair </a:t>
            </a:r>
            <a:r>
              <a:rPr lang="en-US" dirty="0"/>
              <a:t>– – </a:t>
            </a:r>
            <a:r>
              <a:rPr lang="en-US" sz="2400" b="1" u="sng" dirty="0">
                <a:hlinkClick r:id="rId2"/>
              </a:rPr>
              <a:t>https://www.nacacfairs.org/attend/attend-virtual-college-fairs/</a:t>
            </a:r>
            <a:r>
              <a:rPr lang="en-US" sz="2400" b="1" u="sng" dirty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71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AICE Program &amp; AICE Diploma Award (ADIP)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19" y="2094828"/>
            <a:ext cx="4472327" cy="693135"/>
          </a:xfrm>
        </p:spPr>
        <p:txBody>
          <a:bodyPr/>
          <a:lstStyle/>
          <a:p>
            <a:r>
              <a:rPr lang="en-US" u="sng" dirty="0"/>
              <a:t>AICE Program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Complete </a:t>
            </a:r>
            <a:r>
              <a:rPr lang="en-US" u="sng" dirty="0"/>
              <a:t>		</a:t>
            </a:r>
            <a:r>
              <a:rPr lang="en-US" dirty="0"/>
              <a:t>Courses?</a:t>
            </a:r>
          </a:p>
          <a:p>
            <a:endParaRPr lang="en-US" dirty="0"/>
          </a:p>
          <a:p>
            <a:r>
              <a:rPr lang="en-US" dirty="0"/>
              <a:t>“Complete” means???</a:t>
            </a:r>
          </a:p>
          <a:p>
            <a:endParaRPr lang="en-US" dirty="0"/>
          </a:p>
          <a:p>
            <a:r>
              <a:rPr lang="en-US" dirty="0"/>
              <a:t>Criteria for Graduation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07138" y="2095887"/>
            <a:ext cx="4474028" cy="692076"/>
          </a:xfrm>
        </p:spPr>
        <p:txBody>
          <a:bodyPr/>
          <a:lstStyle/>
          <a:p>
            <a:r>
              <a:rPr lang="en-US" u="sng" dirty="0"/>
              <a:t>ADIP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PASS	</a:t>
            </a:r>
            <a:r>
              <a:rPr lang="en-US" u="sng" dirty="0"/>
              <a:t>	</a:t>
            </a:r>
            <a:r>
              <a:rPr lang="en-US" dirty="0"/>
              <a:t>AICE exams</a:t>
            </a:r>
          </a:p>
          <a:p>
            <a:r>
              <a:rPr lang="en-US" dirty="0"/>
              <a:t>What are the 4 categories?</a:t>
            </a:r>
          </a:p>
          <a:p>
            <a:r>
              <a:rPr lang="en-US" dirty="0"/>
              <a:t>Pass how many in each category?</a:t>
            </a:r>
          </a:p>
          <a:p>
            <a:r>
              <a:rPr lang="en-US" dirty="0"/>
              <a:t>Electronic Transcript Request for college (2</a:t>
            </a:r>
            <a:r>
              <a:rPr lang="en-US" baseline="30000" dirty="0"/>
              <a:t>nd</a:t>
            </a:r>
            <a:r>
              <a:rPr lang="en-US" dirty="0"/>
              <a:t> semester)</a:t>
            </a:r>
          </a:p>
          <a:p>
            <a:r>
              <a:rPr lang="en-US" dirty="0"/>
              <a:t>When do colleges know?</a:t>
            </a:r>
          </a:p>
          <a:p>
            <a:r>
              <a:rPr lang="en-US" dirty="0"/>
              <a:t>When does Bright Futures know?</a:t>
            </a:r>
          </a:p>
        </p:txBody>
      </p:sp>
    </p:spTree>
    <p:extLst>
      <p:ext uri="{BB962C8B-B14F-4D97-AF65-F5344CB8AC3E}">
        <p14:creationId xmlns:p14="http://schemas.microsoft.com/office/powerpoint/2010/main" val="253118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June 2022 Exam Results!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335" y="1990942"/>
            <a:ext cx="4472327" cy="693135"/>
          </a:xfrm>
        </p:spPr>
        <p:txBody>
          <a:bodyPr>
            <a:normAutofit/>
          </a:bodyPr>
          <a:lstStyle/>
          <a:p>
            <a:r>
              <a:rPr lang="en-US" sz="3200" u="sng" dirty="0"/>
              <a:t>Getting your Scores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2840854"/>
            <a:ext cx="4698355" cy="349423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Login &amp; password info. given out last year</a:t>
            </a:r>
          </a:p>
          <a:p>
            <a:r>
              <a:rPr lang="en-US" dirty="0"/>
              <a:t>Login works for THIS exam session only</a:t>
            </a:r>
          </a:p>
          <a:p>
            <a:r>
              <a:rPr lang="en-US" dirty="0"/>
              <a:t>Login works for about 3 weeks only</a:t>
            </a:r>
          </a:p>
          <a:p>
            <a:r>
              <a:rPr lang="en-US" dirty="0"/>
              <a:t>Teachers have results/Component scores</a:t>
            </a:r>
          </a:p>
          <a:p>
            <a:r>
              <a:rPr lang="en-US" dirty="0"/>
              <a:t>Ms. Bechtle/Moloney have results</a:t>
            </a:r>
          </a:p>
          <a:p>
            <a:r>
              <a:rPr lang="en-US" dirty="0"/>
              <a:t>Certificates arrive in October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811" y="1992001"/>
            <a:ext cx="4474028" cy="692076"/>
          </a:xfrm>
        </p:spPr>
        <p:txBody>
          <a:bodyPr>
            <a:normAutofit/>
          </a:bodyPr>
          <a:lstStyle/>
          <a:p>
            <a:r>
              <a:rPr lang="en-US" sz="3200" u="sng" dirty="0"/>
              <a:t>What does it mean?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0" y="2849731"/>
            <a:ext cx="5085714" cy="349423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Lower case letter = AS level</a:t>
            </a:r>
          </a:p>
          <a:p>
            <a:r>
              <a:rPr lang="en-US" dirty="0"/>
              <a:t>Upper case letter = A Level </a:t>
            </a:r>
          </a:p>
          <a:p>
            <a:pPr marL="0" indent="0">
              <a:buNone/>
            </a:pPr>
            <a:r>
              <a:rPr lang="en-US" dirty="0"/>
              <a:t>   (= credit for 2 college courses but</a:t>
            </a:r>
          </a:p>
          <a:p>
            <a:pPr marL="0" indent="0">
              <a:buNone/>
            </a:pPr>
            <a:r>
              <a:rPr lang="en-US" dirty="0"/>
              <a:t>   “assumes” the AS Level)</a:t>
            </a:r>
          </a:p>
          <a:p>
            <a:r>
              <a:rPr lang="en-US" dirty="0"/>
              <a:t>“A”, “a” through “E”, “e” is passing</a:t>
            </a:r>
          </a:p>
          <a:p>
            <a:r>
              <a:rPr lang="en-US" dirty="0"/>
              <a:t>“U” means “ungraded” – you didn’t pass</a:t>
            </a:r>
          </a:p>
          <a:p>
            <a:r>
              <a:rPr lang="en-US" dirty="0"/>
              <a:t>“X” means you didn’t complete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531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NOVEMBER 2022 EXAM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33752"/>
            <a:ext cx="10107752" cy="4524067"/>
          </a:xfrm>
        </p:spPr>
        <p:txBody>
          <a:bodyPr>
            <a:normAutofit/>
          </a:bodyPr>
          <a:lstStyle/>
          <a:p>
            <a:r>
              <a:rPr lang="en-US" dirty="0"/>
              <a:t>Retake any exam you didn’t pass (except Chem., Physics)</a:t>
            </a:r>
          </a:p>
          <a:p>
            <a:r>
              <a:rPr lang="en-US" dirty="0"/>
              <a:t>Enter for ADIP?? You must sit for an exam to have the ADIP entry</a:t>
            </a:r>
          </a:p>
          <a:p>
            <a:r>
              <a:rPr lang="en-US" dirty="0"/>
              <a:t>SAHS pays for ADIP once</a:t>
            </a:r>
          </a:p>
          <a:p>
            <a:endParaRPr lang="en-US" dirty="0"/>
          </a:p>
          <a:p>
            <a:r>
              <a:rPr lang="en-US" u="sng" dirty="0">
                <a:solidFill>
                  <a:schemeClr val="bg1"/>
                </a:solidFill>
                <a:highlight>
                  <a:srgbClr val="00FFFF"/>
                </a:highlight>
              </a:rPr>
              <a:t>Blue</a:t>
            </a:r>
            <a:r>
              <a:rPr lang="en-US" u="sng" dirty="0"/>
              <a:t> ADIP Notification </a:t>
            </a:r>
            <a:r>
              <a:rPr lang="en-US" dirty="0"/>
              <a:t>(if applicable)</a:t>
            </a:r>
            <a:endParaRPr lang="en-US" u="sng" dirty="0"/>
          </a:p>
          <a:p>
            <a:pPr lvl="1"/>
            <a:r>
              <a:rPr lang="en-US" dirty="0"/>
              <a:t>What is needed to earn ADIP in Nov. 2022</a:t>
            </a:r>
          </a:p>
          <a:p>
            <a:pPr lvl="1"/>
            <a:r>
              <a:rPr lang="en-US" dirty="0"/>
              <a:t>DECISIONS by you – need retakes or additional exams? </a:t>
            </a:r>
          </a:p>
          <a:p>
            <a:pPr lvl="1"/>
            <a:r>
              <a:rPr lang="en-US" b="1" i="1" u="sng" dirty="0"/>
              <a:t>ADD</a:t>
            </a:r>
            <a:r>
              <a:rPr lang="en-US" dirty="0"/>
              <a:t> retakes, </a:t>
            </a:r>
            <a:r>
              <a:rPr lang="en-US" dirty="0" err="1"/>
              <a:t>add’l</a:t>
            </a:r>
            <a:r>
              <a:rPr lang="en-US" dirty="0"/>
              <a:t> exams, on Exam Order/Retake form </a:t>
            </a:r>
            <a:r>
              <a:rPr lang="en-US" dirty="0">
                <a:solidFill>
                  <a:schemeClr val="bg1"/>
                </a:solidFill>
                <a:highlight>
                  <a:srgbClr val="FF00FF"/>
                </a:highlight>
              </a:rPr>
              <a:t>(Pink)</a:t>
            </a:r>
          </a:p>
          <a:p>
            <a:pPr lvl="1"/>
            <a:r>
              <a:rPr lang="en-US" dirty="0"/>
              <a:t>ADIP will </a:t>
            </a:r>
            <a:r>
              <a:rPr lang="en-US" b="1" i="1" u="sng" dirty="0">
                <a:solidFill>
                  <a:schemeClr val="bg1"/>
                </a:solidFill>
                <a:highlight>
                  <a:srgbClr val="FFFF00"/>
                </a:highlight>
              </a:rPr>
              <a:t>NOT</a:t>
            </a:r>
            <a:r>
              <a:rPr lang="en-US" dirty="0"/>
              <a:t> be added for you </a:t>
            </a:r>
            <a:r>
              <a:rPr lang="en-US" i="1" u="sng" dirty="0">
                <a:solidFill>
                  <a:schemeClr val="bg1"/>
                </a:solidFill>
                <a:highlight>
                  <a:srgbClr val="00FFFF"/>
                </a:highlight>
              </a:rPr>
              <a:t>unless you return the Blue ADIP form </a:t>
            </a:r>
            <a:r>
              <a:rPr lang="en-US" i="1" u="sng" dirty="0"/>
              <a:t>and </a:t>
            </a:r>
            <a:r>
              <a:rPr lang="en-US" i="1" u="sng" dirty="0">
                <a:solidFill>
                  <a:schemeClr val="bg1"/>
                </a:solidFill>
                <a:highlight>
                  <a:srgbClr val="FF00FF"/>
                </a:highlight>
              </a:rPr>
              <a:t>Pink Exam Letter </a:t>
            </a:r>
            <a:r>
              <a:rPr lang="en-US" i="1" u="sng" dirty="0"/>
              <a:t>with any retakes/</a:t>
            </a:r>
            <a:r>
              <a:rPr lang="en-US" i="1" u="sng" dirty="0" err="1"/>
              <a:t>add’l</a:t>
            </a:r>
            <a:r>
              <a:rPr lang="en-US" i="1" u="sng" dirty="0"/>
              <a:t> exams needed to qualify are added to Exam Order/Retake form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506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 I QUALIFY FOR ADIP?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780219"/>
            <a:ext cx="9613861" cy="3599316"/>
          </a:xfrm>
        </p:spPr>
        <p:txBody>
          <a:bodyPr/>
          <a:lstStyle/>
          <a:p>
            <a:r>
              <a:rPr lang="en-US" sz="3200" dirty="0"/>
              <a:t>Number of Exams Passed</a:t>
            </a:r>
          </a:p>
          <a:p>
            <a:r>
              <a:rPr lang="en-US" sz="3200" dirty="0"/>
              <a:t>What categories are those exams under?</a:t>
            </a:r>
          </a:p>
          <a:p>
            <a:r>
              <a:rPr lang="en-US" sz="3200" dirty="0"/>
              <a:t>How many am I sitting for in this exam session?</a:t>
            </a:r>
          </a:p>
          <a:p>
            <a:r>
              <a:rPr lang="en-US" sz="3200" dirty="0"/>
              <a:t>Does the combination have the potential for ADIP eligibility?</a:t>
            </a:r>
          </a:p>
          <a:p>
            <a:r>
              <a:rPr lang="en-US" sz="3200" dirty="0"/>
              <a:t>ENTER FOR ADIP!!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215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02E0E-2387-6413-B032-3F42CFEC9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NOVEMBER 2022 EXAM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F9BB6-6EC4-C943-0CBF-6E4A5591B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96814"/>
            <a:ext cx="9613861" cy="4540469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  <a:highlight>
                  <a:srgbClr val="FF00FF"/>
                </a:highlight>
              </a:rPr>
              <a:t>Pink</a:t>
            </a:r>
            <a:r>
              <a:rPr lang="en-US" dirty="0"/>
              <a:t> Re-take/additional exam) Order form – </a:t>
            </a:r>
            <a:r>
              <a:rPr lang="en-US" b="1" u="sng" dirty="0">
                <a:solidFill>
                  <a:schemeClr val="bg1"/>
                </a:solidFill>
                <a:highlight>
                  <a:srgbClr val="FFFF00"/>
                </a:highlight>
              </a:rPr>
              <a:t>DUE TO MS. MOLONEY by Tues. Sept. 6</a:t>
            </a:r>
            <a:r>
              <a:rPr lang="en-US" b="1" u="sng" baseline="30000" dirty="0">
                <a:solidFill>
                  <a:schemeClr val="bg1"/>
                </a:solidFill>
                <a:highlight>
                  <a:srgbClr val="FFFF00"/>
                </a:highlight>
              </a:rPr>
              <a:t>th</a:t>
            </a:r>
            <a:r>
              <a:rPr lang="en-US" b="1" u="sng" dirty="0">
                <a:solidFill>
                  <a:schemeClr val="bg1"/>
                </a:solidFill>
                <a:highlight>
                  <a:srgbClr val="FFFF00"/>
                </a:highlight>
              </a:rPr>
              <a:t>!!!</a:t>
            </a:r>
          </a:p>
          <a:p>
            <a:endParaRPr lang="en-US" dirty="0"/>
          </a:p>
          <a:p>
            <a:r>
              <a:rPr lang="en-US" dirty="0"/>
              <a:t>Payment can be made any time</a:t>
            </a:r>
          </a:p>
          <a:p>
            <a:endParaRPr lang="en-US" dirty="0"/>
          </a:p>
          <a:p>
            <a:r>
              <a:rPr lang="en-US" dirty="0"/>
              <a:t>Nov. ADIP advantage?</a:t>
            </a:r>
          </a:p>
          <a:p>
            <a:endParaRPr lang="en-US" dirty="0"/>
          </a:p>
          <a:p>
            <a:r>
              <a:rPr lang="en-US" dirty="0"/>
              <a:t>Are your CS hours turned in?</a:t>
            </a:r>
          </a:p>
          <a:p>
            <a:endParaRPr lang="en-US" dirty="0"/>
          </a:p>
          <a:p>
            <a:r>
              <a:rPr lang="en-US" dirty="0"/>
              <a:t>Payment can be made any time by the end of the school year</a:t>
            </a:r>
          </a:p>
          <a:p>
            <a:pPr lvl="1"/>
            <a:r>
              <a:rPr lang="en-US" dirty="0"/>
              <a:t>Financial Assistance is available – let us know!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07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November Exam Session Results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2216727"/>
            <a:ext cx="10745060" cy="4322617"/>
          </a:xfrm>
        </p:spPr>
        <p:txBody>
          <a:bodyPr/>
          <a:lstStyle/>
          <a:p>
            <a:r>
              <a:rPr lang="en-US" dirty="0"/>
              <a:t>Available in January 2023</a:t>
            </a:r>
          </a:p>
          <a:p>
            <a:r>
              <a:rPr lang="en-US" dirty="0"/>
              <a:t>Passing grade = </a:t>
            </a:r>
            <a:r>
              <a:rPr lang="en-US" u="sng" dirty="0"/>
              <a:t>		</a:t>
            </a:r>
          </a:p>
          <a:p>
            <a:pPr lvl="1"/>
            <a:r>
              <a:rPr lang="en-US" dirty="0"/>
              <a:t>College Credit-by-Exam</a:t>
            </a:r>
          </a:p>
          <a:p>
            <a:pPr lvl="1"/>
            <a:r>
              <a:rPr lang="en-US" dirty="0"/>
              <a:t>ADIP</a:t>
            </a:r>
          </a:p>
          <a:p>
            <a:r>
              <a:rPr lang="en-US" dirty="0"/>
              <a:t>Individual Login access provided in November/December</a:t>
            </a:r>
          </a:p>
          <a:p>
            <a:r>
              <a:rPr lang="en-US" dirty="0"/>
              <a:t>Certificates in February 2023</a:t>
            </a:r>
          </a:p>
          <a:p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USE YOUR AICE FOLDER! </a:t>
            </a:r>
          </a:p>
          <a:p>
            <a:pPr lvl="1"/>
            <a:r>
              <a:rPr lang="en-US" dirty="0"/>
              <a:t>All exam paperwork</a:t>
            </a:r>
          </a:p>
          <a:p>
            <a:pPr lvl="1"/>
            <a:r>
              <a:rPr lang="en-US" dirty="0"/>
              <a:t>Login access</a:t>
            </a:r>
          </a:p>
          <a:p>
            <a:pPr lvl="1"/>
            <a:r>
              <a:rPr lang="en-US" dirty="0"/>
              <a:t>Certificates</a:t>
            </a:r>
          </a:p>
        </p:txBody>
      </p:sp>
    </p:spTree>
    <p:extLst>
      <p:ext uri="{BB962C8B-B14F-4D97-AF65-F5344CB8AC3E}">
        <p14:creationId xmlns:p14="http://schemas.microsoft.com/office/powerpoint/2010/main" val="239722877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3376</TotalTime>
  <Words>1711</Words>
  <Application>Microsoft Office PowerPoint</Application>
  <PresentationFormat>Widescreen</PresentationFormat>
  <Paragraphs>230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Trebuchet MS</vt:lpstr>
      <vt:lpstr>Wingdings</vt:lpstr>
      <vt:lpstr>Berlin</vt:lpstr>
      <vt:lpstr>AICE Seniors</vt:lpstr>
      <vt:lpstr>NEWS YOU NEED!!</vt:lpstr>
      <vt:lpstr>EVENTS</vt:lpstr>
      <vt:lpstr>AICE Program &amp; AICE Diploma Award (ADIP)</vt:lpstr>
      <vt:lpstr>June 2022 Exam Results!</vt:lpstr>
      <vt:lpstr>NOVEMBER 2022 EXAM SESSION</vt:lpstr>
      <vt:lpstr>DO I QUALIFY FOR ADIP?</vt:lpstr>
      <vt:lpstr>NOVEMBER 2022 EXAM SESSION</vt:lpstr>
      <vt:lpstr>November Exam Session Results</vt:lpstr>
      <vt:lpstr>Questions about  June or November 2022 Exam session?</vt:lpstr>
      <vt:lpstr>COLLEGE APPLICATIONS!!</vt:lpstr>
      <vt:lpstr>COLLEGE APPLICATIONS</vt:lpstr>
      <vt:lpstr>COLLEGE APPLICATIONS</vt:lpstr>
      <vt:lpstr>COLLEGE APPLICATIONS</vt:lpstr>
      <vt:lpstr>Other Senior Details…</vt:lpstr>
      <vt:lpstr>C.S. LOG AND PLAN/REFLECTION SHEET</vt:lpstr>
      <vt:lpstr>Where to find Community Service Ideas</vt:lpstr>
      <vt:lpstr>More Volunteer Ideas…</vt:lpstr>
      <vt:lpstr>SCHOLARSHIPS</vt:lpstr>
      <vt:lpstr>AICE Booster Club Scholarship</vt:lpstr>
      <vt:lpstr>AICE Advisory Board Events/Activities</vt:lpstr>
      <vt:lpstr>AICE Swag</vt:lpstr>
      <vt:lpstr>T-shirt Design</vt:lpstr>
      <vt:lpstr>T-Shirts &amp; Hoodies</vt:lpstr>
      <vt:lpstr>Don’t miss out on important  Information and updates!</vt:lpstr>
      <vt:lpstr>QUESTIONS?</vt:lpstr>
    </vt:vector>
  </TitlesOfParts>
  <Company>St. Johns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AICE Seniors</dc:title>
  <dc:creator>Dena Bechtle</dc:creator>
  <cp:lastModifiedBy>Dena Bechtle</cp:lastModifiedBy>
  <cp:revision>34</cp:revision>
  <dcterms:created xsi:type="dcterms:W3CDTF">2018-08-24T16:22:31Z</dcterms:created>
  <dcterms:modified xsi:type="dcterms:W3CDTF">2022-10-04T13:53:10Z</dcterms:modified>
</cp:coreProperties>
</file>