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7"/>
  </p:notesMasterIdLst>
  <p:sldIdLst>
    <p:sldId id="256" r:id="rId2"/>
    <p:sldId id="296" r:id="rId3"/>
    <p:sldId id="297" r:id="rId4"/>
    <p:sldId id="271" r:id="rId5"/>
    <p:sldId id="310" r:id="rId6"/>
    <p:sldId id="276" r:id="rId7"/>
    <p:sldId id="272" r:id="rId8"/>
    <p:sldId id="273" r:id="rId9"/>
    <p:sldId id="274" r:id="rId10"/>
    <p:sldId id="278" r:id="rId11"/>
    <p:sldId id="275" r:id="rId12"/>
    <p:sldId id="280" r:id="rId13"/>
    <p:sldId id="277" r:id="rId14"/>
    <p:sldId id="301" r:id="rId15"/>
    <p:sldId id="279" r:id="rId16"/>
    <p:sldId id="298" r:id="rId17"/>
    <p:sldId id="295" r:id="rId18"/>
    <p:sldId id="303" r:id="rId19"/>
    <p:sldId id="304" r:id="rId20"/>
    <p:sldId id="288" r:id="rId21"/>
    <p:sldId id="290" r:id="rId22"/>
    <p:sldId id="309" r:id="rId23"/>
    <p:sldId id="289" r:id="rId24"/>
    <p:sldId id="300" r:id="rId25"/>
    <p:sldId id="258" r:id="rId26"/>
    <p:sldId id="282" r:id="rId27"/>
    <p:sldId id="281" r:id="rId28"/>
    <p:sldId id="284" r:id="rId29"/>
    <p:sldId id="286" r:id="rId30"/>
    <p:sldId id="305" r:id="rId31"/>
    <p:sldId id="292" r:id="rId32"/>
    <p:sldId id="306" r:id="rId33"/>
    <p:sldId id="307" r:id="rId34"/>
    <p:sldId id="291" r:id="rId35"/>
    <p:sldId id="308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2F589-5450-4293-9875-615D797E07B2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2EEDD-E54F-4EF7-88BA-A0EF2EF2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3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anacademy.org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 REMIND info., pass around</a:t>
            </a:r>
            <a:r>
              <a:rPr lang="en-US" baseline="0" dirty="0"/>
              <a:t> Tutor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60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Semester</a:t>
            </a:r>
            <a:r>
              <a:rPr lang="en-US" baseline="0" dirty="0"/>
              <a:t> 1 = 24.5, or 3.5,  2</a:t>
            </a:r>
            <a:r>
              <a:rPr lang="en-US" baseline="30000" dirty="0"/>
              <a:t>nd</a:t>
            </a:r>
            <a:r>
              <a:rPr lang="en-US" baseline="0" dirty="0"/>
              <a:t> semester = 28.5/4.07   Total = 7.57/2 = 3.78</a:t>
            </a:r>
          </a:p>
          <a:p>
            <a:r>
              <a:rPr lang="en-US" baseline="0" dirty="0"/>
              <a:t>You can practice calculating your GPA with your interim grades on HAC. </a:t>
            </a:r>
          </a:p>
          <a:p>
            <a:r>
              <a:rPr lang="en-US" baseline="0" dirty="0"/>
              <a:t>GAP Doesn’t Change until you earn credit – at each semester!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87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Back to Tab 3 – see Year by Year checklist.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27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 out Community Service Hours sheets, talk about what counts, where new</a:t>
            </a:r>
            <a:r>
              <a:rPr lang="en-US" baseline="0" dirty="0"/>
              <a:t> sheets are located,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14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linkClick r:id="rId3"/>
              </a:rPr>
              <a:t>www.khanacademy.org</a:t>
            </a:r>
            <a:r>
              <a:rPr lang="en-US" dirty="0"/>
              <a:t>, and Algebra Nation.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Go to Tab 3 in the info packet.</a:t>
            </a:r>
            <a:r>
              <a:rPr lang="en-US" baseline="0" dirty="0"/>
              <a:t> Talk through steps.  AICE Student Tutor list?</a:t>
            </a:r>
            <a:endParaRPr lang="en-US" dirty="0"/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01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Pass out AICE Planning Sheet/Course Progression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5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Pass out Planning</a:t>
            </a:r>
            <a:r>
              <a:rPr lang="en-US" baseline="0" dirty="0"/>
              <a:t> Sheets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08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Pass out</a:t>
            </a:r>
            <a:r>
              <a:rPr lang="en-US" baseline="0" dirty="0"/>
              <a:t> ADIP Tracking 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88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Pass out AICE Folders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53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Go to Tab 4 in packet.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54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Pass out worksheet. Adds</a:t>
            </a:r>
            <a:r>
              <a:rPr lang="en-US" baseline="0" dirty="0"/>
              <a:t> up to 24.5/7 = 3.5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53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johns.k12.fl.us/guidance/community-service/" TargetMode="External"/><Relationship Id="rId2" Type="http://schemas.openxmlformats.org/officeDocument/2006/relationships/hyperlink" Target="http://www.volunteermatch.org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cacfairs.org/attend/attend-virtual-college-fairs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ena.Bechtle@stjohns.k12.fl.u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AICE Freshmen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About AICE Students…??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921" y="2752509"/>
            <a:ext cx="9613861" cy="3599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AICE Curriculum </a:t>
            </a:r>
          </a:p>
          <a:p>
            <a:pPr marL="0" indent="0" algn="ctr">
              <a:buNone/>
            </a:pPr>
            <a:r>
              <a:rPr lang="en-US" sz="4800" dirty="0"/>
              <a:t>vs. </a:t>
            </a:r>
          </a:p>
          <a:p>
            <a:pPr marL="0" indent="0" algn="ctr">
              <a:buNone/>
            </a:pPr>
            <a:r>
              <a:rPr lang="en-US" sz="4800" dirty="0"/>
              <a:t>AICE Diploma AWARD</a:t>
            </a:r>
          </a:p>
        </p:txBody>
      </p:sp>
    </p:spTree>
    <p:extLst>
      <p:ext uri="{BB962C8B-B14F-4D97-AF65-F5344CB8AC3E}">
        <p14:creationId xmlns:p14="http://schemas.microsoft.com/office/powerpoint/2010/main" val="1107123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Graduation Requirements for the </a:t>
            </a:r>
            <a:br>
              <a:rPr lang="en-US" dirty="0"/>
            </a:br>
            <a:r>
              <a:rPr lang="en-US" dirty="0"/>
              <a:t>AICE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78182"/>
            <a:ext cx="10606515" cy="461818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500" b="1" i="1" u="sng" dirty="0"/>
              <a:t>AICE Curriculum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1300" b="1" i="1" u="sng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5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Complete</a:t>
            </a:r>
            <a:r>
              <a:rPr lang="en-US" sz="3500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*</a:t>
            </a:r>
            <a:r>
              <a:rPr lang="en-US" sz="3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i="1" u="sng" dirty="0"/>
              <a:t>Seven</a:t>
            </a:r>
            <a:r>
              <a:rPr lang="en-US" sz="2800" dirty="0"/>
              <a:t> A.I.C.E. level courses with at least one in each academic category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“Complete” means = </a:t>
            </a:r>
            <a:r>
              <a:rPr lang="en-US" sz="24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*1. earn a passing grade, 2. “sit for” (take) the FULL exam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dirty="0"/>
              <a:t>Academic Categories: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Language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Math/Science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Humanities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The “Core”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Optional Category – Interdisciplinary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6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Graduation Requirements for the </a:t>
            </a:r>
            <a:br>
              <a:rPr lang="en-US" dirty="0"/>
            </a:br>
            <a:r>
              <a:rPr lang="en-US" dirty="0"/>
              <a:t>AICE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65" y="2336872"/>
            <a:ext cx="10547926" cy="4193237"/>
          </a:xfrm>
        </p:spPr>
        <p:txBody>
          <a:bodyPr>
            <a:norm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AICE English required all 4 years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Global Perspectives required 11</a:t>
            </a:r>
            <a:r>
              <a:rPr lang="en-US" sz="2800" baseline="30000" dirty="0"/>
              <a:t>th</a:t>
            </a:r>
            <a:r>
              <a:rPr lang="en-US" sz="2800" dirty="0"/>
              <a:t> grade year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AICE Curriculum Completers = Exempt from </a:t>
            </a:r>
            <a:r>
              <a:rPr lang="en-US" sz="2800" i="1" u="sng" dirty="0"/>
              <a:t>HOPE, Fine Arts, American Government, Economics &amp; Online course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Must meet course progression requirements for university entry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dirty="0"/>
              <a:t>(i.e. 4 (</a:t>
            </a:r>
            <a:r>
              <a:rPr lang="en-US" sz="2600" u="sng" dirty="0"/>
              <a:t>AICE)</a:t>
            </a:r>
            <a:r>
              <a:rPr lang="en-US" sz="2600" dirty="0"/>
              <a:t> English, 2 World Language, 3 Science, 3 Social Studies, 4 Math)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Staying on the AICE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61310"/>
            <a:ext cx="9904553" cy="4507346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See AICE Planning Sheet – Course Progression</a:t>
            </a:r>
          </a:p>
          <a:p>
            <a:pPr lvl="1"/>
            <a:r>
              <a:rPr lang="en-US" sz="3600" dirty="0"/>
              <a:t>Grades from 1</a:t>
            </a:r>
            <a:r>
              <a:rPr lang="en-US" sz="3600" baseline="30000" dirty="0"/>
              <a:t>st</a:t>
            </a:r>
            <a:r>
              <a:rPr lang="en-US" sz="3600" dirty="0"/>
              <a:t> semester = course rec.’s for next year!!</a:t>
            </a:r>
          </a:p>
          <a:p>
            <a:pPr lvl="1"/>
            <a:endParaRPr lang="en-US" sz="1600" dirty="0"/>
          </a:p>
          <a:p>
            <a:r>
              <a:rPr lang="en-US" sz="3600" dirty="0"/>
              <a:t>Once in AICE = Always in AICE???</a:t>
            </a:r>
          </a:p>
          <a:p>
            <a:endParaRPr lang="en-US" sz="1800" dirty="0"/>
          </a:p>
          <a:p>
            <a:r>
              <a:rPr lang="en-US" sz="3600" dirty="0"/>
              <a:t>Flexible schedule for all students</a:t>
            </a:r>
          </a:p>
          <a:p>
            <a:endParaRPr lang="en-US" sz="1800" dirty="0"/>
          </a:p>
          <a:p>
            <a:r>
              <a:rPr lang="en-US" sz="3600" dirty="0"/>
              <a:t>AICE Students </a:t>
            </a:r>
            <a:r>
              <a:rPr lang="en-US" sz="3600" i="1" u="sng" dirty="0"/>
              <a:t>CAN</a:t>
            </a:r>
            <a:r>
              <a:rPr lang="en-US" sz="3600" dirty="0"/>
              <a:t> take Dual Enrollment classes!</a:t>
            </a:r>
          </a:p>
          <a:p>
            <a:pPr lvl="1"/>
            <a:r>
              <a:rPr lang="en-US" sz="3200" dirty="0"/>
              <a:t>Minimum 3.0 Unweighted GPA</a:t>
            </a:r>
          </a:p>
          <a:p>
            <a:pPr lvl="1"/>
            <a:r>
              <a:rPr lang="en-US" sz="3200" dirty="0"/>
              <a:t>Starts college transcript</a:t>
            </a:r>
          </a:p>
          <a:p>
            <a:pPr lvl="1"/>
            <a:r>
              <a:rPr lang="en-US" sz="3200" dirty="0"/>
              <a:t>Be CAREFUL about grades!</a:t>
            </a:r>
          </a:p>
          <a:p>
            <a:endParaRPr lang="en-US" sz="1600" dirty="0"/>
          </a:p>
          <a:p>
            <a:r>
              <a:rPr lang="en-US" sz="3600" dirty="0"/>
              <a:t>Course Requests = February (based on Teacher Rec’s!)</a:t>
            </a:r>
          </a:p>
        </p:txBody>
      </p:sp>
    </p:spTree>
    <p:extLst>
      <p:ext uri="{BB962C8B-B14F-4D97-AF65-F5344CB8AC3E}">
        <p14:creationId xmlns:p14="http://schemas.microsoft.com/office/powerpoint/2010/main" val="211086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Staying on Track!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00140"/>
            <a:ext cx="10347897" cy="5005633"/>
          </a:xfrm>
        </p:spPr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semester grades = next year’s course recommendations</a:t>
            </a:r>
          </a:p>
          <a:p>
            <a:endParaRPr lang="en-US" dirty="0"/>
          </a:p>
          <a:p>
            <a:r>
              <a:rPr lang="en-US" dirty="0"/>
              <a:t>Sophomore year – MUST have AICE Eng. Language and AICE Int’l Hist.</a:t>
            </a:r>
          </a:p>
          <a:p>
            <a:endParaRPr lang="en-US" dirty="0"/>
          </a:p>
          <a:p>
            <a:r>
              <a:rPr lang="en-US" dirty="0"/>
              <a:t>Junior year – last year for GPA used for college admissions decisions!</a:t>
            </a:r>
          </a:p>
          <a:p>
            <a:endParaRPr lang="en-US" dirty="0"/>
          </a:p>
          <a:p>
            <a:r>
              <a:rPr lang="en-US" dirty="0"/>
              <a:t>Grades in 9</a:t>
            </a:r>
            <a:r>
              <a:rPr lang="en-US" baseline="30000" dirty="0"/>
              <a:t>th</a:t>
            </a:r>
            <a:r>
              <a:rPr lang="en-US" dirty="0"/>
              <a:t> grade = recommendations for 10</a:t>
            </a:r>
            <a:r>
              <a:rPr lang="en-US" baseline="30000" dirty="0"/>
              <a:t>th</a:t>
            </a:r>
            <a:r>
              <a:rPr lang="en-US" dirty="0"/>
              <a:t> grade!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86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Cambridge A.I.C.E. Diploma </a:t>
            </a:r>
            <a:r>
              <a:rPr lang="en-US" sz="4000" b="1" i="1" u="sng" dirty="0"/>
              <a:t>Award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41419"/>
            <a:ext cx="10449497" cy="4516581"/>
          </a:xfrm>
        </p:spPr>
        <p:txBody>
          <a:bodyPr/>
          <a:lstStyle/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sz="32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A.I.C.E. Diploma Award is an internationally recognized </a:t>
            </a:r>
            <a:r>
              <a:rPr lang="en-US" sz="32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AWARD</a:t>
            </a:r>
            <a:r>
              <a:rPr lang="en-US" sz="32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for academic rigor</a:t>
            </a:r>
          </a:p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  <a:defRPr/>
            </a:pPr>
            <a:endParaRPr lang="en-US" i="1" u="sng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i="1" dirty="0"/>
              <a:t>Must </a:t>
            </a:r>
            <a:r>
              <a:rPr lang="en-US" sz="36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Pass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seven (7) A/AS Level </a:t>
            </a:r>
            <a:r>
              <a:rPr lang="en-US" sz="2800" u="sng" dirty="0"/>
              <a:t>Exams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Minimum of 1 exam passed in each category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Automatically qualified for </a:t>
            </a:r>
            <a:r>
              <a:rPr lang="en-US" sz="2800" b="1" u="sng" dirty="0"/>
              <a:t>Florida Academic Bright Futures Scholarship</a:t>
            </a:r>
            <a:r>
              <a:rPr lang="en-US" sz="2800" dirty="0"/>
              <a:t> (top level)</a:t>
            </a:r>
            <a:endParaRPr lang="en-US" sz="2800" b="1" u="sng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Must have 100 hours Community Service logged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GPA and ACT/SAT requirement waived</a:t>
            </a:r>
          </a:p>
        </p:txBody>
      </p:sp>
    </p:spTree>
    <p:extLst>
      <p:ext uri="{BB962C8B-B14F-4D97-AF65-F5344CB8AC3E}">
        <p14:creationId xmlns:p14="http://schemas.microsoft.com/office/powerpoint/2010/main" val="54806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Keeping Track of Graduation &amp; ADIP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98327"/>
            <a:ext cx="9613861" cy="4470328"/>
          </a:xfrm>
        </p:spPr>
        <p:txBody>
          <a:bodyPr>
            <a:normAutofit/>
          </a:bodyPr>
          <a:lstStyle/>
          <a:p>
            <a:r>
              <a:rPr lang="en-US" dirty="0"/>
              <a:t>AICE Student Credit Check Form (2</a:t>
            </a:r>
            <a:r>
              <a:rPr lang="en-US" baseline="30000" dirty="0"/>
              <a:t>nd</a:t>
            </a:r>
            <a:r>
              <a:rPr lang="en-US" dirty="0"/>
              <a:t> semester)</a:t>
            </a:r>
          </a:p>
          <a:p>
            <a:endParaRPr lang="en-US" dirty="0"/>
          </a:p>
          <a:p>
            <a:r>
              <a:rPr lang="en-US" dirty="0"/>
              <a:t>AICE </a:t>
            </a:r>
            <a:r>
              <a:rPr lang="en-US" sz="2600" b="1" i="1" u="sng" dirty="0"/>
              <a:t>Curriculum</a:t>
            </a:r>
            <a:r>
              <a:rPr lang="en-US" dirty="0"/>
              <a:t> Tracking (for High School </a:t>
            </a:r>
            <a:r>
              <a:rPr lang="en-US" i="1" u="sng" dirty="0"/>
              <a:t>GRADUATION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COURSES Completed</a:t>
            </a:r>
          </a:p>
          <a:p>
            <a:pPr lvl="1"/>
            <a:r>
              <a:rPr lang="en-US" dirty="0"/>
              <a:t>Complete 7 with one in each category</a:t>
            </a:r>
          </a:p>
          <a:p>
            <a:endParaRPr lang="en-US" dirty="0"/>
          </a:p>
          <a:p>
            <a:r>
              <a:rPr lang="en-US" dirty="0"/>
              <a:t>AICE Diploma </a:t>
            </a:r>
            <a:r>
              <a:rPr lang="en-US" sz="2600" b="1" i="1" u="sng" dirty="0"/>
              <a:t>AWARD</a:t>
            </a:r>
            <a:r>
              <a:rPr lang="en-US" dirty="0"/>
              <a:t> (ADIP) Tracking </a:t>
            </a:r>
          </a:p>
          <a:p>
            <a:pPr lvl="1"/>
            <a:r>
              <a:rPr lang="en-US" dirty="0"/>
              <a:t>EXAMS passed </a:t>
            </a:r>
          </a:p>
          <a:p>
            <a:pPr lvl="1"/>
            <a:r>
              <a:rPr lang="en-US" dirty="0"/>
              <a:t>Time frame</a:t>
            </a:r>
          </a:p>
          <a:p>
            <a:pPr lvl="1"/>
            <a:r>
              <a:rPr lang="en-US" dirty="0"/>
              <a:t>One in each category</a:t>
            </a:r>
          </a:p>
        </p:txBody>
      </p:sp>
    </p:spTree>
    <p:extLst>
      <p:ext uri="{BB962C8B-B14F-4D97-AF65-F5344CB8AC3E}">
        <p14:creationId xmlns:p14="http://schemas.microsoft.com/office/powerpoint/2010/main" val="740226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AICE Program &amp; AICE Diploma Award (ADIP)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19" y="2094828"/>
            <a:ext cx="4472327" cy="693135"/>
          </a:xfrm>
        </p:spPr>
        <p:txBody>
          <a:bodyPr/>
          <a:lstStyle/>
          <a:p>
            <a:r>
              <a:rPr lang="en-US" u="sng" dirty="0"/>
              <a:t>AICE Program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Complete </a:t>
            </a:r>
            <a:r>
              <a:rPr lang="en-US" u="sng" dirty="0"/>
              <a:t>		</a:t>
            </a:r>
            <a:r>
              <a:rPr lang="en-US" dirty="0"/>
              <a:t>Courses?</a:t>
            </a:r>
          </a:p>
          <a:p>
            <a:endParaRPr lang="en-US" dirty="0"/>
          </a:p>
          <a:p>
            <a:r>
              <a:rPr lang="en-US" dirty="0"/>
              <a:t>“Complete” means???</a:t>
            </a:r>
          </a:p>
          <a:p>
            <a:endParaRPr lang="en-US" dirty="0"/>
          </a:p>
          <a:p>
            <a:r>
              <a:rPr lang="en-US" dirty="0"/>
              <a:t>Do </a:t>
            </a:r>
            <a:r>
              <a:rPr lang="en-US" i="1" u="sng" dirty="0"/>
              <a:t>Pre</a:t>
            </a:r>
            <a:r>
              <a:rPr lang="en-US" dirty="0"/>
              <a:t>-AICE courses count for the AICE Curriculum graduation rule???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07138" y="2095887"/>
            <a:ext cx="4474028" cy="692076"/>
          </a:xfrm>
        </p:spPr>
        <p:txBody>
          <a:bodyPr/>
          <a:lstStyle/>
          <a:p>
            <a:r>
              <a:rPr lang="en-US" u="sng" dirty="0"/>
              <a:t>ADIP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2956117"/>
            <a:ext cx="4700059" cy="2906179"/>
          </a:xfrm>
        </p:spPr>
        <p:txBody>
          <a:bodyPr>
            <a:normAutofit/>
          </a:bodyPr>
          <a:lstStyle/>
          <a:p>
            <a:r>
              <a:rPr lang="en-US" dirty="0"/>
              <a:t>PASS	</a:t>
            </a:r>
            <a:r>
              <a:rPr lang="en-US" u="sng" dirty="0"/>
              <a:t>	</a:t>
            </a:r>
            <a:r>
              <a:rPr lang="en-US" dirty="0"/>
              <a:t>AICE exams</a:t>
            </a:r>
          </a:p>
          <a:p>
            <a:endParaRPr lang="en-US" dirty="0"/>
          </a:p>
          <a:p>
            <a:r>
              <a:rPr lang="en-US" dirty="0"/>
              <a:t>Turn in </a:t>
            </a:r>
            <a:r>
              <a:rPr lang="en-US" u="sng" dirty="0"/>
              <a:t>		</a:t>
            </a:r>
            <a:r>
              <a:rPr lang="en-US" dirty="0"/>
              <a:t>C.S. Hours</a:t>
            </a:r>
          </a:p>
          <a:p>
            <a:endParaRPr lang="en-US" dirty="0"/>
          </a:p>
          <a:p>
            <a:r>
              <a:rPr lang="en-US" dirty="0"/>
              <a:t>Pass how many in each category?</a:t>
            </a:r>
          </a:p>
        </p:txBody>
      </p:sp>
    </p:spTree>
    <p:extLst>
      <p:ext uri="{BB962C8B-B14F-4D97-AF65-F5344CB8AC3E}">
        <p14:creationId xmlns:p14="http://schemas.microsoft.com/office/powerpoint/2010/main" val="3097642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24364"/>
            <a:ext cx="9613861" cy="4461163"/>
          </a:xfrm>
        </p:spPr>
        <p:txBody>
          <a:bodyPr>
            <a:normAutofit fontScale="625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Freshman Year Schedule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Sophomore Year Schedule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0" marR="0" indent="-18288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X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English General Paper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X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English Language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X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Pre-AICE Global Perspectives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X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International History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X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Math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	X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Math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Algebra 1 Honors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Algebra 2 Honors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Geometry Honors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Math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Algebra 2 Honors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Pre-Calc.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X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Biology 1 Hon.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Statistics Honors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X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Pre-AICE World Language 1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X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Pre-AICE Chemistry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	(Spanish)					X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Pre-AICE World Language 2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Academic 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Academic 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25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Subject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5" y="1995056"/>
            <a:ext cx="11573163" cy="5015344"/>
          </a:xfrm>
        </p:spPr>
        <p:txBody>
          <a:bodyPr>
            <a:noAutofit/>
          </a:bodyPr>
          <a:lstStyle/>
          <a:p>
            <a:r>
              <a:rPr lang="en-US" sz="1600" b="1" u="sng" dirty="0"/>
              <a:t>Math &amp; Science</a:t>
            </a:r>
            <a:r>
              <a:rPr lang="en-US" sz="1600" dirty="0"/>
              <a:t>			</a:t>
            </a:r>
            <a:r>
              <a:rPr lang="en-US" sz="1600" b="1" u="sng" dirty="0"/>
              <a:t>Languages</a:t>
            </a:r>
            <a:r>
              <a:rPr lang="en-US" sz="1600" dirty="0"/>
              <a:t>				</a:t>
            </a:r>
            <a:r>
              <a:rPr lang="en-US" sz="1600" b="1" u="sng" dirty="0"/>
              <a:t>Arts &amp; Humanities</a:t>
            </a: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Math			</a:t>
            </a:r>
            <a:r>
              <a:rPr lang="en-US" sz="1400" u="sng" dirty="0"/>
              <a:t>	</a:t>
            </a:r>
            <a:r>
              <a:rPr lang="en-US" sz="1400" dirty="0"/>
              <a:t>English Language 		</a:t>
            </a:r>
            <a:r>
              <a:rPr lang="en-US" sz="1400" u="sng" dirty="0"/>
              <a:t>	</a:t>
            </a:r>
            <a:r>
              <a:rPr lang="en-US" sz="1400" dirty="0"/>
              <a:t>English Literature AS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Marine Science (AS/AL)	</a:t>
            </a:r>
            <a:r>
              <a:rPr lang="en-US" sz="1400" u="sng" dirty="0"/>
              <a:t>	</a:t>
            </a:r>
            <a:r>
              <a:rPr lang="en-US" sz="1400" dirty="0"/>
              <a:t>Spanish Language		</a:t>
            </a:r>
            <a:r>
              <a:rPr lang="en-US" sz="1400" u="sng" dirty="0"/>
              <a:t>	</a:t>
            </a:r>
            <a:r>
              <a:rPr lang="en-US" sz="1400" dirty="0"/>
              <a:t>English Literature AL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Physics (AS/AL)						</a:t>
            </a:r>
            <a:r>
              <a:rPr lang="en-US" sz="1400" u="sng" dirty="0"/>
              <a:t>	</a:t>
            </a:r>
            <a:r>
              <a:rPr lang="en-US" sz="1400" dirty="0"/>
              <a:t>US History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Chemistry (AS/AL)						</a:t>
            </a:r>
            <a:r>
              <a:rPr lang="en-US" sz="1400" u="sng" dirty="0"/>
              <a:t>	</a:t>
            </a:r>
            <a:r>
              <a:rPr lang="en-US" sz="1400" dirty="0"/>
              <a:t>International History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*</a:t>
            </a:r>
            <a:r>
              <a:rPr lang="en-US" sz="1400" dirty="0"/>
              <a:t>Environmental Management					</a:t>
            </a:r>
            <a:r>
              <a:rPr lang="en-US" sz="1400" u="sng" dirty="0"/>
              <a:t>	</a:t>
            </a:r>
            <a:r>
              <a:rPr lang="en-US" sz="1400" dirty="0"/>
              <a:t>Music (AS/AL)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*Psychology (AS/AL)						</a:t>
            </a:r>
            <a:r>
              <a:rPr lang="en-US" sz="1400" u="sng" dirty="0"/>
              <a:t>	</a:t>
            </a:r>
            <a:r>
              <a:rPr lang="en-US" sz="1400" dirty="0"/>
              <a:t>Drama (AS/AL)	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*</a:t>
            </a:r>
            <a:r>
              <a:rPr lang="en-US" sz="1400" dirty="0"/>
              <a:t>Physical Education (Sports Medicine)				</a:t>
            </a:r>
            <a:r>
              <a:rPr lang="en-US" sz="1400" u="sng" dirty="0"/>
              <a:t>	</a:t>
            </a:r>
            <a:r>
              <a:rPr lang="en-US" sz="1400" dirty="0"/>
              <a:t>Economics (AS/AL)</a:t>
            </a:r>
            <a:endParaRPr lang="en-US" sz="400" dirty="0"/>
          </a:p>
          <a:p>
            <a:pPr marL="1371600" lvl="3" indent="0">
              <a:lnSpc>
                <a:spcPct val="100000"/>
              </a:lnSpc>
              <a:buNone/>
            </a:pPr>
            <a:r>
              <a:rPr lang="en-US" sz="600" dirty="0"/>
              <a:t>							</a:t>
            </a:r>
            <a:r>
              <a:rPr lang="en-US" sz="1400" u="sng" dirty="0"/>
              <a:t>	</a:t>
            </a:r>
            <a:r>
              <a:rPr lang="en-US" sz="1400" dirty="0"/>
              <a:t>Art &amp; Design (AS/AL)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u="sng" dirty="0"/>
              <a:t>Core </a:t>
            </a:r>
            <a:r>
              <a:rPr lang="en-US" sz="1400" b="1" i="1" u="sng" dirty="0"/>
              <a:t>(required)</a:t>
            </a:r>
            <a:r>
              <a:rPr lang="en-US" sz="1400" b="1" i="1" dirty="0"/>
              <a:t>			</a:t>
            </a:r>
            <a:r>
              <a:rPr lang="en-US" sz="1400" b="1" u="sng" dirty="0"/>
              <a:t>Optional Interdisciplinary Cat.</a:t>
            </a:r>
            <a:r>
              <a:rPr lang="en-US" sz="1400" dirty="0"/>
              <a:t>		</a:t>
            </a:r>
            <a:r>
              <a:rPr lang="en-US" sz="1400" u="sng" dirty="0"/>
              <a:t>	</a:t>
            </a:r>
            <a:r>
              <a:rPr lang="en-US" sz="1400" dirty="0"/>
              <a:t>Dig. Media &amp; Design (AS/AL)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Global Perspectives AS</a:t>
            </a:r>
            <a:r>
              <a:rPr lang="en-US" sz="1500" dirty="0"/>
              <a:t>		</a:t>
            </a:r>
            <a:r>
              <a:rPr lang="en-US" sz="1500" u="sng" dirty="0"/>
              <a:t>	</a:t>
            </a:r>
            <a:r>
              <a:rPr lang="en-US" sz="1500" dirty="0"/>
              <a:t>English General Paper	</a:t>
            </a:r>
            <a:r>
              <a:rPr lang="en-US" sz="1400" dirty="0"/>
              <a:t>Art &amp; Design is offered in</a:t>
            </a:r>
          </a:p>
          <a:p>
            <a:pPr>
              <a:lnSpc>
                <a:spcPct val="100000"/>
              </a:lnSpc>
            </a:pPr>
            <a:r>
              <a:rPr lang="en-US" sz="1600" b="1" dirty="0"/>
              <a:t>				</a:t>
            </a:r>
            <a:r>
              <a:rPr lang="en-US" sz="1500" u="sng" dirty="0"/>
              <a:t>	</a:t>
            </a:r>
            <a:r>
              <a:rPr lang="en-US" sz="1500" dirty="0"/>
              <a:t>Thinking Skills (AS/AL)              	</a:t>
            </a:r>
            <a:r>
              <a:rPr lang="en-US" sz="1600" dirty="0"/>
              <a:t> Draw/Paint</a:t>
            </a:r>
            <a:r>
              <a:rPr lang="en-US" sz="1600" b="1" dirty="0"/>
              <a:t> </a:t>
            </a:r>
            <a:r>
              <a:rPr lang="en-US" sz="1600" dirty="0"/>
              <a:t>or Ceramics</a:t>
            </a:r>
            <a:endParaRPr lang="en-US" sz="1500" dirty="0"/>
          </a:p>
          <a:p>
            <a:pPr>
              <a:lnSpc>
                <a:spcPct val="100000"/>
              </a:lnSpc>
            </a:pPr>
            <a:r>
              <a:rPr lang="en-US" sz="1500" dirty="0"/>
              <a:t>				</a:t>
            </a:r>
            <a:r>
              <a:rPr lang="en-US" sz="1500" u="sng" dirty="0"/>
              <a:t>	</a:t>
            </a:r>
            <a:r>
              <a:rPr lang="en-US" sz="1500" dirty="0"/>
              <a:t>Global Perspectives AL </a:t>
            </a:r>
            <a:r>
              <a:rPr lang="en-US" sz="1500" b="1" dirty="0"/>
              <a:t>	</a:t>
            </a:r>
            <a:endParaRPr lang="en-US" sz="15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200" b="1" dirty="0"/>
              <a:t>*These courses count in either the Math/Science or Arts &amp; Humanities categories	</a:t>
            </a:r>
            <a:r>
              <a:rPr lang="en-US" sz="1500" b="1" dirty="0"/>
              <a:t>		</a:t>
            </a:r>
            <a:r>
              <a:rPr lang="en-US" sz="1500" dirty="0"/>
              <a:t>		</a:t>
            </a:r>
            <a:r>
              <a:rPr lang="en-US" sz="1600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95282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NEWS YOU NEED!!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24303"/>
            <a:ext cx="10338661" cy="5569528"/>
          </a:xfrm>
        </p:spPr>
        <p:txBody>
          <a:bodyPr>
            <a:normAutofit/>
          </a:bodyPr>
          <a:lstStyle/>
          <a:p>
            <a:r>
              <a:rPr lang="en-US" b="1" u="sng" dirty="0"/>
              <a:t>Online Appointment Request link</a:t>
            </a:r>
            <a:r>
              <a:rPr lang="en-US" b="1" dirty="0"/>
              <a:t> </a:t>
            </a:r>
            <a:r>
              <a:rPr lang="en-US" dirty="0"/>
              <a:t>for School Counselor appointments</a:t>
            </a:r>
          </a:p>
          <a:p>
            <a:endParaRPr lang="en-US" dirty="0"/>
          </a:p>
          <a:p>
            <a:r>
              <a:rPr lang="en-US" b="1" u="sng" dirty="0"/>
              <a:t>Will you Tutor?</a:t>
            </a:r>
            <a:r>
              <a:rPr lang="en-US" b="1" dirty="0"/>
              <a:t>  </a:t>
            </a:r>
            <a:r>
              <a:rPr lang="en-US" dirty="0"/>
              <a:t>Student tutoring sign up</a:t>
            </a:r>
          </a:p>
          <a:p>
            <a:endParaRPr lang="en-US" dirty="0"/>
          </a:p>
          <a:p>
            <a:r>
              <a:rPr lang="en-US" b="1" u="sng" dirty="0"/>
              <a:t>AICE Schoology Group:</a:t>
            </a:r>
            <a:r>
              <a:rPr lang="en-US" dirty="0"/>
              <a:t> If you’re not getting messages let me know</a:t>
            </a:r>
          </a:p>
          <a:p>
            <a:endParaRPr lang="en-US" b="1" u="sng" dirty="0">
              <a:solidFill>
                <a:srgbClr val="FFFF00"/>
              </a:solidFill>
            </a:endParaRPr>
          </a:p>
          <a:p>
            <a:r>
              <a:rPr lang="en-US" b="1" u="sng" dirty="0"/>
              <a:t>Jacket School Counseling Schoology:</a:t>
            </a:r>
            <a:r>
              <a:rPr lang="en-US" dirty="0"/>
              <a:t> Same as above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b="1" u="sng" dirty="0"/>
              <a:t>SAHS Counseling Office </a:t>
            </a:r>
            <a:r>
              <a:rPr lang="en-US" b="1" u="sng" dirty="0" err="1"/>
              <a:t>InstaGram</a:t>
            </a:r>
            <a:r>
              <a:rPr lang="en-US" b="1" u="sng" dirty="0"/>
              <a:t>!! </a:t>
            </a:r>
          </a:p>
          <a:p>
            <a:pPr lvl="1"/>
            <a:r>
              <a:rPr lang="en-US" dirty="0"/>
              <a:t>Search @JacketSchoolCounseling and follow us!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2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BRIGHT FUTURES?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484581"/>
            <a:ext cx="10338661" cy="40362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scholarship program that can help pay for you to go to college!</a:t>
            </a:r>
            <a:br>
              <a:rPr lang="en-US" dirty="0"/>
            </a:b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Start working hard now for a big payoff $$$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100+ Hours of Community Service for top award – NON-PROFIT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Remember – Earning your ADIP + 100 hours = BRIGHT FUTURES (SAT/ACT score &amp; GPA waived)</a:t>
            </a:r>
          </a:p>
        </p:txBody>
      </p:sp>
    </p:spTree>
    <p:extLst>
      <p:ext uri="{BB962C8B-B14F-4D97-AF65-F5344CB8AC3E}">
        <p14:creationId xmlns:p14="http://schemas.microsoft.com/office/powerpoint/2010/main" val="203169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Community Service Hours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9" y="2178426"/>
            <a:ext cx="11779623" cy="4773704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C.S. form and Reflection Log</a:t>
            </a:r>
            <a:r>
              <a:rPr lang="en-US" b="1" dirty="0"/>
              <a:t> - </a:t>
            </a:r>
            <a:r>
              <a:rPr lang="en-US" dirty="0"/>
              <a:t>available in School Counseling, posted to Jacket School Counseling Schoology and AICE Schoology</a:t>
            </a:r>
          </a:p>
          <a:p>
            <a:endParaRPr lang="en-US" sz="1100" dirty="0"/>
          </a:p>
          <a:p>
            <a:r>
              <a:rPr lang="en-US" dirty="0"/>
              <a:t>Plan/Reflection log required for </a:t>
            </a:r>
            <a:r>
              <a:rPr lang="en-US" b="1" i="1" u="sng" dirty="0"/>
              <a:t>ALL organizations </a:t>
            </a:r>
          </a:p>
          <a:p>
            <a:pPr lvl="1"/>
            <a:r>
              <a:rPr lang="en-US" dirty="0"/>
              <a:t>(school based </a:t>
            </a:r>
            <a:r>
              <a:rPr lang="en-US" i="1" u="sng" dirty="0"/>
              <a:t>AND</a:t>
            </a:r>
            <a:r>
              <a:rPr lang="en-US" dirty="0"/>
              <a:t> outside of school)</a:t>
            </a:r>
            <a:endParaRPr lang="en-US" b="1" i="1" u="sng" dirty="0"/>
          </a:p>
          <a:p>
            <a:endParaRPr lang="en-US" sz="1100" dirty="0"/>
          </a:p>
          <a:p>
            <a:r>
              <a:rPr lang="en-US" dirty="0"/>
              <a:t>Signature can be provided directly on Log for School based volunteer hours</a:t>
            </a:r>
          </a:p>
          <a:p>
            <a:endParaRPr lang="en-US" sz="1000" dirty="0"/>
          </a:p>
          <a:p>
            <a:r>
              <a:rPr lang="en-US" dirty="0"/>
              <a:t>ALL hours completed at an outside organization: </a:t>
            </a:r>
          </a:p>
          <a:p>
            <a:pPr lvl="1"/>
            <a:r>
              <a:rPr lang="en-US" dirty="0"/>
              <a:t>Letter from organization on letterhead </a:t>
            </a:r>
            <a:r>
              <a:rPr lang="en-US" i="1" u="sng" dirty="0"/>
              <a:t>(in addition to Plan &amp; Reflection Log)</a:t>
            </a:r>
          </a:p>
          <a:p>
            <a:pPr lvl="1"/>
            <a:r>
              <a:rPr lang="en-US" dirty="0"/>
              <a:t>Name of Organization</a:t>
            </a:r>
          </a:p>
          <a:p>
            <a:pPr lvl="1"/>
            <a:r>
              <a:rPr lang="en-US" dirty="0"/>
              <a:t>Your Name</a:t>
            </a:r>
          </a:p>
          <a:p>
            <a:pPr lvl="1"/>
            <a:r>
              <a:rPr lang="en-US" dirty="0"/>
              <a:t>Activity &amp; number of hours volunteered</a:t>
            </a:r>
          </a:p>
          <a:p>
            <a:pPr lvl="1"/>
            <a:r>
              <a:rPr lang="en-US" dirty="0"/>
              <a:t>Signature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1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C766-1E30-C89F-926A-63D06FDC9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Community Service Hours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0C6EE-B5C0-42E0-20CD-D5E84BD4A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77" y="2102177"/>
            <a:ext cx="11208470" cy="428919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u="sng" dirty="0">
                <a:solidFill>
                  <a:schemeClr val="bg1"/>
                </a:solidFill>
                <a:highlight>
                  <a:srgbClr val="FFFF00"/>
                </a:highlight>
              </a:rPr>
              <a:t>NEW FOR 2022-23</a:t>
            </a:r>
            <a:r>
              <a:rPr lang="en-US" u="sng" dirty="0">
                <a:solidFill>
                  <a:schemeClr val="bg1"/>
                </a:solidFill>
                <a:highlight>
                  <a:srgbClr val="FFFF00"/>
                </a:highlight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u="sng" dirty="0"/>
              <a:t>Paid work hours can be used for Bright Futures!</a:t>
            </a:r>
          </a:p>
          <a:p>
            <a:pPr lvl="1"/>
            <a:r>
              <a:rPr lang="en-US" dirty="0"/>
              <a:t>Must submit a pay stub – see the new CS Forms for rules</a:t>
            </a:r>
          </a:p>
          <a:p>
            <a:pPr lvl="1"/>
            <a:endParaRPr lang="en-US" dirty="0"/>
          </a:p>
          <a:p>
            <a:r>
              <a:rPr lang="en-US" dirty="0"/>
              <a:t>Volunteer Service </a:t>
            </a:r>
            <a:r>
              <a:rPr lang="en-US" b="1" u="sng" dirty="0"/>
              <a:t>Plan and Reflection Log</a:t>
            </a:r>
            <a:r>
              <a:rPr lang="en-US" b="1" dirty="0"/>
              <a:t> </a:t>
            </a:r>
            <a:r>
              <a:rPr lang="en-US" dirty="0"/>
              <a:t>must be turned in with CS form</a:t>
            </a:r>
          </a:p>
          <a:p>
            <a:pPr lvl="1"/>
            <a:r>
              <a:rPr lang="en-US" dirty="0"/>
              <a:t>(available in School Counseling, posted to Jacket School Counseling Schoology and AICE Schoology)</a:t>
            </a:r>
          </a:p>
          <a:p>
            <a:endParaRPr lang="en-US" dirty="0"/>
          </a:p>
          <a:p>
            <a:r>
              <a:rPr lang="en-US" dirty="0"/>
              <a:t>Turn in ALL hours/forms to Ms. Moloney when you have accrued 25 hours on one form/letter (or by the end of senior year at the VERY latest).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56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can I find Volunteer Opportunities?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98326"/>
            <a:ext cx="10274007" cy="445796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Search online at </a:t>
            </a:r>
            <a:r>
              <a:rPr lang="en-US" dirty="0">
                <a:solidFill>
                  <a:srgbClr val="FFFF00"/>
                </a:solidFill>
                <a:hlinkClick r:id="rId2"/>
              </a:rPr>
              <a:t>www.volunteermatch.org</a:t>
            </a:r>
            <a:endParaRPr lang="en-US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District Community Service Website: </a:t>
            </a:r>
            <a:r>
              <a:rPr lang="en-US" u="sng" dirty="0">
                <a:hlinkClick r:id="rId3"/>
              </a:rPr>
              <a:t>https://www.stjohns.k12.fl.us/guidance/community-service/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Pay attention to announcements for opportunities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Check with local organizations like food pantries, animal shelters, churches, elderly homes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Join clubs who provide volunteer opportunities like </a:t>
            </a:r>
            <a:r>
              <a:rPr lang="en-US" sz="2800" b="1" i="1" u="sng" dirty="0"/>
              <a:t>AICE Advisory Board! </a:t>
            </a:r>
            <a:r>
              <a:rPr lang="en-US" dirty="0"/>
              <a:t>(and Key Club, Interact, Recycling Club).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Volunteer at AICE Events to be eligible for the </a:t>
            </a:r>
            <a:r>
              <a:rPr lang="en-US" sz="3900" dirty="0">
                <a:solidFill>
                  <a:srgbClr val="FFFF00"/>
                </a:solidFill>
              </a:rPr>
              <a:t>AICE Scholarship!</a:t>
            </a:r>
          </a:p>
          <a:p>
            <a:endParaRPr lang="en-US" sz="3000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35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/>
              <a:t>QUESTIONS about Curriculum? ADIP? Bright Futures? GPA?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84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Earning an Unweighted 2.0 GPA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335" y="2085519"/>
            <a:ext cx="9717647" cy="693135"/>
          </a:xfrm>
        </p:spPr>
        <p:txBody>
          <a:bodyPr>
            <a:normAutofit/>
          </a:bodyPr>
          <a:lstStyle/>
          <a:p>
            <a:r>
              <a:rPr lang="en-US" sz="2800" dirty="0"/>
              <a:t>GPA = Grade Point Average - </a:t>
            </a:r>
            <a:r>
              <a:rPr lang="en-US" sz="2400" dirty="0"/>
              <a:t>How do we calculate GPA?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6560" y="3269673"/>
            <a:ext cx="7361380" cy="3731491"/>
          </a:xfrm>
        </p:spPr>
        <p:txBody>
          <a:bodyPr>
            <a:normAutofit/>
          </a:bodyPr>
          <a:lstStyle/>
          <a:p>
            <a:r>
              <a:rPr lang="en-US" dirty="0"/>
              <a:t>Add up the “grade points” you have earned, and divide by the number of grades.</a:t>
            </a:r>
          </a:p>
          <a:p>
            <a:r>
              <a:rPr lang="en-US" dirty="0"/>
              <a:t>Standard Level Courses earn:</a:t>
            </a:r>
          </a:p>
          <a:p>
            <a:pPr lvl="1"/>
            <a:r>
              <a:rPr lang="en-US" dirty="0"/>
              <a:t>A = 4		</a:t>
            </a:r>
          </a:p>
          <a:p>
            <a:pPr lvl="1"/>
            <a:r>
              <a:rPr lang="en-US" dirty="0"/>
              <a:t>B = 3		</a:t>
            </a:r>
          </a:p>
          <a:p>
            <a:pPr lvl="1"/>
            <a:r>
              <a:rPr lang="en-US" dirty="0"/>
              <a:t>C = 2 		</a:t>
            </a:r>
          </a:p>
          <a:p>
            <a:pPr lvl="1"/>
            <a:r>
              <a:rPr lang="en-US" dirty="0"/>
              <a:t>D = 1		</a:t>
            </a:r>
          </a:p>
          <a:p>
            <a:pPr lvl="1"/>
            <a:r>
              <a:rPr lang="en-US" dirty="0"/>
              <a:t>F = 0 </a:t>
            </a:r>
          </a:p>
        </p:txBody>
      </p:sp>
    </p:spTree>
    <p:extLst>
      <p:ext uri="{BB962C8B-B14F-4D97-AF65-F5344CB8AC3E}">
        <p14:creationId xmlns:p14="http://schemas.microsoft.com/office/powerpoint/2010/main" val="15259183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about Advanced Classes?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Weighted GPA </a:t>
            </a:r>
            <a:r>
              <a:rPr lang="en-US" dirty="0"/>
              <a:t>= advanced courses earn ADDITIONAL GPA points</a:t>
            </a:r>
          </a:p>
          <a:p>
            <a:pPr lvl="1"/>
            <a:r>
              <a:rPr lang="en-US" dirty="0"/>
              <a:t>Add the “weight” to get the Weighted GPA</a:t>
            </a:r>
          </a:p>
          <a:p>
            <a:endParaRPr lang="en-US" dirty="0"/>
          </a:p>
          <a:p>
            <a:r>
              <a:rPr lang="en-US" sz="2800" dirty="0"/>
              <a:t>AICE/AP/Dual Enrollment courses = + 1.0 GPA point</a:t>
            </a:r>
          </a:p>
          <a:p>
            <a:pPr lvl="1"/>
            <a:r>
              <a:rPr lang="en-US" sz="2400" dirty="0"/>
              <a:t>A=5, B=4, C=3, D=2, F=0</a:t>
            </a:r>
          </a:p>
          <a:p>
            <a:pPr lvl="1"/>
            <a:endParaRPr lang="en-US" sz="2400" dirty="0"/>
          </a:p>
          <a:p>
            <a:r>
              <a:rPr lang="en-US" sz="2800" dirty="0"/>
              <a:t>Honors/Pre-AICE = + .5 GPA point</a:t>
            </a:r>
          </a:p>
          <a:p>
            <a:pPr lvl="1"/>
            <a:r>
              <a:rPr lang="en-US" sz="2400" dirty="0"/>
              <a:t>A=4.5, B=3.5, C=2.5, D=1.5, F=0</a:t>
            </a:r>
          </a:p>
        </p:txBody>
      </p:sp>
    </p:spTree>
    <p:extLst>
      <p:ext uri="{BB962C8B-B14F-4D97-AF65-F5344CB8AC3E}">
        <p14:creationId xmlns:p14="http://schemas.microsoft.com/office/powerpoint/2010/main" val="2128485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Let’s try an example…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72460" y="1995128"/>
            <a:ext cx="4472327" cy="693135"/>
          </a:xfrm>
        </p:spPr>
        <p:txBody>
          <a:bodyPr/>
          <a:lstStyle/>
          <a:p>
            <a:pPr algn="ctr"/>
            <a:r>
              <a:rPr lang="en-US" dirty="0"/>
              <a:t>Add it up!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10327" y="2780146"/>
            <a:ext cx="8386618" cy="3860800"/>
          </a:xfrm>
        </p:spPr>
        <p:txBody>
          <a:bodyPr>
            <a:normAutofit/>
          </a:bodyPr>
          <a:lstStyle/>
          <a:p>
            <a:r>
              <a:rPr lang="en-US" sz="3200" dirty="0"/>
              <a:t>Joe’s </a:t>
            </a:r>
            <a:r>
              <a:rPr lang="en-US" sz="3200" u="sng" dirty="0"/>
              <a:t>first semester </a:t>
            </a:r>
            <a:r>
              <a:rPr lang="en-US" sz="3200" dirty="0"/>
              <a:t>report card:</a:t>
            </a:r>
          </a:p>
          <a:p>
            <a:pPr lvl="1"/>
            <a:r>
              <a:rPr lang="en-US" sz="2800" dirty="0"/>
              <a:t>Pre-AICE Biology		C</a:t>
            </a:r>
          </a:p>
          <a:p>
            <a:pPr lvl="1"/>
            <a:r>
              <a:rPr lang="en-US" sz="2800" dirty="0"/>
              <a:t>AICE Geog.			B</a:t>
            </a:r>
          </a:p>
          <a:p>
            <a:pPr lvl="1"/>
            <a:r>
              <a:rPr lang="en-US" sz="2800" dirty="0"/>
              <a:t>Geometry  Hon.		B</a:t>
            </a:r>
          </a:p>
          <a:p>
            <a:pPr lvl="1"/>
            <a:r>
              <a:rPr lang="en-US" sz="2800" dirty="0"/>
              <a:t>AICE Eng. Lang.		B</a:t>
            </a:r>
          </a:p>
          <a:p>
            <a:pPr lvl="1"/>
            <a:r>
              <a:rPr lang="en-US" sz="2800" dirty="0"/>
              <a:t>Draw/Paint			A</a:t>
            </a:r>
          </a:p>
          <a:p>
            <a:pPr lvl="1"/>
            <a:r>
              <a:rPr lang="en-US" sz="2800" dirty="0"/>
              <a:t>Aerospace Tech. 1		A</a:t>
            </a:r>
          </a:p>
          <a:p>
            <a:pPr lvl="1"/>
            <a:r>
              <a:rPr lang="en-US" sz="2800" dirty="0"/>
              <a:t>Pre-AICE Span. 1		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708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GPA’s are cumulative!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420" y="1920756"/>
            <a:ext cx="5729660" cy="693135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Let’s add second semester!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214" y="2798618"/>
            <a:ext cx="9772072" cy="3860800"/>
          </a:xfrm>
        </p:spPr>
        <p:txBody>
          <a:bodyPr>
            <a:normAutofit/>
          </a:bodyPr>
          <a:lstStyle/>
          <a:p>
            <a:r>
              <a:rPr lang="en-US" sz="3200" u="sng" dirty="0"/>
              <a:t>First Semester</a:t>
            </a:r>
            <a:r>
              <a:rPr lang="en-US" sz="3200" dirty="0"/>
              <a:t>			</a:t>
            </a:r>
            <a:r>
              <a:rPr lang="en-US" sz="3200" u="sng" dirty="0"/>
              <a:t>Second Semester</a:t>
            </a:r>
          </a:p>
          <a:p>
            <a:pPr lvl="1"/>
            <a:r>
              <a:rPr lang="en-US" sz="2800" dirty="0"/>
              <a:t>Pre-AICE Biology		C		A</a:t>
            </a:r>
          </a:p>
          <a:p>
            <a:pPr lvl="1"/>
            <a:r>
              <a:rPr lang="en-US" sz="2800" dirty="0"/>
              <a:t>AICE Geog.			B		A</a:t>
            </a:r>
          </a:p>
          <a:p>
            <a:pPr lvl="1"/>
            <a:r>
              <a:rPr lang="en-US" sz="2800" dirty="0"/>
              <a:t>Geometry  Hon.		B		B</a:t>
            </a:r>
          </a:p>
          <a:p>
            <a:pPr lvl="1"/>
            <a:r>
              <a:rPr lang="en-US" sz="2800" dirty="0"/>
              <a:t>AICE Eng. Lang.		B		A	</a:t>
            </a:r>
          </a:p>
          <a:p>
            <a:pPr lvl="1"/>
            <a:r>
              <a:rPr lang="en-US" sz="2800" dirty="0"/>
              <a:t>Draw/Paint			A		A</a:t>
            </a:r>
          </a:p>
          <a:p>
            <a:pPr lvl="1"/>
            <a:r>
              <a:rPr lang="en-US" sz="2800" dirty="0"/>
              <a:t>Aerospace Tech. 1		A		B</a:t>
            </a:r>
          </a:p>
          <a:p>
            <a:pPr lvl="1"/>
            <a:r>
              <a:rPr lang="en-US" sz="2800" dirty="0"/>
              <a:t>Pre-AICE Span. 1		C		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18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 need to do as a Freshman?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456873"/>
            <a:ext cx="10381673" cy="42302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Get to know your teachers, counselor, and make connections.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Start thinking about what you want to do after graduation. This</a:t>
            </a:r>
          </a:p>
          <a:p>
            <a:pPr marL="0" indent="0">
              <a:buNone/>
            </a:pPr>
            <a:r>
              <a:rPr lang="en-US" dirty="0"/>
              <a:t>   will help drive your “path” through high school – which classes to</a:t>
            </a:r>
          </a:p>
          <a:p>
            <a:pPr marL="0" indent="0">
              <a:buNone/>
            </a:pPr>
            <a:r>
              <a:rPr lang="en-US" dirty="0"/>
              <a:t>   take, which activities to join, etc.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Get involved at school! Join clubs, sports, community service, social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3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59675"/>
            <a:ext cx="10043097" cy="4553455"/>
          </a:xfrm>
        </p:spPr>
        <p:txBody>
          <a:bodyPr>
            <a:normAutofit fontScale="77500" lnSpcReduction="20000"/>
          </a:bodyPr>
          <a:lstStyle/>
          <a:p>
            <a:endParaRPr lang="en-US" sz="2600" b="1" u="sng" dirty="0"/>
          </a:p>
          <a:p>
            <a:r>
              <a:rPr lang="en-US" sz="2600" b="1" u="sng" dirty="0">
                <a:solidFill>
                  <a:schemeClr val="bg1"/>
                </a:solidFill>
                <a:highlight>
                  <a:srgbClr val="00FFFF"/>
                </a:highlight>
              </a:rPr>
              <a:t>AICE Parent Night  </a:t>
            </a:r>
            <a:r>
              <a:rPr lang="en-US" sz="2600" b="1" u="sng" dirty="0"/>
              <a:t>- Thursday, Nov. 3</a:t>
            </a:r>
            <a:r>
              <a:rPr lang="en-US" sz="2600" b="1" u="sng" baseline="30000" dirty="0"/>
              <a:t>rd</a:t>
            </a:r>
            <a:r>
              <a:rPr lang="en-US" sz="2600" b="1" u="sng" dirty="0"/>
              <a:t>, 2022</a:t>
            </a:r>
          </a:p>
          <a:p>
            <a:endParaRPr lang="en-US" sz="2600" b="1" u="sng" dirty="0"/>
          </a:p>
          <a:p>
            <a:r>
              <a:rPr lang="en-US" sz="2600" b="1" u="sng" dirty="0"/>
              <a:t>PSAT – Oct. 12th</a:t>
            </a:r>
          </a:p>
          <a:p>
            <a:endParaRPr lang="en-US" sz="1800" b="1" u="sng" dirty="0"/>
          </a:p>
          <a:p>
            <a:r>
              <a:rPr lang="en-US" sz="2600" b="1" u="sng" dirty="0"/>
              <a:t>AICE 11</a:t>
            </a:r>
            <a:r>
              <a:rPr lang="en-US" sz="2600" b="1" u="sng" baseline="30000" dirty="0"/>
              <a:t>th</a:t>
            </a:r>
            <a:r>
              <a:rPr lang="en-US" sz="2600" b="1" u="sng" dirty="0"/>
              <a:t> Grade Induction Ceremony Wed., Jan. 11</a:t>
            </a:r>
            <a:r>
              <a:rPr lang="en-US" sz="2600" b="1" u="sng" baseline="30000" dirty="0"/>
              <a:t>th</a:t>
            </a:r>
            <a:r>
              <a:rPr lang="en-US" sz="2600" b="1" u="sng" dirty="0"/>
              <a:t>, 2023</a:t>
            </a:r>
            <a:r>
              <a:rPr lang="en-US" sz="2600" b="1" u="sng" baseline="30000" dirty="0"/>
              <a:t>:</a:t>
            </a:r>
            <a:r>
              <a:rPr lang="en-US" sz="2600" b="1" dirty="0"/>
              <a:t> </a:t>
            </a:r>
            <a:r>
              <a:rPr lang="en-US" sz="2600" dirty="0"/>
              <a:t>Certificates, Awards</a:t>
            </a:r>
          </a:p>
          <a:p>
            <a:endParaRPr lang="en-US" sz="1800" dirty="0"/>
          </a:p>
          <a:p>
            <a:r>
              <a:rPr lang="en-US" sz="2600" b="1" u="sng" dirty="0"/>
              <a:t>AICE Advisory Board </a:t>
            </a:r>
            <a:r>
              <a:rPr lang="en-US" sz="2600" dirty="0"/>
              <a:t>– first meeting Thurs. Sept. 15, 8:30 – room E503</a:t>
            </a:r>
          </a:p>
          <a:p>
            <a:pPr lvl="1"/>
            <a:endParaRPr lang="en-US" sz="1800" dirty="0"/>
          </a:p>
          <a:p>
            <a:r>
              <a:rPr lang="en-US" sz="2600" b="1" u="sng" dirty="0"/>
              <a:t>College Rep. Visits </a:t>
            </a:r>
            <a:r>
              <a:rPr lang="en-US" sz="2600" dirty="0"/>
              <a:t>– starting in Sept., listen for announcements, watch bulletin board </a:t>
            </a:r>
          </a:p>
          <a:p>
            <a:endParaRPr lang="en-US" sz="1600" dirty="0"/>
          </a:p>
          <a:p>
            <a:r>
              <a:rPr lang="en-US" sz="2600" b="1" u="sng" dirty="0"/>
              <a:t>NACAC College Fair </a:t>
            </a:r>
            <a:r>
              <a:rPr lang="en-US" dirty="0"/>
              <a:t>– – </a:t>
            </a:r>
            <a:r>
              <a:rPr lang="en-US" sz="2400" b="1" u="sng" dirty="0">
                <a:hlinkClick r:id="rId2"/>
              </a:rPr>
              <a:t>https://www.nacacfairs.org/attend/attend-virtual-college-fairs/</a:t>
            </a:r>
            <a:r>
              <a:rPr lang="en-US" sz="2400" b="1" u="sng" dirty="0"/>
              <a:t> </a:t>
            </a:r>
            <a:endParaRPr lang="en-US" dirty="0"/>
          </a:p>
          <a:p>
            <a:endParaRPr lang="en-US" sz="1600" dirty="0"/>
          </a:p>
          <a:p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753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College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19" y="2078182"/>
            <a:ext cx="11237485" cy="46920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Start contacting/researching colleges this summer.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1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Watch Facebook, etc. and make sure everything is “clean”</a:t>
            </a:r>
          </a:p>
          <a:p>
            <a:pPr marL="0" indent="0">
              <a:buNone/>
            </a:pPr>
            <a:endParaRPr lang="en-US" sz="11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NCAA – athletes, be familiar with process to assure eligibility. Go to website.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dirty="0"/>
              <a:t>Go on College Tours</a:t>
            </a:r>
          </a:p>
          <a:p>
            <a:endParaRPr lang="en-US" sz="900" dirty="0"/>
          </a:p>
          <a:p>
            <a:r>
              <a:rPr lang="en-US" b="1" i="1" u="sng" dirty="0"/>
              <a:t>PSAT</a:t>
            </a:r>
            <a:r>
              <a:rPr lang="en-US" dirty="0"/>
              <a:t> in 10</a:t>
            </a:r>
            <a:r>
              <a:rPr lang="en-US" baseline="30000" dirty="0"/>
              <a:t>th</a:t>
            </a:r>
            <a:r>
              <a:rPr lang="en-US" dirty="0"/>
              <a:t> grade (</a:t>
            </a:r>
            <a:r>
              <a:rPr lang="en-US" b="1" i="1" u="sng" dirty="0"/>
              <a:t>AND</a:t>
            </a:r>
            <a:r>
              <a:rPr lang="en-US" dirty="0"/>
              <a:t> junior year for scholarship eligibility)</a:t>
            </a:r>
          </a:p>
          <a:p>
            <a:endParaRPr lang="en-US" sz="9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EVERYONE – take </a:t>
            </a:r>
            <a:r>
              <a:rPr lang="en-US" b="1" i="1" u="sng" dirty="0"/>
              <a:t>SAT and/or ACT </a:t>
            </a:r>
            <a:r>
              <a:rPr lang="en-US" dirty="0"/>
              <a:t>at least ONCE during </a:t>
            </a:r>
            <a:r>
              <a:rPr lang="en-US" b="1" u="sng" dirty="0"/>
              <a:t>junior</a:t>
            </a:r>
            <a:r>
              <a:rPr lang="en-US" dirty="0"/>
              <a:t> year!!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2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AICE Swag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44110"/>
            <a:ext cx="9613861" cy="45394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Available in Ms. Bechtle’s office!</a:t>
            </a:r>
          </a:p>
          <a:p>
            <a:endParaRPr lang="en-US" sz="1200" dirty="0"/>
          </a:p>
          <a:p>
            <a:r>
              <a:rPr lang="en-US" dirty="0"/>
              <a:t>AICE Polo Shirts (required when volunteering for AICE events) - $15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dirty="0"/>
              <a:t>AICE T-Shirts - $10</a:t>
            </a:r>
          </a:p>
          <a:p>
            <a:endParaRPr lang="en-US" sz="1100" dirty="0"/>
          </a:p>
          <a:p>
            <a:r>
              <a:rPr lang="en-US" dirty="0"/>
              <a:t>AICE Hoodies - $20</a:t>
            </a:r>
          </a:p>
          <a:p>
            <a:endParaRPr lang="en-US" sz="1100" dirty="0"/>
          </a:p>
          <a:p>
            <a:r>
              <a:rPr lang="en-US" dirty="0"/>
              <a:t>AICE “Yeti-type” drink cup - $10</a:t>
            </a:r>
          </a:p>
          <a:p>
            <a:endParaRPr lang="en-US" sz="1100" dirty="0"/>
          </a:p>
          <a:p>
            <a:r>
              <a:rPr lang="en-US" dirty="0"/>
              <a:t>AICE Magnets - $7 each or 2/$10</a:t>
            </a:r>
          </a:p>
          <a:p>
            <a:endParaRPr lang="en-US" sz="1100" dirty="0"/>
          </a:p>
          <a:p>
            <a:r>
              <a:rPr lang="en-US" dirty="0"/>
              <a:t>AICE Stickers - $7 each or 2/$10</a:t>
            </a:r>
          </a:p>
        </p:txBody>
      </p:sp>
    </p:spTree>
    <p:extLst>
      <p:ext uri="{BB962C8B-B14F-4D97-AF65-F5344CB8AC3E}">
        <p14:creationId xmlns:p14="http://schemas.microsoft.com/office/powerpoint/2010/main" val="27388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T-shirt Design</a:t>
            </a:r>
          </a:p>
        </p:txBody>
      </p:sp>
      <p:pic>
        <p:nvPicPr>
          <p:cNvPr id="1027" name="Picture 3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1" y="2179782"/>
            <a:ext cx="4172672" cy="441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684" y="2179782"/>
            <a:ext cx="4208607" cy="441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2636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T-Shirts &amp; Hoodies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43126" y="166256"/>
            <a:ext cx="5382255" cy="652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9680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Don’t miss out on important </a:t>
            </a:r>
            <a:br>
              <a:rPr lang="en-US" dirty="0"/>
            </a:br>
            <a:r>
              <a:rPr lang="en-US" dirty="0"/>
              <a:t>Information and updates!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28345"/>
            <a:ext cx="10371307" cy="4474019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AICE Schoology Group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AICE Website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School Counseling Schoology Group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Check out the School Counseling website</a:t>
            </a:r>
            <a:br>
              <a:rPr lang="en-US" dirty="0"/>
            </a:b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Follow @</a:t>
            </a:r>
            <a:r>
              <a:rPr lang="en-US" dirty="0" err="1"/>
              <a:t>JacketSchoolCounseling</a:t>
            </a:r>
            <a:r>
              <a:rPr lang="en-US" dirty="0"/>
              <a:t> on  </a:t>
            </a:r>
            <a:br>
              <a:rPr lang="en-US" dirty="0"/>
            </a:b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Make an appointment online or email Ms. Bechtle if you have questions.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297" y="4638432"/>
            <a:ext cx="813073" cy="60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5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QUESTIONS??</a:t>
            </a:r>
          </a:p>
        </p:txBody>
      </p:sp>
      <p:pic>
        <p:nvPicPr>
          <p:cNvPr id="4" name="Content Placeholder 3" descr="What does Second Life mean to you? ~ The SL Enquire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568" y="2664872"/>
            <a:ext cx="2985366" cy="3227423"/>
          </a:xfrm>
        </p:spPr>
      </p:pic>
    </p:spTree>
    <p:extLst>
      <p:ext uri="{BB962C8B-B14F-4D97-AF65-F5344CB8AC3E}">
        <p14:creationId xmlns:p14="http://schemas.microsoft.com/office/powerpoint/2010/main" val="4233583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Can My Counselor Help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080043" cy="403621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600" dirty="0"/>
              <a:t>Work together with students, families, teachers and other school staff to help you achieve, including: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800" dirty="0"/>
          </a:p>
          <a:p>
            <a:pPr lvl="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600" dirty="0"/>
              <a:t>Academic planning</a:t>
            </a:r>
          </a:p>
          <a:p>
            <a:pPr lvl="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600" dirty="0"/>
              <a:t>Personal/social challenges</a:t>
            </a:r>
          </a:p>
          <a:p>
            <a:pPr lvl="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600" dirty="0"/>
              <a:t>Planning future education and career choices</a:t>
            </a:r>
          </a:p>
          <a:p>
            <a:pPr lvl="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600" dirty="0"/>
              <a:t>Understand the AICE Program/Requirements</a:t>
            </a:r>
          </a:p>
          <a:p>
            <a:pPr lvl="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600" dirty="0"/>
              <a:t>Turn in Community Service Hours (to Ms. Moloney)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5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19FC1-AA40-3904-EEA6-8B606F826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53228"/>
            <a:ext cx="10435472" cy="1080938"/>
          </a:xfrm>
        </p:spPr>
        <p:txBody>
          <a:bodyPr/>
          <a:lstStyle/>
          <a:p>
            <a:pPr algn="ctr"/>
            <a:r>
              <a:rPr lang="en-US" dirty="0"/>
              <a:t>How to Contact Your Counselor with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14E81-DBAE-5B34-6017-9F04D3DA4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58195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Counselor Connect </a:t>
            </a:r>
            <a:r>
              <a:rPr lang="en-US" sz="2400" dirty="0"/>
              <a:t>link on main page of SAHS website</a:t>
            </a:r>
          </a:p>
          <a:p>
            <a:pPr lvl="1"/>
            <a:r>
              <a:rPr lang="en-US" dirty="0"/>
              <a:t>School Counselor appointment requests. A pass will be sent for you for the day of the appointment.  </a:t>
            </a:r>
          </a:p>
          <a:p>
            <a:endParaRPr lang="en-US" dirty="0"/>
          </a:p>
          <a:p>
            <a:r>
              <a:rPr lang="en-US" dirty="0"/>
              <a:t>Send a Schoology Message</a:t>
            </a:r>
          </a:p>
          <a:p>
            <a:endParaRPr lang="en-US" dirty="0"/>
          </a:p>
          <a:p>
            <a:r>
              <a:rPr lang="en-US" dirty="0"/>
              <a:t>Send an email (</a:t>
            </a:r>
            <a:r>
              <a:rPr lang="en-US" dirty="0">
                <a:hlinkClick r:id="rId2"/>
              </a:rPr>
              <a:t>Dena.Bechtle@stjohns.k12.fl.us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Stop by!</a:t>
            </a:r>
          </a:p>
        </p:txBody>
      </p:sp>
    </p:spTree>
    <p:extLst>
      <p:ext uri="{BB962C8B-B14F-4D97-AF65-F5344CB8AC3E}">
        <p14:creationId xmlns:p14="http://schemas.microsoft.com/office/powerpoint/2010/main" val="4108647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Expectations in AICE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19" y="1887685"/>
            <a:ext cx="4381150" cy="69313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DO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2580821"/>
            <a:ext cx="4698355" cy="40231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Expect to struggle!               (If you’re not challenged, you’re not growing!!)</a:t>
            </a:r>
          </a:p>
          <a:p>
            <a:r>
              <a:rPr lang="en-US" dirty="0"/>
              <a:t>Remain Organized</a:t>
            </a:r>
          </a:p>
          <a:p>
            <a:r>
              <a:rPr lang="en-US" dirty="0"/>
              <a:t>Keep up with your work - HAC</a:t>
            </a:r>
          </a:p>
          <a:p>
            <a:r>
              <a:rPr lang="en-US" dirty="0"/>
              <a:t>Ask teachers for help</a:t>
            </a:r>
          </a:p>
          <a:p>
            <a:r>
              <a:rPr lang="en-US" dirty="0"/>
              <a:t>Use outside tutors</a:t>
            </a:r>
          </a:p>
          <a:p>
            <a:r>
              <a:rPr lang="en-US" dirty="0"/>
              <a:t>Reach out to friends</a:t>
            </a:r>
          </a:p>
          <a:p>
            <a:r>
              <a:rPr lang="en-US" dirty="0"/>
              <a:t>Try different solutions/study methods, online help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1888744"/>
            <a:ext cx="4474028" cy="69207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DON’T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2580821"/>
            <a:ext cx="4700059" cy="40231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Dismiss a low grade</a:t>
            </a:r>
          </a:p>
          <a:p>
            <a:r>
              <a:rPr lang="en-US" dirty="0"/>
              <a:t>Focus on the exam results</a:t>
            </a:r>
          </a:p>
          <a:p>
            <a:r>
              <a:rPr lang="en-US" dirty="0"/>
              <a:t>Get discouraged with a low grade – figure it out!</a:t>
            </a:r>
          </a:p>
          <a:p>
            <a:r>
              <a:rPr lang="en-US" dirty="0"/>
              <a:t>Try to “fix” the problem yourself</a:t>
            </a:r>
          </a:p>
          <a:p>
            <a:r>
              <a:rPr lang="en-US" dirty="0"/>
              <a:t>Engage in harmful attitudes or blaming others</a:t>
            </a:r>
          </a:p>
          <a:p>
            <a:r>
              <a:rPr lang="en-US" dirty="0"/>
              <a:t>Blame the “teaching style”</a:t>
            </a:r>
          </a:p>
          <a:p>
            <a:r>
              <a:rPr lang="en-US" dirty="0"/>
              <a:t>DON’T Give Up!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43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 I Need to Graduate from HS?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200" i="1" u="sng" dirty="0"/>
              <a:t>Standard</a:t>
            </a:r>
            <a:r>
              <a:rPr lang="en-US" sz="5200" dirty="0"/>
              <a:t> Graduation Path:</a:t>
            </a:r>
          </a:p>
          <a:p>
            <a:endParaRPr lang="en-US" sz="6000" dirty="0"/>
          </a:p>
          <a:p>
            <a:pPr lvl="1"/>
            <a:r>
              <a:rPr lang="en-US" sz="3900" dirty="0"/>
              <a:t>3 basic requirements:</a:t>
            </a:r>
          </a:p>
          <a:p>
            <a:pPr lvl="2"/>
            <a:r>
              <a:rPr lang="en-US" sz="3900" dirty="0"/>
              <a:t>Earn 24 Credits</a:t>
            </a:r>
          </a:p>
          <a:p>
            <a:pPr lvl="2"/>
            <a:r>
              <a:rPr lang="en-US" sz="3900" dirty="0"/>
              <a:t>Earn a 2.0 GPA</a:t>
            </a:r>
          </a:p>
          <a:p>
            <a:pPr lvl="2"/>
            <a:r>
              <a:rPr lang="en-US" sz="3900" dirty="0"/>
              <a:t>Pass 2 state assessments (tests)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36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u="sng" dirty="0"/>
              <a:t>Standard</a:t>
            </a:r>
            <a:r>
              <a:rPr lang="en-US" dirty="0"/>
              <a:t> (Non-AICE) </a:t>
            </a:r>
            <a:br>
              <a:rPr lang="en-US" dirty="0"/>
            </a:br>
            <a:r>
              <a:rPr lang="en-US" dirty="0"/>
              <a:t>Graduation Requirements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6582" y="2078182"/>
            <a:ext cx="7426036" cy="461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76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Pass Three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47274"/>
            <a:ext cx="10852727" cy="40599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10</a:t>
            </a:r>
            <a:r>
              <a:rPr lang="en-US" sz="4000" baseline="30000" dirty="0"/>
              <a:t>th</a:t>
            </a:r>
            <a:r>
              <a:rPr lang="en-US" sz="4000" dirty="0"/>
              <a:t> Grade ELA (English Language Arts) FSA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Progress Monitoring exams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Algebra I EOC (End of Course Exam)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Biology EOC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561493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3140</TotalTime>
  <Words>2331</Words>
  <Application>Microsoft Office PowerPoint</Application>
  <PresentationFormat>Widescreen</PresentationFormat>
  <Paragraphs>336</Paragraphs>
  <Slides>35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Times New Roman</vt:lpstr>
      <vt:lpstr>Trebuchet MS</vt:lpstr>
      <vt:lpstr>Wingdings</vt:lpstr>
      <vt:lpstr>Berlin</vt:lpstr>
      <vt:lpstr>AICE Freshmen</vt:lpstr>
      <vt:lpstr>NEWS YOU NEED!!</vt:lpstr>
      <vt:lpstr>EVENTS</vt:lpstr>
      <vt:lpstr>How Can My Counselor Help Me?</vt:lpstr>
      <vt:lpstr>How to Contact Your Counselor with Questions?</vt:lpstr>
      <vt:lpstr>Expectations in AICE</vt:lpstr>
      <vt:lpstr>What Do I Need to Graduate from HS?</vt:lpstr>
      <vt:lpstr>Standard (Non-AICE)  Graduation Requirements</vt:lpstr>
      <vt:lpstr>Pass Three Tests</vt:lpstr>
      <vt:lpstr>What About AICE Students…??</vt:lpstr>
      <vt:lpstr>Graduation Requirements for the  AICE Curriculum</vt:lpstr>
      <vt:lpstr>Graduation Requirements for the  AICE Curriculum</vt:lpstr>
      <vt:lpstr>Staying on the AICE Curriculum</vt:lpstr>
      <vt:lpstr>Staying on Track!</vt:lpstr>
      <vt:lpstr>Cambridge A.I.C.E. Diploma Award</vt:lpstr>
      <vt:lpstr>Keeping Track of Graduation &amp; ADIP</vt:lpstr>
      <vt:lpstr>AICE Program &amp; AICE Diploma Award (ADIP)</vt:lpstr>
      <vt:lpstr>Course Planning</vt:lpstr>
      <vt:lpstr>Subject Categories</vt:lpstr>
      <vt:lpstr>What is BRIGHT FUTURES? </vt:lpstr>
      <vt:lpstr>Community Service Hours </vt:lpstr>
      <vt:lpstr>Community Service Hours (Cont’d)</vt:lpstr>
      <vt:lpstr>Where can I find Volunteer Opportunities?</vt:lpstr>
      <vt:lpstr>QUESTIONS about Curriculum? ADIP? Bright Futures? GPA?</vt:lpstr>
      <vt:lpstr>Earning an Unweighted 2.0 GPA</vt:lpstr>
      <vt:lpstr>What about Advanced Classes?</vt:lpstr>
      <vt:lpstr>Let’s try an example…</vt:lpstr>
      <vt:lpstr>GPA’s are cumulative!</vt:lpstr>
      <vt:lpstr>What do I need to do as a Freshman?</vt:lpstr>
      <vt:lpstr>College Information</vt:lpstr>
      <vt:lpstr>AICE Swag</vt:lpstr>
      <vt:lpstr>T-shirt Design</vt:lpstr>
      <vt:lpstr>T-Shirts &amp; Hoodies</vt:lpstr>
      <vt:lpstr>Don’t miss out on important  Information and updates!</vt:lpstr>
      <vt:lpstr>QUESTIONS??</vt:lpstr>
    </vt:vector>
  </TitlesOfParts>
  <Company>St. Johns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AICE Seniors</dc:title>
  <dc:creator>Dena Bechtle</dc:creator>
  <cp:lastModifiedBy>Dena Bechtle</cp:lastModifiedBy>
  <cp:revision>69</cp:revision>
  <dcterms:created xsi:type="dcterms:W3CDTF">2018-08-24T16:22:31Z</dcterms:created>
  <dcterms:modified xsi:type="dcterms:W3CDTF">2022-10-04T13:54:34Z</dcterms:modified>
</cp:coreProperties>
</file>