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9"/>
  </p:notesMasterIdLst>
  <p:sldIdLst>
    <p:sldId id="256" r:id="rId2"/>
    <p:sldId id="312" r:id="rId3"/>
    <p:sldId id="284" r:id="rId4"/>
    <p:sldId id="257" r:id="rId5"/>
    <p:sldId id="309" r:id="rId6"/>
    <p:sldId id="310" r:id="rId7"/>
    <p:sldId id="311" r:id="rId8"/>
    <p:sldId id="315" r:id="rId9"/>
    <p:sldId id="316" r:id="rId10"/>
    <p:sldId id="300" r:id="rId11"/>
    <p:sldId id="303" r:id="rId12"/>
    <p:sldId id="304" r:id="rId13"/>
    <p:sldId id="305" r:id="rId14"/>
    <p:sldId id="286" r:id="rId15"/>
    <p:sldId id="287" r:id="rId16"/>
    <p:sldId id="302" r:id="rId17"/>
    <p:sldId id="307" r:id="rId18"/>
    <p:sldId id="288" r:id="rId19"/>
    <p:sldId id="308" r:id="rId20"/>
    <p:sldId id="301" r:id="rId21"/>
    <p:sldId id="298" r:id="rId22"/>
    <p:sldId id="275" r:id="rId23"/>
    <p:sldId id="297" r:id="rId24"/>
    <p:sldId id="314" r:id="rId25"/>
    <p:sldId id="296" r:id="rId26"/>
    <p:sldId id="295" r:id="rId27"/>
    <p:sldId id="31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660"/>
  </p:normalViewPr>
  <p:slideViewPr>
    <p:cSldViewPr>
      <p:cViewPr varScale="1">
        <p:scale>
          <a:sx n="83" d="100"/>
          <a:sy n="83" d="100"/>
        </p:scale>
        <p:origin x="1421"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454201-1EB2-46E6-8C1A-B8E0249A2EF6}" type="datetimeFigureOut">
              <a:rPr lang="en-US" smtClean="0"/>
              <a:t>10/4/2021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A5C1B8-C796-438B-BE18-F1731B0F44C2}" type="slidenum">
              <a:rPr lang="en-US" smtClean="0"/>
              <a:t>‹#›</a:t>
            </a:fld>
            <a:endParaRPr lang="en-US"/>
          </a:p>
        </p:txBody>
      </p:sp>
    </p:spTree>
    <p:extLst>
      <p:ext uri="{BB962C8B-B14F-4D97-AF65-F5344CB8AC3E}">
        <p14:creationId xmlns:p14="http://schemas.microsoft.com/office/powerpoint/2010/main" val="3505966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Graduation data show that 90 percent of Cambridge students enrolled at FSU graduate within 4 years. </a:t>
            </a:r>
            <a:r>
              <a:rPr lang="en-US" sz="1200" b="0" i="0" u="none" strike="noStrike" kern="1200" baseline="0" dirty="0" smtClean="0">
                <a:solidFill>
                  <a:schemeClr val="tx1"/>
                </a:solidFill>
                <a:latin typeface="+mn-lt"/>
                <a:ea typeface="+mn-ea"/>
                <a:cs typeface="+mn-cs"/>
              </a:rPr>
              <a:t>The 4-year graduation rate for Cambridge students is much higher than students who enrolled at FSU with no credit via advanced high school programs (90 percent versus 78 percent). Cambridge students completed their bachelor’s degrees in an average of 3.8 years.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r>
              <a:rPr lang="en-US" sz="1200" b="1" i="0" u="none" strike="noStrike" kern="1200" baseline="0" dirty="0" smtClean="0">
                <a:solidFill>
                  <a:schemeClr val="tx1"/>
                </a:solidFill>
                <a:latin typeface="+mn-lt"/>
                <a:ea typeface="+mn-ea"/>
                <a:cs typeface="+mn-cs"/>
              </a:rPr>
              <a:t>Moreover, a higher percentage of Cambridge students completed their bachelor’s degrees in four years compared to peers who earned college credit via other advanced coursework programs. </a:t>
            </a:r>
            <a:r>
              <a:rPr lang="en-US" sz="1200" b="0" i="0" u="none" strike="noStrike" kern="1200" baseline="0" dirty="0" smtClean="0">
                <a:solidFill>
                  <a:schemeClr val="tx1"/>
                </a:solidFill>
                <a:latin typeface="+mn-lt"/>
                <a:ea typeface="+mn-ea"/>
                <a:cs typeface="+mn-cs"/>
              </a:rPr>
              <a:t>This result is particularly impressive when comparing the number of FSU credits students receive from their high school advanced courses: a higher percentage of Cambridge students are graduating on time compared to peers who receive a comparable amount of credits from other programs. </a:t>
            </a:r>
          </a:p>
          <a:p>
            <a:endParaRPr lang="en-US" dirty="0"/>
          </a:p>
        </p:txBody>
      </p:sp>
      <p:sp>
        <p:nvSpPr>
          <p:cNvPr id="4" name="Slide Number Placeholder 3"/>
          <p:cNvSpPr>
            <a:spLocks noGrp="1"/>
          </p:cNvSpPr>
          <p:nvPr>
            <p:ph type="sldNum" sz="quarter" idx="10"/>
          </p:nvPr>
        </p:nvSpPr>
        <p:spPr/>
        <p:txBody>
          <a:bodyPr/>
          <a:lstStyle/>
          <a:p>
            <a:fld id="{49A5C1B8-C796-438B-BE18-F1731B0F44C2}" type="slidenum">
              <a:rPr lang="en-US" smtClean="0"/>
              <a:t>5</a:t>
            </a:fld>
            <a:endParaRPr lang="en-US"/>
          </a:p>
        </p:txBody>
      </p:sp>
    </p:spTree>
    <p:extLst>
      <p:ext uri="{BB962C8B-B14F-4D97-AF65-F5344CB8AC3E}">
        <p14:creationId xmlns:p14="http://schemas.microsoft.com/office/powerpoint/2010/main" val="2745628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Overall, 98 percent of grades achieved by Cambridge students in their subsequent FSU courses were passing grades (above a C or 2.0 GPA) compared to 91 percent for the total cohort of students. </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Cambridge students tended to achieve higher grades: 73 percent of Cambridge students receiving college credit achieved an A in their subsequent course while 49 percent of the control (all students) earned an A. </a:t>
            </a: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Preliminary analyses suggest that students who score an E on their A or AS Levels continue to do well in college. </a:t>
            </a:r>
            <a:r>
              <a:rPr lang="en-US" sz="1200" b="0" i="0" u="none" strike="noStrike" kern="1200" baseline="0" dirty="0" smtClean="0">
                <a:solidFill>
                  <a:schemeClr val="tx1"/>
                </a:solidFill>
                <a:latin typeface="+mn-lt"/>
                <a:ea typeface="+mn-ea"/>
                <a:cs typeface="+mn-cs"/>
              </a:rPr>
              <a:t>Approximately 92 percent of students who scored an E on their A/AS Level went on to achieve an A or B grade in the relevant subsequent course in college. This result suggests that students scoring the minimum A/AS Level grade (E) still perform extremely well in their subsequent college courses. </a:t>
            </a:r>
          </a:p>
          <a:p>
            <a:endParaRPr lang="en-US" dirty="0"/>
          </a:p>
        </p:txBody>
      </p:sp>
      <p:sp>
        <p:nvSpPr>
          <p:cNvPr id="4" name="Slide Number Placeholder 3"/>
          <p:cNvSpPr>
            <a:spLocks noGrp="1"/>
          </p:cNvSpPr>
          <p:nvPr>
            <p:ph type="sldNum" sz="quarter" idx="10"/>
          </p:nvPr>
        </p:nvSpPr>
        <p:spPr/>
        <p:txBody>
          <a:bodyPr/>
          <a:lstStyle/>
          <a:p>
            <a:fld id="{49A5C1B8-C796-438B-BE18-F1731B0F44C2}" type="slidenum">
              <a:rPr lang="en-US" smtClean="0"/>
              <a:t>6</a:t>
            </a:fld>
            <a:endParaRPr lang="en-US"/>
          </a:p>
        </p:txBody>
      </p:sp>
    </p:spTree>
    <p:extLst>
      <p:ext uri="{BB962C8B-B14F-4D97-AF65-F5344CB8AC3E}">
        <p14:creationId xmlns:p14="http://schemas.microsoft.com/office/powerpoint/2010/main" val="451390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 six subject areas (Biology, Business, English, History, Math, and Psychology), Cambridge students again performed well and followed a pattern of high achievement, with a higher proportion of Cambridge students achieving A grades in all 6 subject areas compared to the control group (all students). For example, Cambridge students achieved an A grade in 65 percent of the subsequent Biology courses compared to 45 percent for the control. This again suggests that students who received credit for their Cambridge International AS and A Levels are well prepared for high achievement in their subsequent college courses. </a:t>
            </a:r>
          </a:p>
          <a:p>
            <a:endParaRPr lang="en-US" dirty="0"/>
          </a:p>
        </p:txBody>
      </p:sp>
      <p:sp>
        <p:nvSpPr>
          <p:cNvPr id="4" name="Slide Number Placeholder 3"/>
          <p:cNvSpPr>
            <a:spLocks noGrp="1"/>
          </p:cNvSpPr>
          <p:nvPr>
            <p:ph type="sldNum" sz="quarter" idx="10"/>
          </p:nvPr>
        </p:nvSpPr>
        <p:spPr/>
        <p:txBody>
          <a:bodyPr/>
          <a:lstStyle/>
          <a:p>
            <a:fld id="{49A5C1B8-C796-438B-BE18-F1731B0F44C2}" type="slidenum">
              <a:rPr lang="en-US" smtClean="0"/>
              <a:t>7</a:t>
            </a:fld>
            <a:endParaRPr lang="en-US"/>
          </a:p>
        </p:txBody>
      </p:sp>
    </p:spTree>
    <p:extLst>
      <p:ext uri="{BB962C8B-B14F-4D97-AF65-F5344CB8AC3E}">
        <p14:creationId xmlns:p14="http://schemas.microsoft.com/office/powerpoint/2010/main" val="1581358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Nat’l ADIP pass rates were not provided</a:t>
            </a:r>
            <a:endParaRPr lang="en-US" dirty="0"/>
          </a:p>
        </p:txBody>
      </p:sp>
      <p:sp>
        <p:nvSpPr>
          <p:cNvPr id="4" name="Slide Number Placeholder 3"/>
          <p:cNvSpPr>
            <a:spLocks noGrp="1"/>
          </p:cNvSpPr>
          <p:nvPr>
            <p:ph type="sldNum" sz="quarter" idx="10"/>
          </p:nvPr>
        </p:nvSpPr>
        <p:spPr/>
        <p:txBody>
          <a:bodyPr/>
          <a:lstStyle/>
          <a:p>
            <a:fld id="{49A5C1B8-C796-438B-BE18-F1731B0F44C2}" type="slidenum">
              <a:rPr lang="en-US" smtClean="0"/>
              <a:t>8</a:t>
            </a:fld>
            <a:endParaRPr lang="en-US"/>
          </a:p>
        </p:txBody>
      </p:sp>
    </p:spTree>
    <p:extLst>
      <p:ext uri="{BB962C8B-B14F-4D97-AF65-F5344CB8AC3E}">
        <p14:creationId xmlns:p14="http://schemas.microsoft.com/office/powerpoint/2010/main" val="1327341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6 AS Subjects did not beat the </a:t>
            </a:r>
            <a:r>
              <a:rPr lang="en-US" dirty="0" err="1" smtClean="0"/>
              <a:t>nat’l</a:t>
            </a:r>
            <a:r>
              <a:rPr lang="en-US" dirty="0" smtClean="0"/>
              <a:t> pass rate – 3 of those were being tested</a:t>
            </a:r>
            <a:r>
              <a:rPr lang="en-US" baseline="0" dirty="0" smtClean="0"/>
              <a:t> in person for the 1</a:t>
            </a:r>
            <a:r>
              <a:rPr lang="en-US" baseline="30000" dirty="0" smtClean="0"/>
              <a:t>st</a:t>
            </a:r>
            <a:r>
              <a:rPr lang="en-US" baseline="0" dirty="0" smtClean="0"/>
              <a:t> time at SAHS (Drama, Music, PE)</a:t>
            </a:r>
          </a:p>
          <a:p>
            <a:r>
              <a:rPr lang="en-US" baseline="0" dirty="0" smtClean="0"/>
              <a:t>Only 5 students took the AL Math – but all passed!</a:t>
            </a:r>
            <a:endParaRPr lang="en-US" dirty="0"/>
          </a:p>
        </p:txBody>
      </p:sp>
      <p:sp>
        <p:nvSpPr>
          <p:cNvPr id="4" name="Slide Number Placeholder 3"/>
          <p:cNvSpPr>
            <a:spLocks noGrp="1"/>
          </p:cNvSpPr>
          <p:nvPr>
            <p:ph type="sldNum" sz="quarter" idx="10"/>
          </p:nvPr>
        </p:nvSpPr>
        <p:spPr/>
        <p:txBody>
          <a:bodyPr/>
          <a:lstStyle/>
          <a:p>
            <a:fld id="{49A5C1B8-C796-438B-BE18-F1731B0F44C2}" type="slidenum">
              <a:rPr lang="en-US" smtClean="0"/>
              <a:t>9</a:t>
            </a:fld>
            <a:endParaRPr lang="en-US"/>
          </a:p>
        </p:txBody>
      </p:sp>
    </p:spTree>
    <p:extLst>
      <p:ext uri="{BB962C8B-B14F-4D97-AF65-F5344CB8AC3E}">
        <p14:creationId xmlns:p14="http://schemas.microsoft.com/office/powerpoint/2010/main" val="3326021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AICE Curriculum requirements/differences</a:t>
            </a:r>
            <a:r>
              <a:rPr lang="en-US" baseline="0" dirty="0" smtClean="0"/>
              <a:t> will be covered later...</a:t>
            </a:r>
            <a:endParaRPr lang="en-US" dirty="0"/>
          </a:p>
        </p:txBody>
      </p:sp>
      <p:sp>
        <p:nvSpPr>
          <p:cNvPr id="4" name="Slide Number Placeholder 3"/>
          <p:cNvSpPr>
            <a:spLocks noGrp="1"/>
          </p:cNvSpPr>
          <p:nvPr>
            <p:ph type="sldNum" sz="quarter" idx="10"/>
          </p:nvPr>
        </p:nvSpPr>
        <p:spPr/>
        <p:txBody>
          <a:bodyPr/>
          <a:lstStyle/>
          <a:p>
            <a:fld id="{49A5C1B8-C796-438B-BE18-F1731B0F44C2}" type="slidenum">
              <a:rPr lang="en-US" smtClean="0"/>
              <a:t>12</a:t>
            </a:fld>
            <a:endParaRPr lang="en-US"/>
          </a:p>
        </p:txBody>
      </p:sp>
    </p:spTree>
    <p:extLst>
      <p:ext uri="{BB962C8B-B14F-4D97-AF65-F5344CB8AC3E}">
        <p14:creationId xmlns:p14="http://schemas.microsoft.com/office/powerpoint/2010/main" val="3702175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C5B0DDC5-4146-4804-A6D7-41629359E5C8}" type="datetimeFigureOut">
              <a:rPr lang="en-US" smtClean="0"/>
              <a:t>10/4/2021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A581-CD26-418C-946B-59FE433E2634}"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B0DDC5-4146-4804-A6D7-41629359E5C8}" type="datetimeFigureOut">
              <a:rPr lang="en-US" smtClean="0"/>
              <a:t>10/4/2021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A581-CD26-418C-946B-59FE433E263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B0DDC5-4146-4804-A6D7-41629359E5C8}" type="datetimeFigureOut">
              <a:rPr lang="en-US" smtClean="0"/>
              <a:t>10/4/2021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E048A581-CD26-418C-946B-59FE433E263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B0DDC5-4146-4804-A6D7-41629359E5C8}" type="datetimeFigureOut">
              <a:rPr lang="en-US" smtClean="0"/>
              <a:t>10/4/2021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A581-CD26-418C-946B-59FE433E263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5B0DDC5-4146-4804-A6D7-41629359E5C8}" type="datetimeFigureOut">
              <a:rPr lang="en-US" smtClean="0"/>
              <a:t>10/4/2021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A581-CD26-418C-946B-59FE433E263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B0DDC5-4146-4804-A6D7-41629359E5C8}" type="datetimeFigureOut">
              <a:rPr lang="en-US" smtClean="0"/>
              <a:t>10/4/2021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8A581-CD26-418C-946B-59FE433E263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5B0DDC5-4146-4804-A6D7-41629359E5C8}" type="datetimeFigureOut">
              <a:rPr lang="en-US" smtClean="0"/>
              <a:t>10/4/2021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48A581-CD26-418C-946B-59FE433E263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5B0DDC5-4146-4804-A6D7-41629359E5C8}" type="datetimeFigureOut">
              <a:rPr lang="en-US" smtClean="0"/>
              <a:t>10/4/2021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48A581-CD26-418C-946B-59FE433E263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B0DDC5-4146-4804-A6D7-41629359E5C8}" type="datetimeFigureOut">
              <a:rPr lang="en-US" smtClean="0"/>
              <a:t>10/4/2021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48A581-CD26-418C-946B-59FE433E263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5B0DDC5-4146-4804-A6D7-41629359E5C8}" type="datetimeFigureOut">
              <a:rPr lang="en-US" smtClean="0"/>
              <a:t>10/4/2021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8A581-CD26-418C-946B-59FE433E2634}"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C5B0DDC5-4146-4804-A6D7-41629359E5C8}" type="datetimeFigureOut">
              <a:rPr lang="en-US" smtClean="0"/>
              <a:t>10/4/2021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E048A581-CD26-418C-946B-59FE433E263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5B0DDC5-4146-4804-A6D7-41629359E5C8}" type="datetimeFigureOut">
              <a:rPr lang="en-US" smtClean="0"/>
              <a:t>10/4/2021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048A581-CD26-418C-946B-59FE433E263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stjohns.k12.fl.us/hac/" TargetMode="External"/><Relationship Id="rId2" Type="http://schemas.openxmlformats.org/officeDocument/2006/relationships/hyperlink" Target="https://www.stjohns.k12.fl.us/media/edtech/schoology/schoology-for-parent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Gail.Godzich@stjohns.k12.fl.us" TargetMode="External"/><Relationship Id="rId7" Type="http://schemas.openxmlformats.org/officeDocument/2006/relationships/hyperlink" Target="mailto:DeArmas.Graham@stjohns.k12.fl.us" TargetMode="External"/><Relationship Id="rId2" Type="http://schemas.openxmlformats.org/officeDocument/2006/relationships/hyperlink" Target="mailto:Dena.Bechtle@stjohns.k12.fl.us" TargetMode="External"/><Relationship Id="rId1" Type="http://schemas.openxmlformats.org/officeDocument/2006/relationships/slideLayout" Target="../slideLayouts/slideLayout2.xml"/><Relationship Id="rId6" Type="http://schemas.openxmlformats.org/officeDocument/2006/relationships/hyperlink" Target="mailto:Jill.Lee@stjohns.k12.fl.us" TargetMode="External"/><Relationship Id="rId5" Type="http://schemas.openxmlformats.org/officeDocument/2006/relationships/hyperlink" Target="mailto:Michelle.Davis@stjohns.k12.fl.us" TargetMode="External"/><Relationship Id="rId4" Type="http://schemas.openxmlformats.org/officeDocument/2006/relationships/hyperlink" Target="mailto:Dawn.Eakins@stjohns.k12.fl.us"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711164"/>
            <a:ext cx="8758451" cy="1869766"/>
          </a:xfrm>
        </p:spPr>
        <p:txBody>
          <a:bodyPr>
            <a:normAutofit fontScale="90000"/>
          </a:bodyPr>
          <a:lstStyle/>
          <a:p>
            <a:pPr algn="ctr"/>
            <a:r>
              <a:rPr lang="en-US" dirty="0" smtClean="0"/>
              <a:t> </a:t>
            </a:r>
            <a:r>
              <a:rPr lang="en-US" sz="6000" dirty="0" smtClean="0"/>
              <a:t>Cambridge A.I.C.E.</a:t>
            </a:r>
            <a:br>
              <a:rPr lang="en-US" sz="6000" dirty="0" smtClean="0"/>
            </a:br>
            <a:r>
              <a:rPr lang="en-US" sz="3600" dirty="0" smtClean="0"/>
              <a:t>Advanced International Certificate of Education</a:t>
            </a:r>
            <a:br>
              <a:rPr lang="en-US" sz="3600" dirty="0" smtClean="0"/>
            </a:br>
            <a:r>
              <a:rPr lang="en-US" sz="3600" dirty="0"/>
              <a:t/>
            </a:r>
            <a:br>
              <a:rPr lang="en-US" sz="3600" dirty="0"/>
            </a:br>
            <a:endParaRPr lang="en-US" sz="3600" dirty="0"/>
          </a:p>
        </p:txBody>
      </p:sp>
      <p:sp>
        <p:nvSpPr>
          <p:cNvPr id="3" name="Subtitle 2"/>
          <p:cNvSpPr>
            <a:spLocks noGrp="1"/>
          </p:cNvSpPr>
          <p:nvPr>
            <p:ph type="subTitle" idx="1"/>
          </p:nvPr>
        </p:nvSpPr>
        <p:spPr>
          <a:xfrm>
            <a:off x="345173" y="1021876"/>
            <a:ext cx="8077200" cy="509016"/>
          </a:xfrm>
        </p:spPr>
        <p:txBody>
          <a:bodyPr>
            <a:normAutofit/>
          </a:bodyPr>
          <a:lstStyle/>
          <a:p>
            <a:r>
              <a:rPr lang="en-US" sz="3200" dirty="0" smtClean="0"/>
              <a:t>St. Augustine High School</a:t>
            </a:r>
            <a:endParaRPr lang="en-US" sz="3200" dirty="0"/>
          </a:p>
        </p:txBody>
      </p:sp>
      <p:pic>
        <p:nvPicPr>
          <p:cNvPr id="4" name="Picture 5" descr="cambridge buzz.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361984"/>
            <a:ext cx="2133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21373" y="5181600"/>
            <a:ext cx="7924800" cy="646331"/>
          </a:xfrm>
          <a:prstGeom prst="rect">
            <a:avLst/>
          </a:prstGeom>
          <a:noFill/>
        </p:spPr>
        <p:txBody>
          <a:bodyPr wrap="square" rtlCol="0">
            <a:spAutoFit/>
          </a:bodyPr>
          <a:lstStyle/>
          <a:p>
            <a:pPr algn="ctr"/>
            <a:endParaRPr lang="en-US" dirty="0"/>
          </a:p>
          <a:p>
            <a:pPr algn="ctr"/>
            <a:endParaRPr lang="en-US" dirty="0"/>
          </a:p>
        </p:txBody>
      </p:sp>
      <p:sp>
        <p:nvSpPr>
          <p:cNvPr id="7" name="TextBox 6"/>
          <p:cNvSpPr txBox="1"/>
          <p:nvPr/>
        </p:nvSpPr>
        <p:spPr>
          <a:xfrm>
            <a:off x="1295400" y="5366266"/>
            <a:ext cx="6705600" cy="923330"/>
          </a:xfrm>
          <a:prstGeom prst="rect">
            <a:avLst/>
          </a:prstGeom>
          <a:noFill/>
        </p:spPr>
        <p:txBody>
          <a:bodyPr wrap="square" rtlCol="0">
            <a:spAutoFit/>
          </a:bodyPr>
          <a:lstStyle/>
          <a:p>
            <a:pPr algn="ctr"/>
            <a:r>
              <a:rPr lang="en-US" sz="5400" dirty="0" smtClean="0">
                <a:solidFill>
                  <a:srgbClr val="FFC000"/>
                </a:solidFill>
              </a:rPr>
              <a:t>Welcome!</a:t>
            </a:r>
            <a:endParaRPr lang="en-US" sz="5400" dirty="0">
              <a:solidFill>
                <a:srgbClr val="FFC000"/>
              </a:solidFill>
            </a:endParaRPr>
          </a:p>
        </p:txBody>
      </p:sp>
    </p:spTree>
    <p:extLst>
      <p:ext uri="{BB962C8B-B14F-4D97-AF65-F5344CB8AC3E}">
        <p14:creationId xmlns:p14="http://schemas.microsoft.com/office/powerpoint/2010/main" val="21967410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Expectations in AICE</a:t>
            </a:r>
            <a:endParaRPr lang="en-US" dirty="0"/>
          </a:p>
        </p:txBody>
      </p:sp>
      <p:sp>
        <p:nvSpPr>
          <p:cNvPr id="3" name="Text Placeholder 2"/>
          <p:cNvSpPr>
            <a:spLocks noGrp="1"/>
          </p:cNvSpPr>
          <p:nvPr>
            <p:ph type="body" idx="1"/>
          </p:nvPr>
        </p:nvSpPr>
        <p:spPr/>
        <p:txBody>
          <a:bodyPr>
            <a:normAutofit/>
          </a:bodyPr>
          <a:lstStyle/>
          <a:p>
            <a:r>
              <a:rPr lang="en-US" sz="3600" u="sng" dirty="0" smtClean="0">
                <a:solidFill>
                  <a:srgbClr val="FF0000"/>
                </a:solidFill>
              </a:rPr>
              <a:t>DO</a:t>
            </a:r>
            <a:endParaRPr lang="en-US" sz="3600" u="sng" dirty="0">
              <a:solidFill>
                <a:srgbClr val="FF0000"/>
              </a:solidFill>
            </a:endParaRPr>
          </a:p>
        </p:txBody>
      </p:sp>
      <p:sp>
        <p:nvSpPr>
          <p:cNvPr id="4" name="Content Placeholder 3"/>
          <p:cNvSpPr>
            <a:spLocks noGrp="1"/>
          </p:cNvSpPr>
          <p:nvPr>
            <p:ph sz="half" idx="2"/>
          </p:nvPr>
        </p:nvSpPr>
        <p:spPr/>
        <p:txBody>
          <a:bodyPr/>
          <a:lstStyle/>
          <a:p>
            <a:r>
              <a:rPr lang="en-US" dirty="0" smtClean="0"/>
              <a:t>Expect to struggle!              (If you’re not challenged, you’re not growing!!)</a:t>
            </a:r>
          </a:p>
          <a:p>
            <a:r>
              <a:rPr lang="en-US" dirty="0" smtClean="0"/>
              <a:t>Remain Organized</a:t>
            </a:r>
          </a:p>
          <a:p>
            <a:r>
              <a:rPr lang="en-US" dirty="0" smtClean="0"/>
              <a:t>Keep up with your work</a:t>
            </a:r>
          </a:p>
          <a:p>
            <a:r>
              <a:rPr lang="en-US" dirty="0" smtClean="0"/>
              <a:t>Ask teachers for help</a:t>
            </a:r>
          </a:p>
          <a:p>
            <a:r>
              <a:rPr lang="en-US" dirty="0" smtClean="0"/>
              <a:t>Use outside tutors</a:t>
            </a:r>
          </a:p>
          <a:p>
            <a:r>
              <a:rPr lang="en-US" dirty="0" smtClean="0"/>
              <a:t>Reach out to friends</a:t>
            </a:r>
          </a:p>
          <a:p>
            <a:r>
              <a:rPr lang="en-US" dirty="0" smtClean="0"/>
              <a:t>Try different solutions/study methods</a:t>
            </a:r>
            <a:endParaRPr lang="en-US" dirty="0"/>
          </a:p>
        </p:txBody>
      </p:sp>
      <p:sp>
        <p:nvSpPr>
          <p:cNvPr id="5" name="Text Placeholder 4"/>
          <p:cNvSpPr>
            <a:spLocks noGrp="1"/>
          </p:cNvSpPr>
          <p:nvPr>
            <p:ph type="body" sz="quarter" idx="3"/>
          </p:nvPr>
        </p:nvSpPr>
        <p:spPr/>
        <p:txBody>
          <a:bodyPr>
            <a:normAutofit/>
          </a:bodyPr>
          <a:lstStyle/>
          <a:p>
            <a:r>
              <a:rPr lang="en-US" sz="3600" u="sng" dirty="0" smtClean="0">
                <a:solidFill>
                  <a:srgbClr val="FF0000"/>
                </a:solidFill>
              </a:rPr>
              <a:t>DON’T</a:t>
            </a:r>
            <a:endParaRPr lang="en-US" sz="3600" u="sng" dirty="0">
              <a:solidFill>
                <a:srgbClr val="FF0000"/>
              </a:solidFill>
            </a:endParaRPr>
          </a:p>
        </p:txBody>
      </p:sp>
      <p:sp>
        <p:nvSpPr>
          <p:cNvPr id="6" name="Content Placeholder 5"/>
          <p:cNvSpPr>
            <a:spLocks noGrp="1"/>
          </p:cNvSpPr>
          <p:nvPr>
            <p:ph sz="quarter" idx="4"/>
          </p:nvPr>
        </p:nvSpPr>
        <p:spPr/>
        <p:txBody>
          <a:bodyPr/>
          <a:lstStyle/>
          <a:p>
            <a:r>
              <a:rPr lang="en-US" dirty="0" smtClean="0"/>
              <a:t>Dismiss a low grade</a:t>
            </a:r>
          </a:p>
          <a:p>
            <a:r>
              <a:rPr lang="en-US" dirty="0" smtClean="0"/>
              <a:t>Focus on the exam results</a:t>
            </a:r>
          </a:p>
          <a:p>
            <a:r>
              <a:rPr lang="en-US" dirty="0" smtClean="0"/>
              <a:t>Get discouraged with a low grade – figure it out!</a:t>
            </a:r>
          </a:p>
          <a:p>
            <a:r>
              <a:rPr lang="en-US" dirty="0" smtClean="0"/>
              <a:t>Try to “fix” the problem yourself</a:t>
            </a:r>
          </a:p>
          <a:p>
            <a:r>
              <a:rPr lang="en-US" dirty="0" smtClean="0"/>
              <a:t>Engage in harmful attitudes or blaming others</a:t>
            </a:r>
          </a:p>
          <a:p>
            <a:r>
              <a:rPr lang="en-US" dirty="0" smtClean="0"/>
              <a:t>Blame the “teaching style”</a:t>
            </a:r>
          </a:p>
          <a:p>
            <a:r>
              <a:rPr lang="en-US" dirty="0" smtClean="0"/>
              <a:t>DON’T Give Up!</a:t>
            </a:r>
            <a:endParaRPr lang="en-US" dirty="0"/>
          </a:p>
        </p:txBody>
      </p:sp>
    </p:spTree>
    <p:extLst>
      <p:ext uri="{BB962C8B-B14F-4D97-AF65-F5344CB8AC3E}">
        <p14:creationId xmlns:p14="http://schemas.microsoft.com/office/powerpoint/2010/main" val="1795727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What do I need to graduate from High School?</a:t>
            </a:r>
            <a:endParaRPr lang="en-US" sz="4000" dirty="0"/>
          </a:p>
        </p:txBody>
      </p:sp>
      <p:sp>
        <p:nvSpPr>
          <p:cNvPr id="3" name="Content Placeholder 2"/>
          <p:cNvSpPr>
            <a:spLocks noGrp="1"/>
          </p:cNvSpPr>
          <p:nvPr>
            <p:ph idx="1"/>
          </p:nvPr>
        </p:nvSpPr>
        <p:spPr/>
        <p:txBody>
          <a:bodyPr>
            <a:normAutofit/>
          </a:bodyPr>
          <a:lstStyle/>
          <a:p>
            <a:r>
              <a:rPr lang="en-US" sz="5200" i="1" u="sng" dirty="0"/>
              <a:t>Standard</a:t>
            </a:r>
            <a:r>
              <a:rPr lang="en-US" sz="5200" dirty="0"/>
              <a:t> Graduation Path:</a:t>
            </a:r>
          </a:p>
          <a:p>
            <a:endParaRPr lang="en-US" dirty="0"/>
          </a:p>
          <a:p>
            <a:pPr lvl="1"/>
            <a:r>
              <a:rPr lang="en-US" sz="3900" dirty="0"/>
              <a:t>3 basic requirements:</a:t>
            </a:r>
          </a:p>
          <a:p>
            <a:pPr lvl="2"/>
            <a:r>
              <a:rPr lang="en-US" sz="3900" dirty="0"/>
              <a:t>Earn 24 Credits</a:t>
            </a:r>
          </a:p>
          <a:p>
            <a:pPr lvl="2"/>
            <a:r>
              <a:rPr lang="en-US" sz="3900" dirty="0"/>
              <a:t>Earn a 2.0 GPA</a:t>
            </a:r>
          </a:p>
          <a:p>
            <a:pPr lvl="2"/>
            <a:r>
              <a:rPr lang="en-US" sz="3900" dirty="0"/>
              <a:t>Pass 2 state assessments (tests)</a:t>
            </a:r>
            <a:endParaRPr lang="en-US" dirty="0"/>
          </a:p>
        </p:txBody>
      </p:sp>
    </p:spTree>
    <p:extLst>
      <p:ext uri="{BB962C8B-B14F-4D97-AF65-F5344CB8AC3E}">
        <p14:creationId xmlns:p14="http://schemas.microsoft.com/office/powerpoint/2010/main" val="3418638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Standard </a:t>
            </a:r>
            <a:r>
              <a:rPr lang="en-US" i="1" u="sng" dirty="0"/>
              <a:t>(Non-AICE) </a:t>
            </a:r>
            <a:r>
              <a:rPr lang="en-US" dirty="0"/>
              <a:t/>
            </a:r>
            <a:br>
              <a:rPr lang="en-US" dirty="0"/>
            </a:br>
            <a:r>
              <a:rPr lang="en-US" dirty="0"/>
              <a:t>Graduation Requirements</a:t>
            </a:r>
          </a:p>
        </p:txBody>
      </p:sp>
      <p:pic>
        <p:nvPicPr>
          <p:cNvPr id="4" name="Content Placeholder 3"/>
          <p:cNvPicPr>
            <a:picLocks noGrp="1" noChangeAspect="1"/>
          </p:cNvPicPr>
          <p:nvPr>
            <p:ph idx="1"/>
          </p:nvPr>
        </p:nvPicPr>
        <p:blipFill>
          <a:blip r:embed="rId3"/>
          <a:stretch>
            <a:fillRect/>
          </a:stretch>
        </p:blipFill>
        <p:spPr>
          <a:xfrm>
            <a:off x="1204912" y="2006600"/>
            <a:ext cx="6734175" cy="4162425"/>
          </a:xfrm>
          <a:prstGeom prst="rect">
            <a:avLst/>
          </a:prstGeom>
        </p:spPr>
      </p:pic>
    </p:spTree>
    <p:extLst>
      <p:ext uri="{BB962C8B-B14F-4D97-AF65-F5344CB8AC3E}">
        <p14:creationId xmlns:p14="http://schemas.microsoft.com/office/powerpoint/2010/main" val="62247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Pass Two Tests</a:t>
            </a:r>
            <a:endParaRPr lang="en-US" dirty="0"/>
          </a:p>
        </p:txBody>
      </p:sp>
      <p:sp>
        <p:nvSpPr>
          <p:cNvPr id="3" name="Content Placeholder 2"/>
          <p:cNvSpPr>
            <a:spLocks noGrp="1"/>
          </p:cNvSpPr>
          <p:nvPr>
            <p:ph idx="1"/>
          </p:nvPr>
        </p:nvSpPr>
        <p:spPr>
          <a:xfrm>
            <a:off x="457200" y="2438400"/>
            <a:ext cx="8229600" cy="4625609"/>
          </a:xfrm>
        </p:spPr>
        <p:txBody>
          <a:bodyPr>
            <a:normAutofit/>
          </a:bodyPr>
          <a:lstStyle/>
          <a:p>
            <a:pPr>
              <a:buFont typeface="Wingdings" panose="05000000000000000000" pitchFamily="2" charset="2"/>
              <a:buChar char="§"/>
            </a:pPr>
            <a:r>
              <a:rPr lang="en-US" sz="4000" dirty="0"/>
              <a:t>10</a:t>
            </a:r>
            <a:r>
              <a:rPr lang="en-US" sz="4000" baseline="30000" dirty="0"/>
              <a:t>th</a:t>
            </a:r>
            <a:r>
              <a:rPr lang="en-US" sz="4000" dirty="0"/>
              <a:t> Grade ELA (English Language Arts) FSA</a:t>
            </a:r>
          </a:p>
          <a:p>
            <a:pPr>
              <a:buFont typeface="Wingdings" panose="05000000000000000000" pitchFamily="2" charset="2"/>
              <a:buChar char="§"/>
            </a:pPr>
            <a:endParaRPr lang="en-US" sz="4000" dirty="0"/>
          </a:p>
          <a:p>
            <a:pPr>
              <a:buFont typeface="Wingdings" panose="05000000000000000000" pitchFamily="2" charset="2"/>
              <a:buChar char="§"/>
            </a:pPr>
            <a:r>
              <a:rPr lang="en-US" sz="4000" dirty="0"/>
              <a:t>Algebra I EOC (End of Course Exam)</a:t>
            </a:r>
          </a:p>
          <a:p>
            <a:endParaRPr lang="en-US" sz="4000" dirty="0"/>
          </a:p>
        </p:txBody>
      </p:sp>
    </p:spTree>
    <p:extLst>
      <p:ext uri="{BB962C8B-B14F-4D97-AF65-F5344CB8AC3E}">
        <p14:creationId xmlns:p14="http://schemas.microsoft.com/office/powerpoint/2010/main" val="4007095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8836" y="2633501"/>
            <a:ext cx="8758451" cy="1869766"/>
          </a:xfrm>
        </p:spPr>
        <p:txBody>
          <a:bodyPr>
            <a:normAutofit/>
          </a:bodyPr>
          <a:lstStyle/>
          <a:p>
            <a:pPr algn="ctr"/>
            <a:r>
              <a:rPr lang="en-US" sz="3600" dirty="0" smtClean="0"/>
              <a:t>A.I.C.E. Curriculum Requirements</a:t>
            </a:r>
            <a:br>
              <a:rPr lang="en-US" sz="3600" dirty="0" smtClean="0"/>
            </a:br>
            <a:r>
              <a:rPr lang="en-US" sz="3600" dirty="0" smtClean="0"/>
              <a:t>VS.</a:t>
            </a:r>
            <a:br>
              <a:rPr lang="en-US" sz="3600" dirty="0" smtClean="0"/>
            </a:br>
            <a:r>
              <a:rPr lang="en-US" sz="3600" dirty="0" smtClean="0"/>
              <a:t>Cambridge A.I.C.E. Diploma Award</a:t>
            </a:r>
            <a:endParaRPr lang="en-US" sz="3600" dirty="0"/>
          </a:p>
        </p:txBody>
      </p:sp>
      <p:pic>
        <p:nvPicPr>
          <p:cNvPr id="4" name="Picture 5" descr="cambridge buzz.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361984"/>
            <a:ext cx="2133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655661" y="4975554"/>
            <a:ext cx="7924800" cy="1452705"/>
          </a:xfrm>
          <a:prstGeom prst="rect">
            <a:avLst/>
          </a:prstGeom>
          <a:noFill/>
        </p:spPr>
        <p:txBody>
          <a:bodyPr wrap="square" rtlCol="0">
            <a:spAutoFit/>
          </a:bodyPr>
          <a:lstStyle/>
          <a:p>
            <a:pPr algn="ctr">
              <a:lnSpc>
                <a:spcPct val="80000"/>
              </a:lnSpc>
              <a:defRPr/>
            </a:pPr>
            <a:endParaRPr lang="en-US" sz="2800" dirty="0">
              <a:solidFill>
                <a:srgbClr val="FFC000"/>
              </a:solidFill>
              <a:latin typeface="+mj-lt"/>
            </a:endParaRPr>
          </a:p>
          <a:p>
            <a:pPr algn="ctr"/>
            <a:endParaRPr lang="en-US" dirty="0"/>
          </a:p>
          <a:p>
            <a:pPr algn="ctr"/>
            <a:r>
              <a:rPr lang="en-US" sz="4800" dirty="0" smtClean="0"/>
              <a:t>What’s the Difference?</a:t>
            </a:r>
            <a:endParaRPr lang="en-US" sz="4800" dirty="0"/>
          </a:p>
        </p:txBody>
      </p:sp>
    </p:spTree>
    <p:extLst>
      <p:ext uri="{BB962C8B-B14F-4D97-AF65-F5344CB8AC3E}">
        <p14:creationId xmlns:p14="http://schemas.microsoft.com/office/powerpoint/2010/main" val="12511194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2463"/>
            <a:ext cx="8229600" cy="1252728"/>
          </a:xfrm>
        </p:spPr>
        <p:txBody>
          <a:bodyPr>
            <a:normAutofit fontScale="90000"/>
          </a:bodyPr>
          <a:lstStyle/>
          <a:p>
            <a:pPr algn="ctr"/>
            <a:r>
              <a:rPr lang="en-US" sz="4800" i="1" u="sng" dirty="0" smtClean="0"/>
              <a:t>Graduation</a:t>
            </a:r>
            <a:r>
              <a:rPr lang="en-US" sz="4800" dirty="0" smtClean="0"/>
              <a:t> Requirements for the </a:t>
            </a:r>
            <a:br>
              <a:rPr lang="en-US" sz="4800" dirty="0" smtClean="0"/>
            </a:br>
            <a:r>
              <a:rPr lang="en-US" sz="4800" dirty="0" smtClean="0"/>
              <a:t>A.I.C.E. Curriculum</a:t>
            </a:r>
            <a:r>
              <a:rPr lang="en-US" sz="4800" dirty="0"/>
              <a:t/>
            </a:r>
            <a:br>
              <a:rPr lang="en-US" sz="4800" dirty="0"/>
            </a:br>
            <a:endParaRPr lang="en-US" dirty="0"/>
          </a:p>
        </p:txBody>
      </p:sp>
      <p:sp>
        <p:nvSpPr>
          <p:cNvPr id="3" name="Content Placeholder 2"/>
          <p:cNvSpPr>
            <a:spLocks noGrp="1"/>
          </p:cNvSpPr>
          <p:nvPr>
            <p:ph idx="1"/>
          </p:nvPr>
        </p:nvSpPr>
        <p:spPr>
          <a:xfrm>
            <a:off x="152400" y="1524000"/>
            <a:ext cx="8839200" cy="5181601"/>
          </a:xfrm>
        </p:spPr>
        <p:txBody>
          <a:bodyPr>
            <a:normAutofit fontScale="85000" lnSpcReduction="20000"/>
          </a:bodyPr>
          <a:lstStyle/>
          <a:p>
            <a:pPr>
              <a:spcBef>
                <a:spcPts val="600"/>
              </a:spcBef>
              <a:spcAft>
                <a:spcPts val="600"/>
              </a:spcAft>
              <a:buFont typeface="Wingdings" panose="05000000000000000000" pitchFamily="2" charset="2"/>
              <a:buChar char="§"/>
              <a:defRPr/>
            </a:pPr>
            <a:r>
              <a:rPr lang="en-US" sz="3500" b="1" i="1" u="sng" dirty="0"/>
              <a:t>AICE Curriculum</a:t>
            </a:r>
          </a:p>
          <a:p>
            <a:pPr marL="457200" lvl="1" indent="0">
              <a:spcBef>
                <a:spcPts val="600"/>
              </a:spcBef>
              <a:spcAft>
                <a:spcPts val="600"/>
              </a:spcAft>
              <a:buNone/>
              <a:defRPr/>
            </a:pPr>
            <a:r>
              <a:rPr lang="en-US" b="1" i="1" u="sng" dirty="0" smtClean="0">
                <a:solidFill>
                  <a:srgbClr val="FF0000"/>
                </a:solidFill>
              </a:rPr>
              <a:t>COMPLETE*</a:t>
            </a:r>
            <a:r>
              <a:rPr lang="en-US" b="1" i="1" u="sng" dirty="0" smtClean="0"/>
              <a:t> Seven</a:t>
            </a:r>
            <a:r>
              <a:rPr lang="en-US" dirty="0" smtClean="0"/>
              <a:t> </a:t>
            </a:r>
            <a:r>
              <a:rPr lang="en-US" dirty="0"/>
              <a:t>A.I.C.E. level courses with at least one in each academic category</a:t>
            </a:r>
          </a:p>
          <a:p>
            <a:pPr lvl="2">
              <a:spcBef>
                <a:spcPts val="600"/>
              </a:spcBef>
              <a:spcAft>
                <a:spcPts val="600"/>
              </a:spcAft>
              <a:buFont typeface="Wingdings" panose="05000000000000000000" pitchFamily="2" charset="2"/>
              <a:buChar char="§"/>
              <a:defRPr/>
            </a:pPr>
            <a:r>
              <a:rPr lang="en-US" dirty="0"/>
              <a:t>“Complete” means = </a:t>
            </a:r>
            <a:r>
              <a:rPr lang="en-US" i="1" u="sng" dirty="0" smtClean="0">
                <a:solidFill>
                  <a:srgbClr val="FF0000"/>
                </a:solidFill>
              </a:rPr>
              <a:t>*1. earn a passing grade in the course and </a:t>
            </a:r>
          </a:p>
          <a:p>
            <a:pPr marL="768096" lvl="2" indent="0">
              <a:spcBef>
                <a:spcPts val="600"/>
              </a:spcBef>
              <a:spcAft>
                <a:spcPts val="600"/>
              </a:spcAft>
              <a:buNone/>
              <a:defRPr/>
            </a:pPr>
            <a:r>
              <a:rPr lang="en-US" i="1" u="sng" dirty="0" smtClean="0">
                <a:solidFill>
                  <a:srgbClr val="FF0000"/>
                </a:solidFill>
              </a:rPr>
              <a:t>2. “sit for” (take) the FULL Cambridge exam at the end of the course.</a:t>
            </a:r>
            <a:r>
              <a:rPr lang="en-US" dirty="0" smtClean="0"/>
              <a:t> </a:t>
            </a:r>
            <a:r>
              <a:rPr lang="en-US" b="1" i="1" u="sng" dirty="0" smtClean="0">
                <a:solidFill>
                  <a:schemeClr val="bg1">
                    <a:lumMod val="95000"/>
                    <a:lumOff val="5000"/>
                  </a:schemeClr>
                </a:solidFill>
              </a:rPr>
              <a:t>*1</a:t>
            </a:r>
            <a:r>
              <a:rPr lang="en-US" b="1" i="1" u="sng" dirty="0">
                <a:solidFill>
                  <a:schemeClr val="bg1">
                    <a:lumMod val="95000"/>
                    <a:lumOff val="5000"/>
                  </a:schemeClr>
                </a:solidFill>
              </a:rPr>
              <a:t>. earn a passing grade, 2. “sit for” (take) the FULL exam</a:t>
            </a:r>
          </a:p>
          <a:p>
            <a:pPr lvl="1">
              <a:spcBef>
                <a:spcPts val="600"/>
              </a:spcBef>
              <a:spcAft>
                <a:spcPts val="600"/>
              </a:spcAft>
              <a:buFont typeface="Wingdings" panose="05000000000000000000" pitchFamily="2" charset="2"/>
              <a:buChar char="§"/>
              <a:defRPr/>
            </a:pPr>
            <a:r>
              <a:rPr lang="en-US" sz="3000" dirty="0"/>
              <a:t>Academic Categories:</a:t>
            </a:r>
          </a:p>
          <a:p>
            <a:pPr lvl="2">
              <a:spcBef>
                <a:spcPts val="600"/>
              </a:spcBef>
              <a:spcAft>
                <a:spcPts val="600"/>
              </a:spcAft>
              <a:buFont typeface="Wingdings" panose="05000000000000000000" pitchFamily="2" charset="2"/>
              <a:buChar char="§"/>
              <a:defRPr/>
            </a:pPr>
            <a:r>
              <a:rPr lang="en-US" dirty="0"/>
              <a:t>Language</a:t>
            </a:r>
          </a:p>
          <a:p>
            <a:pPr lvl="2">
              <a:spcBef>
                <a:spcPts val="600"/>
              </a:spcBef>
              <a:spcAft>
                <a:spcPts val="600"/>
              </a:spcAft>
              <a:buFont typeface="Wingdings" panose="05000000000000000000" pitchFamily="2" charset="2"/>
              <a:buChar char="§"/>
              <a:defRPr/>
            </a:pPr>
            <a:r>
              <a:rPr lang="en-US" dirty="0"/>
              <a:t>Math/Science</a:t>
            </a:r>
          </a:p>
          <a:p>
            <a:pPr lvl="2">
              <a:spcBef>
                <a:spcPts val="600"/>
              </a:spcBef>
              <a:spcAft>
                <a:spcPts val="600"/>
              </a:spcAft>
              <a:buFont typeface="Wingdings" panose="05000000000000000000" pitchFamily="2" charset="2"/>
              <a:buChar char="§"/>
              <a:defRPr/>
            </a:pPr>
            <a:r>
              <a:rPr lang="en-US" dirty="0"/>
              <a:t>Humanities</a:t>
            </a:r>
          </a:p>
          <a:p>
            <a:pPr lvl="2">
              <a:spcBef>
                <a:spcPts val="600"/>
              </a:spcBef>
              <a:spcAft>
                <a:spcPts val="600"/>
              </a:spcAft>
              <a:buFont typeface="Wingdings" panose="05000000000000000000" pitchFamily="2" charset="2"/>
              <a:buChar char="§"/>
              <a:defRPr/>
            </a:pPr>
            <a:r>
              <a:rPr lang="en-US" dirty="0"/>
              <a:t>The “Core”</a:t>
            </a:r>
          </a:p>
          <a:p>
            <a:pPr lvl="2">
              <a:spcBef>
                <a:spcPts val="600"/>
              </a:spcBef>
              <a:spcAft>
                <a:spcPts val="600"/>
              </a:spcAft>
              <a:buFont typeface="Wingdings" panose="05000000000000000000" pitchFamily="2" charset="2"/>
              <a:buChar char="§"/>
              <a:defRPr/>
            </a:pPr>
            <a:r>
              <a:rPr lang="en-US" dirty="0"/>
              <a:t>Optional Category – Interdisciplinary Studies</a:t>
            </a:r>
          </a:p>
          <a:p>
            <a:pPr lvl="1">
              <a:spcBef>
                <a:spcPts val="600"/>
              </a:spcBef>
              <a:spcAft>
                <a:spcPts val="600"/>
              </a:spcAft>
              <a:buFont typeface="Wingdings" panose="05000000000000000000" pitchFamily="2" charset="2"/>
              <a:buChar char="§"/>
              <a:defRPr/>
            </a:pPr>
            <a:endParaRPr lang="en-US" sz="2000" dirty="0" smtClean="0"/>
          </a:p>
          <a:p>
            <a:pPr lvl="1">
              <a:buFont typeface="Wingdings" panose="05000000000000000000" pitchFamily="2" charset="2"/>
              <a:buChar char="§"/>
              <a:defRPr/>
            </a:pPr>
            <a:endParaRPr lang="en-US" sz="2400" b="1" i="1" u="sng" dirty="0" smtClean="0"/>
          </a:p>
          <a:p>
            <a:pPr>
              <a:buFont typeface="Wingdings" panose="05000000000000000000" pitchFamily="2" charset="2"/>
              <a:buChar char="§"/>
              <a:defRPr/>
            </a:pPr>
            <a:endParaRPr lang="en-US" sz="2800" dirty="0" smtClean="0"/>
          </a:p>
          <a:p>
            <a:pPr lvl="1">
              <a:buFont typeface="Wingdings" panose="05000000000000000000" pitchFamily="2" charset="2"/>
              <a:buChar char="§"/>
              <a:defRPr/>
            </a:pPr>
            <a:endParaRPr lang="en-US" sz="1600" dirty="0"/>
          </a:p>
          <a:p>
            <a:pPr>
              <a:buFont typeface="Wingdings" panose="05000000000000000000" pitchFamily="2" charset="2"/>
              <a:buChar char="§"/>
              <a:defRPr/>
            </a:pPr>
            <a:endParaRPr lang="en-US" sz="2800" u="sng" dirty="0" smtClean="0"/>
          </a:p>
          <a:p>
            <a:pPr>
              <a:buFont typeface="Wingdings" panose="05000000000000000000" pitchFamily="2" charset="2"/>
              <a:buChar char="§"/>
              <a:defRPr/>
            </a:pPr>
            <a:endParaRPr lang="en-US" sz="2800" u="sng" dirty="0" smtClean="0"/>
          </a:p>
        </p:txBody>
      </p:sp>
    </p:spTree>
    <p:extLst>
      <p:ext uri="{BB962C8B-B14F-4D97-AF65-F5344CB8AC3E}">
        <p14:creationId xmlns:p14="http://schemas.microsoft.com/office/powerpoint/2010/main" val="11521579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Subject Categories</a:t>
            </a:r>
            <a:endParaRPr lang="en-US" dirty="0"/>
          </a:p>
        </p:txBody>
      </p:sp>
      <p:sp>
        <p:nvSpPr>
          <p:cNvPr id="3" name="Content Placeholder 2"/>
          <p:cNvSpPr>
            <a:spLocks noGrp="1"/>
          </p:cNvSpPr>
          <p:nvPr>
            <p:ph idx="1"/>
          </p:nvPr>
        </p:nvSpPr>
        <p:spPr>
          <a:xfrm>
            <a:off x="228600" y="1408176"/>
            <a:ext cx="9673936" cy="5410200"/>
          </a:xfrm>
        </p:spPr>
        <p:txBody>
          <a:bodyPr>
            <a:noAutofit/>
          </a:bodyPr>
          <a:lstStyle/>
          <a:p>
            <a:pPr marL="118872" indent="0">
              <a:buNone/>
            </a:pPr>
            <a:r>
              <a:rPr lang="en-US" sz="2000" b="1" u="sng" dirty="0"/>
              <a:t>Math &amp; Science</a:t>
            </a:r>
            <a:r>
              <a:rPr lang="en-US" sz="2000" dirty="0"/>
              <a:t>		</a:t>
            </a:r>
            <a:r>
              <a:rPr lang="en-US" sz="2000" b="1" u="sng" dirty="0" smtClean="0"/>
              <a:t>Languages</a:t>
            </a:r>
            <a:r>
              <a:rPr lang="en-US" sz="2000" dirty="0"/>
              <a:t>		</a:t>
            </a:r>
            <a:r>
              <a:rPr lang="en-US" sz="2000" b="1" u="sng" dirty="0" smtClean="0"/>
              <a:t>Arts </a:t>
            </a:r>
            <a:r>
              <a:rPr lang="en-US" sz="2000" b="1" u="sng" dirty="0"/>
              <a:t>&amp; </a:t>
            </a:r>
            <a:r>
              <a:rPr lang="en-US" sz="2000" b="1" u="sng" dirty="0" smtClean="0"/>
              <a:t>Humanities</a:t>
            </a:r>
          </a:p>
          <a:p>
            <a:pPr marL="118872" indent="0">
              <a:buNone/>
            </a:pPr>
            <a:endParaRPr lang="en-US" sz="1500" dirty="0"/>
          </a:p>
          <a:p>
            <a:pPr marL="118872" indent="0">
              <a:lnSpc>
                <a:spcPct val="100000"/>
              </a:lnSpc>
              <a:buNone/>
            </a:pPr>
            <a:r>
              <a:rPr lang="en-US" sz="2000" dirty="0" smtClean="0"/>
              <a:t>Math	</a:t>
            </a:r>
            <a:r>
              <a:rPr lang="en-US" sz="2000" dirty="0"/>
              <a:t>		</a:t>
            </a:r>
            <a:r>
              <a:rPr lang="en-US" sz="2000" dirty="0" smtClean="0"/>
              <a:t>English </a:t>
            </a:r>
            <a:r>
              <a:rPr lang="en-US" sz="2000" dirty="0"/>
              <a:t>Language AS	</a:t>
            </a:r>
            <a:r>
              <a:rPr lang="en-US" sz="2000" dirty="0" smtClean="0"/>
              <a:t>English </a:t>
            </a:r>
            <a:r>
              <a:rPr lang="en-US" sz="2000" dirty="0"/>
              <a:t>Literature </a:t>
            </a:r>
            <a:r>
              <a:rPr lang="en-US" sz="2000" dirty="0" smtClean="0"/>
              <a:t>AS</a:t>
            </a:r>
          </a:p>
          <a:p>
            <a:pPr marL="118872" indent="0">
              <a:lnSpc>
                <a:spcPct val="100000"/>
              </a:lnSpc>
              <a:buNone/>
            </a:pPr>
            <a:r>
              <a:rPr lang="en-US" sz="2000" dirty="0"/>
              <a:t>Marine Science 	</a:t>
            </a:r>
            <a:r>
              <a:rPr lang="en-US" sz="2000" dirty="0" smtClean="0"/>
              <a:t>	English </a:t>
            </a:r>
            <a:r>
              <a:rPr lang="en-US" sz="2000" dirty="0"/>
              <a:t>Language AL	</a:t>
            </a:r>
            <a:r>
              <a:rPr lang="en-US" sz="2000" dirty="0" smtClean="0"/>
              <a:t>English </a:t>
            </a:r>
            <a:r>
              <a:rPr lang="en-US" sz="2000" dirty="0"/>
              <a:t>Literature AL</a:t>
            </a:r>
          </a:p>
          <a:p>
            <a:pPr marL="118872" indent="0">
              <a:lnSpc>
                <a:spcPct val="100000"/>
              </a:lnSpc>
              <a:buNone/>
            </a:pPr>
            <a:r>
              <a:rPr lang="en-US" sz="2000" dirty="0" smtClean="0"/>
              <a:t>Physics </a:t>
            </a:r>
            <a:r>
              <a:rPr lang="en-US" sz="2000" dirty="0"/>
              <a:t>(AS/AL)	</a:t>
            </a:r>
            <a:r>
              <a:rPr lang="en-US" sz="2000" dirty="0" smtClean="0"/>
              <a:t>	Spanish </a:t>
            </a:r>
            <a:r>
              <a:rPr lang="en-US" sz="2000" dirty="0"/>
              <a:t>Language	</a:t>
            </a:r>
            <a:r>
              <a:rPr lang="en-US" sz="2000" dirty="0" smtClean="0"/>
              <a:t>US </a:t>
            </a:r>
            <a:r>
              <a:rPr lang="en-US" sz="2000" dirty="0"/>
              <a:t>History</a:t>
            </a:r>
          </a:p>
          <a:p>
            <a:pPr marL="118872" indent="0">
              <a:lnSpc>
                <a:spcPct val="100000"/>
              </a:lnSpc>
              <a:buNone/>
            </a:pPr>
            <a:r>
              <a:rPr lang="en-US" sz="2000" dirty="0" smtClean="0"/>
              <a:t>Chemistry </a:t>
            </a:r>
            <a:r>
              <a:rPr lang="en-US" sz="2000" dirty="0"/>
              <a:t>(ASAL)	</a:t>
            </a:r>
            <a:r>
              <a:rPr lang="en-US" sz="2000" dirty="0" smtClean="0"/>
              <a:t>		</a:t>
            </a:r>
            <a:r>
              <a:rPr lang="en-US" sz="2000" dirty="0"/>
              <a:t>	</a:t>
            </a:r>
            <a:r>
              <a:rPr lang="en-US" sz="2000" dirty="0" smtClean="0"/>
              <a:t>International </a:t>
            </a:r>
            <a:r>
              <a:rPr lang="en-US" sz="2000" dirty="0"/>
              <a:t>History</a:t>
            </a:r>
          </a:p>
          <a:p>
            <a:pPr marL="118872" indent="0">
              <a:lnSpc>
                <a:spcPct val="100000"/>
              </a:lnSpc>
              <a:buNone/>
            </a:pPr>
            <a:r>
              <a:rPr lang="en-US" sz="2000" dirty="0" smtClean="0"/>
              <a:t>*</a:t>
            </a:r>
            <a:r>
              <a:rPr lang="en-US" sz="2000" dirty="0"/>
              <a:t>Environmental Management			</a:t>
            </a:r>
            <a:r>
              <a:rPr lang="en-US" sz="2000" dirty="0" smtClean="0"/>
              <a:t>European </a:t>
            </a:r>
            <a:r>
              <a:rPr lang="en-US" sz="2000" dirty="0"/>
              <a:t>Hist. (AL)</a:t>
            </a:r>
          </a:p>
          <a:p>
            <a:pPr marL="118872" indent="0">
              <a:buNone/>
            </a:pPr>
            <a:r>
              <a:rPr lang="en-US" sz="2000" dirty="0" smtClean="0"/>
              <a:t>*</a:t>
            </a:r>
            <a:r>
              <a:rPr lang="en-US" sz="2000" dirty="0"/>
              <a:t>Psychology (AS/AL)				</a:t>
            </a:r>
            <a:r>
              <a:rPr lang="en-US" sz="2000" dirty="0" smtClean="0"/>
              <a:t>Economics</a:t>
            </a:r>
            <a:endParaRPr lang="en-US" sz="2000" dirty="0"/>
          </a:p>
          <a:p>
            <a:pPr marL="118872" indent="0">
              <a:lnSpc>
                <a:spcPct val="100000"/>
              </a:lnSpc>
              <a:buNone/>
            </a:pPr>
            <a:r>
              <a:rPr lang="en-US" sz="2000" dirty="0"/>
              <a:t>Physical Education </a:t>
            </a:r>
            <a:r>
              <a:rPr lang="en-US" sz="2000" dirty="0" smtClean="0"/>
              <a:t>				**Art </a:t>
            </a:r>
            <a:r>
              <a:rPr lang="en-US" sz="2000" dirty="0"/>
              <a:t>&amp; Design (AS/AL)</a:t>
            </a:r>
          </a:p>
          <a:p>
            <a:pPr marL="118872" indent="0">
              <a:lnSpc>
                <a:spcPct val="100000"/>
              </a:lnSpc>
              <a:buNone/>
            </a:pPr>
            <a:r>
              <a:rPr lang="en-US" sz="2000" dirty="0"/>
              <a:t>	</a:t>
            </a:r>
            <a:r>
              <a:rPr lang="en-US" sz="2000" dirty="0" smtClean="0"/>
              <a:t>		</a:t>
            </a:r>
            <a:r>
              <a:rPr lang="en-US" sz="2000" dirty="0"/>
              <a:t>			</a:t>
            </a:r>
            <a:r>
              <a:rPr lang="en-US" sz="2000" dirty="0" smtClean="0"/>
              <a:t>Dig</a:t>
            </a:r>
            <a:r>
              <a:rPr lang="en-US" sz="2000" dirty="0"/>
              <a:t>. Media &amp; </a:t>
            </a:r>
            <a:r>
              <a:rPr lang="en-US" sz="2000" dirty="0" smtClean="0"/>
              <a:t>Design (AS/AL)</a:t>
            </a:r>
          </a:p>
          <a:p>
            <a:pPr marL="118872" indent="0">
              <a:lnSpc>
                <a:spcPct val="100000"/>
              </a:lnSpc>
              <a:buNone/>
            </a:pPr>
            <a:r>
              <a:rPr lang="en-US" sz="2000" dirty="0"/>
              <a:t>					</a:t>
            </a:r>
            <a:r>
              <a:rPr lang="en-US" sz="2000" dirty="0" smtClean="0"/>
              <a:t>	Music (AS/AL)</a:t>
            </a:r>
            <a:endParaRPr lang="en-US" sz="2000" dirty="0"/>
          </a:p>
          <a:p>
            <a:pPr marL="118872" indent="0">
              <a:lnSpc>
                <a:spcPct val="100000"/>
              </a:lnSpc>
              <a:buNone/>
            </a:pPr>
            <a:r>
              <a:rPr lang="en-US" sz="2000" dirty="0"/>
              <a:t>						</a:t>
            </a:r>
            <a:r>
              <a:rPr lang="en-US" sz="2000" dirty="0" smtClean="0"/>
              <a:t>Drama</a:t>
            </a:r>
          </a:p>
          <a:p>
            <a:pPr marL="118872" indent="0">
              <a:lnSpc>
                <a:spcPct val="100000"/>
              </a:lnSpc>
              <a:buNone/>
            </a:pPr>
            <a:r>
              <a:rPr lang="en-US" sz="2000" dirty="0"/>
              <a:t>	</a:t>
            </a:r>
            <a:r>
              <a:rPr lang="en-US" sz="2000" dirty="0" smtClean="0"/>
              <a:t>					</a:t>
            </a:r>
            <a:endParaRPr lang="en-US" sz="800" dirty="0" smtClean="0"/>
          </a:p>
          <a:p>
            <a:pPr marL="457200" lvl="1" indent="0">
              <a:buNone/>
            </a:pPr>
            <a:endParaRPr lang="en-US" sz="100" b="1" u="sng" dirty="0"/>
          </a:p>
          <a:p>
            <a:pPr marL="457200" lvl="1" indent="0">
              <a:buNone/>
            </a:pPr>
            <a:r>
              <a:rPr lang="en-US" sz="100" dirty="0"/>
              <a:t>	</a:t>
            </a:r>
            <a:r>
              <a:rPr lang="en-US" sz="100" dirty="0" smtClean="0"/>
              <a:t>	</a:t>
            </a:r>
            <a:endParaRPr lang="en-US" sz="1000" dirty="0"/>
          </a:p>
          <a:p>
            <a:pPr marL="118872" indent="0">
              <a:buNone/>
            </a:pPr>
            <a:r>
              <a:rPr lang="en-US" sz="2000" b="1" u="sng" dirty="0" smtClean="0"/>
              <a:t>Core </a:t>
            </a:r>
            <a:r>
              <a:rPr lang="en-US" sz="2000" b="1" i="1" u="sng" dirty="0"/>
              <a:t>(required)</a:t>
            </a:r>
            <a:r>
              <a:rPr lang="en-US" sz="2000" b="1" i="1" dirty="0"/>
              <a:t>		</a:t>
            </a:r>
            <a:r>
              <a:rPr lang="en-US" sz="2000" b="1" u="sng" dirty="0" smtClean="0"/>
              <a:t>Optional </a:t>
            </a:r>
            <a:r>
              <a:rPr lang="en-US" sz="2000" b="1" u="sng" dirty="0"/>
              <a:t>Interdisciplinary Cat.</a:t>
            </a:r>
            <a:r>
              <a:rPr lang="en-US" sz="1500" dirty="0"/>
              <a:t>		</a:t>
            </a:r>
            <a:endParaRPr lang="en-US" sz="1500" dirty="0" smtClean="0"/>
          </a:p>
          <a:p>
            <a:pPr marL="118872" indent="0">
              <a:buNone/>
            </a:pPr>
            <a:r>
              <a:rPr lang="en-US" sz="2000" dirty="0" smtClean="0"/>
              <a:t>Global </a:t>
            </a:r>
            <a:r>
              <a:rPr lang="en-US" sz="2000" dirty="0"/>
              <a:t>Perspectives	</a:t>
            </a:r>
            <a:r>
              <a:rPr lang="en-US" sz="2000" dirty="0" smtClean="0"/>
              <a:t>General </a:t>
            </a:r>
            <a:r>
              <a:rPr lang="en-US" sz="2000" dirty="0"/>
              <a:t>Paper	</a:t>
            </a:r>
            <a:r>
              <a:rPr lang="en-US" sz="2000" dirty="0" smtClean="0"/>
              <a:t>	</a:t>
            </a:r>
            <a:r>
              <a:rPr lang="en-US" sz="2000" b="1" dirty="0"/>
              <a:t>			</a:t>
            </a:r>
            <a:r>
              <a:rPr lang="en-US" sz="2000" b="1" dirty="0" smtClean="0"/>
              <a:t>				</a:t>
            </a:r>
            <a:r>
              <a:rPr lang="en-US" sz="2000" dirty="0" smtClean="0"/>
              <a:t>Thinking </a:t>
            </a:r>
            <a:r>
              <a:rPr lang="en-US" sz="2000" dirty="0"/>
              <a:t>Skills                     </a:t>
            </a:r>
            <a:r>
              <a:rPr lang="en-US" sz="2000" dirty="0" smtClean="0"/>
              <a:t>	**Art </a:t>
            </a:r>
            <a:r>
              <a:rPr lang="en-US" sz="2000" dirty="0"/>
              <a:t>&amp; Design is offered </a:t>
            </a:r>
            <a:r>
              <a:rPr lang="en-US" sz="2000" dirty="0" smtClean="0"/>
              <a:t>in</a:t>
            </a:r>
          </a:p>
          <a:p>
            <a:pPr marL="118872" indent="0">
              <a:buNone/>
            </a:pPr>
            <a:r>
              <a:rPr lang="en-US" sz="2000" dirty="0" smtClean="0"/>
              <a:t> </a:t>
            </a:r>
            <a:r>
              <a:rPr lang="en-US" sz="2000" dirty="0"/>
              <a:t>	 		</a:t>
            </a:r>
            <a:r>
              <a:rPr lang="en-US" sz="2000" dirty="0" smtClean="0"/>
              <a:t>Global </a:t>
            </a:r>
            <a:r>
              <a:rPr lang="en-US" sz="2000" dirty="0"/>
              <a:t>Perspectives AL </a:t>
            </a:r>
            <a:r>
              <a:rPr lang="en-US" sz="2000" b="1" dirty="0"/>
              <a:t>	</a:t>
            </a:r>
            <a:r>
              <a:rPr lang="en-US" sz="2000" dirty="0"/>
              <a:t> </a:t>
            </a:r>
            <a:r>
              <a:rPr lang="en-US" sz="2000" dirty="0" smtClean="0"/>
              <a:t>Draw/Paint</a:t>
            </a:r>
            <a:r>
              <a:rPr lang="en-US" sz="2000" b="1" dirty="0" smtClean="0"/>
              <a:t> </a:t>
            </a:r>
            <a:r>
              <a:rPr lang="en-US" sz="2000" dirty="0"/>
              <a:t>or Ceramics </a:t>
            </a:r>
            <a:r>
              <a:rPr lang="en-US" sz="1500" dirty="0" smtClean="0"/>
              <a:t>								</a:t>
            </a:r>
            <a:endParaRPr lang="en-US" sz="1500" dirty="0"/>
          </a:p>
          <a:p>
            <a:pPr marL="118872" indent="0">
              <a:lnSpc>
                <a:spcPct val="100000"/>
              </a:lnSpc>
              <a:buNone/>
            </a:pPr>
            <a:r>
              <a:rPr lang="en-US" sz="1500" dirty="0" smtClean="0"/>
              <a:t> </a:t>
            </a:r>
            <a:endParaRPr lang="en-US" sz="1500" dirty="0"/>
          </a:p>
        </p:txBody>
      </p:sp>
    </p:spTree>
    <p:extLst>
      <p:ext uri="{BB962C8B-B14F-4D97-AF65-F5344CB8AC3E}">
        <p14:creationId xmlns:p14="http://schemas.microsoft.com/office/powerpoint/2010/main" val="391843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800" i="1" u="sng" dirty="0"/>
              <a:t>Graduation</a:t>
            </a:r>
            <a:r>
              <a:rPr lang="en-US" sz="4800" dirty="0"/>
              <a:t> Requirements for the </a:t>
            </a:r>
            <a:br>
              <a:rPr lang="en-US" sz="4800" dirty="0"/>
            </a:br>
            <a:r>
              <a:rPr lang="en-US" sz="4800" dirty="0"/>
              <a:t>A.I.C.E. Curriculum</a:t>
            </a:r>
            <a:endParaRPr lang="en-US" dirty="0"/>
          </a:p>
        </p:txBody>
      </p:sp>
      <p:sp>
        <p:nvSpPr>
          <p:cNvPr id="3" name="Content Placeholder 2"/>
          <p:cNvSpPr>
            <a:spLocks noGrp="1"/>
          </p:cNvSpPr>
          <p:nvPr>
            <p:ph idx="1"/>
          </p:nvPr>
        </p:nvSpPr>
        <p:spPr>
          <a:xfrm>
            <a:off x="457200" y="1775191"/>
            <a:ext cx="8229600" cy="5006609"/>
          </a:xfrm>
        </p:spPr>
        <p:txBody>
          <a:bodyPr>
            <a:normAutofit fontScale="92500"/>
          </a:bodyPr>
          <a:lstStyle/>
          <a:p>
            <a:pPr lvl="1">
              <a:spcBef>
                <a:spcPts val="600"/>
              </a:spcBef>
              <a:spcAft>
                <a:spcPts val="600"/>
              </a:spcAft>
              <a:buFont typeface="Wingdings" panose="05000000000000000000" pitchFamily="2" charset="2"/>
              <a:buChar char="§"/>
              <a:defRPr/>
            </a:pPr>
            <a:r>
              <a:rPr lang="en-US" dirty="0"/>
              <a:t>AICE English required all 4 years</a:t>
            </a:r>
          </a:p>
          <a:p>
            <a:pPr lvl="1">
              <a:spcBef>
                <a:spcPts val="600"/>
              </a:spcBef>
              <a:spcAft>
                <a:spcPts val="600"/>
              </a:spcAft>
              <a:buFont typeface="Wingdings" panose="05000000000000000000" pitchFamily="2" charset="2"/>
              <a:buChar char="§"/>
              <a:defRPr/>
            </a:pPr>
            <a:r>
              <a:rPr lang="en-US" dirty="0"/>
              <a:t>Global Perspectives required 11</a:t>
            </a:r>
            <a:r>
              <a:rPr lang="en-US" baseline="30000" dirty="0"/>
              <a:t>th</a:t>
            </a:r>
            <a:r>
              <a:rPr lang="en-US" dirty="0"/>
              <a:t> grade year</a:t>
            </a:r>
          </a:p>
          <a:p>
            <a:pPr lvl="1">
              <a:spcBef>
                <a:spcPts val="600"/>
              </a:spcBef>
              <a:spcAft>
                <a:spcPts val="600"/>
              </a:spcAft>
              <a:buFont typeface="Wingdings" panose="05000000000000000000" pitchFamily="2" charset="2"/>
              <a:buChar char="§"/>
              <a:defRPr/>
            </a:pPr>
            <a:r>
              <a:rPr lang="en-US" dirty="0"/>
              <a:t>AICE Curriculum Completers = </a:t>
            </a:r>
            <a:r>
              <a:rPr lang="en-US" b="1" u="sng" dirty="0"/>
              <a:t>Exempt</a:t>
            </a:r>
            <a:r>
              <a:rPr lang="en-US" dirty="0"/>
              <a:t> from </a:t>
            </a:r>
            <a:r>
              <a:rPr lang="en-US" i="1" u="sng" dirty="0"/>
              <a:t>HOPE, Fine Arts, American Government, Economics &amp; Online </a:t>
            </a:r>
            <a:r>
              <a:rPr lang="en-US" i="1" u="sng" dirty="0" smtClean="0"/>
              <a:t>course</a:t>
            </a:r>
          </a:p>
          <a:p>
            <a:pPr lvl="1">
              <a:spcBef>
                <a:spcPts val="600"/>
              </a:spcBef>
              <a:spcAft>
                <a:spcPts val="600"/>
              </a:spcAft>
              <a:buFont typeface="Wingdings" panose="05000000000000000000" pitchFamily="2" charset="2"/>
              <a:buChar char="§"/>
              <a:defRPr/>
            </a:pPr>
            <a:r>
              <a:rPr lang="en-US" i="1" u="sng" dirty="0" smtClean="0">
                <a:solidFill>
                  <a:srgbClr val="FF0000"/>
                </a:solidFill>
              </a:rPr>
              <a:t>PASSING</a:t>
            </a:r>
            <a:r>
              <a:rPr lang="en-US" i="1" u="sng" dirty="0" smtClean="0"/>
              <a:t> </a:t>
            </a:r>
            <a:r>
              <a:rPr lang="en-US" dirty="0" smtClean="0"/>
              <a:t>AICE Exams is  </a:t>
            </a:r>
            <a:r>
              <a:rPr lang="en-US" b="1" i="1" u="sng" dirty="0" smtClean="0">
                <a:solidFill>
                  <a:srgbClr val="FF0000"/>
                </a:solidFill>
              </a:rPr>
              <a:t>NOT</a:t>
            </a:r>
            <a:r>
              <a:rPr lang="en-US" dirty="0" smtClean="0"/>
              <a:t> required for graduation!</a:t>
            </a:r>
            <a:endParaRPr lang="en-US" i="1" u="sng" dirty="0"/>
          </a:p>
          <a:p>
            <a:pPr lvl="1">
              <a:spcBef>
                <a:spcPts val="600"/>
              </a:spcBef>
              <a:spcAft>
                <a:spcPts val="600"/>
              </a:spcAft>
              <a:buFont typeface="Wingdings" panose="05000000000000000000" pitchFamily="2" charset="2"/>
              <a:buChar char="§"/>
              <a:defRPr/>
            </a:pPr>
            <a:r>
              <a:rPr lang="en-US" dirty="0"/>
              <a:t>Must meet course progression requirements for university entry </a:t>
            </a:r>
          </a:p>
          <a:p>
            <a:pPr lvl="2">
              <a:spcBef>
                <a:spcPts val="600"/>
              </a:spcBef>
              <a:spcAft>
                <a:spcPts val="600"/>
              </a:spcAft>
              <a:buFont typeface="Wingdings" panose="05000000000000000000" pitchFamily="2" charset="2"/>
              <a:buChar char="§"/>
              <a:defRPr/>
            </a:pPr>
            <a:r>
              <a:rPr lang="en-US" sz="2600" dirty="0"/>
              <a:t>(i.e. 4 (</a:t>
            </a:r>
            <a:r>
              <a:rPr lang="en-US" sz="2600" u="sng" dirty="0"/>
              <a:t>AICE)</a:t>
            </a:r>
            <a:r>
              <a:rPr lang="en-US" sz="2600" dirty="0"/>
              <a:t> English, 2 World Language, 3 Science, 3 Social Studies, 4 Math)  </a:t>
            </a:r>
          </a:p>
          <a:p>
            <a:endParaRPr lang="en-US" dirty="0"/>
          </a:p>
        </p:txBody>
      </p:sp>
    </p:spTree>
    <p:extLst>
      <p:ext uri="{BB962C8B-B14F-4D97-AF65-F5344CB8AC3E}">
        <p14:creationId xmlns:p14="http://schemas.microsoft.com/office/powerpoint/2010/main" val="4040870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229600" cy="1252728"/>
          </a:xfrm>
        </p:spPr>
        <p:txBody>
          <a:bodyPr>
            <a:normAutofit fontScale="90000"/>
          </a:bodyPr>
          <a:lstStyle/>
          <a:p>
            <a:r>
              <a:rPr lang="en-US" sz="4400" dirty="0" smtClean="0"/>
              <a:t>Cambridge A.I.C.E. Diploma Award</a:t>
            </a:r>
            <a:endParaRPr lang="en-US" dirty="0"/>
          </a:p>
        </p:txBody>
      </p:sp>
      <p:sp>
        <p:nvSpPr>
          <p:cNvPr id="3" name="Content Placeholder 2"/>
          <p:cNvSpPr>
            <a:spLocks noGrp="1"/>
          </p:cNvSpPr>
          <p:nvPr>
            <p:ph idx="1"/>
          </p:nvPr>
        </p:nvSpPr>
        <p:spPr>
          <a:xfrm>
            <a:off x="457200" y="1775191"/>
            <a:ext cx="8229600" cy="4854209"/>
          </a:xfrm>
        </p:spPr>
        <p:txBody>
          <a:bodyPr>
            <a:normAutofit fontScale="92500" lnSpcReduction="20000"/>
          </a:bodyPr>
          <a:lstStyle/>
          <a:p>
            <a:pPr marL="342900" lvl="1" indent="-342900">
              <a:buClr>
                <a:schemeClr val="hlink"/>
              </a:buClr>
              <a:buSzPct val="80000"/>
              <a:buNone/>
              <a:defRPr/>
            </a:pPr>
            <a:endParaRPr lang="en-US" sz="1200" dirty="0"/>
          </a:p>
          <a:p>
            <a:pPr marL="118872" lvl="1" indent="0" algn="ctr">
              <a:spcBef>
                <a:spcPts val="0"/>
              </a:spcBef>
              <a:buClr>
                <a:schemeClr val="accent1"/>
              </a:buClr>
              <a:buSzPct val="80000"/>
              <a:buNone/>
              <a:defRPr/>
            </a:pPr>
            <a:r>
              <a:rPr lang="en-US" i="1" dirty="0">
                <a:solidFill>
                  <a:srgbClr val="C00000"/>
                </a:solidFill>
              </a:rPr>
              <a:t>The </a:t>
            </a:r>
            <a:r>
              <a:rPr lang="en-US" i="1" dirty="0" smtClean="0">
                <a:solidFill>
                  <a:srgbClr val="C00000"/>
                </a:solidFill>
              </a:rPr>
              <a:t>A.I.C.E. </a:t>
            </a:r>
            <a:r>
              <a:rPr lang="en-US" i="1" dirty="0">
                <a:solidFill>
                  <a:srgbClr val="C00000"/>
                </a:solidFill>
              </a:rPr>
              <a:t>Diploma Award </a:t>
            </a:r>
            <a:r>
              <a:rPr lang="en-US" i="1" dirty="0" smtClean="0">
                <a:solidFill>
                  <a:srgbClr val="C00000"/>
                </a:solidFill>
              </a:rPr>
              <a:t>(ADIP) is </a:t>
            </a:r>
            <a:r>
              <a:rPr lang="en-US" i="1" dirty="0">
                <a:solidFill>
                  <a:srgbClr val="C00000"/>
                </a:solidFill>
              </a:rPr>
              <a:t>an internationally recognized </a:t>
            </a:r>
            <a:r>
              <a:rPr lang="en-US" b="1" i="1" u="sng" dirty="0">
                <a:solidFill>
                  <a:srgbClr val="C00000"/>
                </a:solidFill>
              </a:rPr>
              <a:t>AWARD</a:t>
            </a:r>
            <a:r>
              <a:rPr lang="en-US" i="1" dirty="0">
                <a:solidFill>
                  <a:srgbClr val="C00000"/>
                </a:solidFill>
              </a:rPr>
              <a:t> for academic </a:t>
            </a:r>
            <a:r>
              <a:rPr lang="en-US" i="1" dirty="0" smtClean="0">
                <a:solidFill>
                  <a:srgbClr val="C00000"/>
                </a:solidFill>
              </a:rPr>
              <a:t>rigor</a:t>
            </a:r>
          </a:p>
          <a:p>
            <a:pPr marL="118872" lvl="1" indent="0" algn="ctr">
              <a:spcBef>
                <a:spcPts val="0"/>
              </a:spcBef>
              <a:buClr>
                <a:schemeClr val="accent1"/>
              </a:buClr>
              <a:buSzPct val="80000"/>
              <a:buNone/>
              <a:defRPr/>
            </a:pPr>
            <a:endParaRPr lang="en-US" sz="2200" i="1" u="sng" dirty="0" smtClean="0"/>
          </a:p>
          <a:p>
            <a:pPr>
              <a:spcBef>
                <a:spcPts val="600"/>
              </a:spcBef>
              <a:spcAft>
                <a:spcPts val="600"/>
              </a:spcAft>
              <a:buFont typeface="Wingdings" panose="05000000000000000000" pitchFamily="2" charset="2"/>
              <a:buChar char="§"/>
              <a:defRPr/>
            </a:pPr>
            <a:r>
              <a:rPr lang="en-US" i="1" dirty="0" smtClean="0"/>
              <a:t>Must </a:t>
            </a:r>
            <a:r>
              <a:rPr lang="en-US" b="1" i="1" u="sng" dirty="0" smtClean="0">
                <a:solidFill>
                  <a:srgbClr val="FF0000"/>
                </a:solidFill>
              </a:rPr>
              <a:t>Pass</a:t>
            </a:r>
            <a:r>
              <a:rPr lang="en-US" b="1" dirty="0" smtClean="0">
                <a:solidFill>
                  <a:srgbClr val="FF0000"/>
                </a:solidFill>
              </a:rPr>
              <a:t> </a:t>
            </a:r>
            <a:r>
              <a:rPr lang="en-US" dirty="0" smtClean="0"/>
              <a:t>seven (7) </a:t>
            </a:r>
            <a:r>
              <a:rPr lang="en-US" dirty="0"/>
              <a:t>A/AS Level </a:t>
            </a:r>
            <a:r>
              <a:rPr lang="en-US" u="sng" dirty="0" smtClean="0"/>
              <a:t>Exams</a:t>
            </a:r>
          </a:p>
          <a:p>
            <a:pPr lvl="1">
              <a:spcBef>
                <a:spcPts val="600"/>
              </a:spcBef>
              <a:spcAft>
                <a:spcPts val="600"/>
              </a:spcAft>
              <a:buFont typeface="Wingdings" panose="05000000000000000000" pitchFamily="2" charset="2"/>
              <a:buChar char="§"/>
              <a:defRPr/>
            </a:pPr>
            <a:r>
              <a:rPr lang="en-US" sz="2400" dirty="0" smtClean="0"/>
              <a:t>Pass at least 1 exam in each category </a:t>
            </a:r>
          </a:p>
          <a:p>
            <a:pPr lvl="1">
              <a:spcBef>
                <a:spcPts val="600"/>
              </a:spcBef>
              <a:spcAft>
                <a:spcPts val="600"/>
              </a:spcAft>
              <a:buFont typeface="Wingdings" panose="05000000000000000000" pitchFamily="2" charset="2"/>
              <a:buChar char="§"/>
              <a:defRPr/>
            </a:pPr>
            <a:r>
              <a:rPr lang="en-US" sz="2400" dirty="0" smtClean="0"/>
              <a:t>25  month time period for award calculation</a:t>
            </a:r>
          </a:p>
          <a:p>
            <a:pPr>
              <a:spcBef>
                <a:spcPts val="600"/>
              </a:spcBef>
              <a:spcAft>
                <a:spcPts val="600"/>
              </a:spcAft>
              <a:buFont typeface="Wingdings" panose="05000000000000000000" pitchFamily="2" charset="2"/>
              <a:buChar char="§"/>
              <a:defRPr/>
            </a:pPr>
            <a:r>
              <a:rPr lang="en-US" dirty="0" smtClean="0"/>
              <a:t>Automatically qualified for </a:t>
            </a:r>
            <a:r>
              <a:rPr lang="en-US" b="1" u="sng" dirty="0" smtClean="0"/>
              <a:t>Florida Academic Bright Futures Scholarship</a:t>
            </a:r>
            <a:r>
              <a:rPr lang="en-US" b="1" dirty="0" smtClean="0"/>
              <a:t> </a:t>
            </a:r>
            <a:r>
              <a:rPr lang="en-US" dirty="0" smtClean="0"/>
              <a:t>(top level)</a:t>
            </a:r>
          </a:p>
          <a:p>
            <a:pPr lvl="1">
              <a:spcBef>
                <a:spcPts val="600"/>
              </a:spcBef>
              <a:spcAft>
                <a:spcPts val="600"/>
              </a:spcAft>
              <a:buFont typeface="Wingdings" panose="05000000000000000000" pitchFamily="2" charset="2"/>
              <a:buChar char="§"/>
              <a:defRPr/>
            </a:pPr>
            <a:r>
              <a:rPr lang="en-US" dirty="0"/>
              <a:t>Must have 100 hours Community Service logged, 2 yrs. Foreign Lang.</a:t>
            </a:r>
          </a:p>
          <a:p>
            <a:pPr lvl="1">
              <a:spcBef>
                <a:spcPts val="600"/>
              </a:spcBef>
              <a:spcAft>
                <a:spcPts val="600"/>
              </a:spcAft>
              <a:buFont typeface="Wingdings" panose="05000000000000000000" pitchFamily="2" charset="2"/>
              <a:buChar char="§"/>
              <a:defRPr/>
            </a:pPr>
            <a:r>
              <a:rPr lang="en-US" dirty="0"/>
              <a:t>GPA and ACT/SAT requirement </a:t>
            </a:r>
            <a:r>
              <a:rPr lang="en-US" dirty="0" smtClean="0"/>
              <a:t>waived</a:t>
            </a:r>
            <a:endParaRPr lang="en-US" dirty="0"/>
          </a:p>
          <a:p>
            <a:endParaRPr lang="en-US" dirty="0"/>
          </a:p>
        </p:txBody>
      </p:sp>
    </p:spTree>
    <p:extLst>
      <p:ext uri="{BB962C8B-B14F-4D97-AF65-F5344CB8AC3E}">
        <p14:creationId xmlns:p14="http://schemas.microsoft.com/office/powerpoint/2010/main" val="40135960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Bright Futures</a:t>
            </a:r>
            <a:endParaRPr lang="en-US" dirty="0"/>
          </a:p>
        </p:txBody>
      </p:sp>
      <p:sp>
        <p:nvSpPr>
          <p:cNvPr id="3" name="Content Placeholder 2"/>
          <p:cNvSpPr>
            <a:spLocks noGrp="1"/>
          </p:cNvSpPr>
          <p:nvPr>
            <p:ph idx="1"/>
          </p:nvPr>
        </p:nvSpPr>
        <p:spPr>
          <a:xfrm>
            <a:off x="304800" y="1775191"/>
            <a:ext cx="8382000" cy="4930409"/>
          </a:xfrm>
        </p:spPr>
        <p:txBody>
          <a:bodyPr>
            <a:normAutofit fontScale="85000" lnSpcReduction="20000"/>
          </a:bodyPr>
          <a:lstStyle/>
          <a:p>
            <a:r>
              <a:rPr lang="en-US" u="sng" dirty="0" smtClean="0"/>
              <a:t>Florida Scholar Award (FSA - top level)</a:t>
            </a:r>
          </a:p>
          <a:p>
            <a:pPr lvl="1"/>
            <a:r>
              <a:rPr lang="en-US" dirty="0" smtClean="0"/>
              <a:t>Pays 100% of tuition</a:t>
            </a:r>
          </a:p>
          <a:p>
            <a:pPr lvl="1"/>
            <a:r>
              <a:rPr lang="en-US" dirty="0" smtClean="0"/>
              <a:t>Pays $300/semester for books/expenses</a:t>
            </a:r>
          </a:p>
          <a:p>
            <a:r>
              <a:rPr lang="en-US" u="sng" dirty="0" smtClean="0"/>
              <a:t>ADIP Earners</a:t>
            </a:r>
          </a:p>
          <a:p>
            <a:pPr lvl="1"/>
            <a:r>
              <a:rPr lang="en-US" dirty="0" smtClean="0"/>
              <a:t>SAT/ACT Score requirement waived</a:t>
            </a:r>
          </a:p>
          <a:p>
            <a:pPr lvl="1"/>
            <a:r>
              <a:rPr lang="en-US" dirty="0" smtClean="0"/>
              <a:t>GPA requirement waived</a:t>
            </a:r>
          </a:p>
          <a:p>
            <a:pPr lvl="1"/>
            <a:endParaRPr lang="en-US" dirty="0" smtClean="0"/>
          </a:p>
          <a:p>
            <a:r>
              <a:rPr lang="en-US" u="sng" dirty="0" smtClean="0"/>
              <a:t>Foreign Language</a:t>
            </a:r>
          </a:p>
          <a:p>
            <a:pPr lvl="1"/>
            <a:r>
              <a:rPr lang="en-US" dirty="0" smtClean="0"/>
              <a:t>Two years of foreign language (need 2</a:t>
            </a:r>
            <a:r>
              <a:rPr lang="en-US" baseline="30000" dirty="0" smtClean="0"/>
              <a:t>nd</a:t>
            </a:r>
            <a:r>
              <a:rPr lang="en-US" dirty="0" smtClean="0"/>
              <a:t> year or higher)</a:t>
            </a:r>
          </a:p>
          <a:p>
            <a:r>
              <a:rPr lang="en-US" u="sng" dirty="0" smtClean="0"/>
              <a:t>Community Service Hours – NEW procedures</a:t>
            </a:r>
          </a:p>
          <a:p>
            <a:pPr lvl="1"/>
            <a:r>
              <a:rPr lang="en-US" dirty="0" smtClean="0"/>
              <a:t>100 Hours for FSA </a:t>
            </a:r>
          </a:p>
          <a:p>
            <a:pPr lvl="1"/>
            <a:r>
              <a:rPr lang="en-US" dirty="0" smtClean="0"/>
              <a:t>Use Community Service form, Plan &amp; Reflection Log</a:t>
            </a:r>
          </a:p>
          <a:p>
            <a:pPr lvl="1"/>
            <a:r>
              <a:rPr lang="en-US" dirty="0" smtClean="0"/>
              <a:t>Non-Profit organizations only</a:t>
            </a:r>
            <a:endParaRPr lang="en-US" dirty="0"/>
          </a:p>
        </p:txBody>
      </p:sp>
    </p:spTree>
    <p:extLst>
      <p:ext uri="{BB962C8B-B14F-4D97-AF65-F5344CB8AC3E}">
        <p14:creationId xmlns:p14="http://schemas.microsoft.com/office/powerpoint/2010/main" val="2403286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Introductions</a:t>
            </a:r>
            <a:endParaRPr lang="en-US" dirty="0"/>
          </a:p>
        </p:txBody>
      </p:sp>
      <p:sp>
        <p:nvSpPr>
          <p:cNvPr id="3" name="Content Placeholder 2"/>
          <p:cNvSpPr>
            <a:spLocks noGrp="1"/>
          </p:cNvSpPr>
          <p:nvPr>
            <p:ph idx="1"/>
          </p:nvPr>
        </p:nvSpPr>
        <p:spPr>
          <a:xfrm>
            <a:off x="38100" y="1828800"/>
            <a:ext cx="9067800" cy="4800600"/>
          </a:xfrm>
        </p:spPr>
        <p:txBody>
          <a:bodyPr>
            <a:normAutofit fontScale="92500" lnSpcReduction="20000"/>
          </a:bodyPr>
          <a:lstStyle/>
          <a:p>
            <a:pPr>
              <a:lnSpc>
                <a:spcPct val="80000"/>
              </a:lnSpc>
              <a:defRPr/>
            </a:pPr>
            <a:r>
              <a:rPr lang="en-US" dirty="0" smtClean="0"/>
              <a:t>Dr</a:t>
            </a:r>
            <a:r>
              <a:rPr lang="en-US" dirty="0"/>
              <a:t>. Graham, </a:t>
            </a:r>
            <a:r>
              <a:rPr lang="en-US" dirty="0" smtClean="0"/>
              <a:t>Principal</a:t>
            </a:r>
          </a:p>
          <a:p>
            <a:pPr>
              <a:lnSpc>
                <a:spcPct val="80000"/>
              </a:lnSpc>
              <a:defRPr/>
            </a:pPr>
            <a:endParaRPr lang="en-US" dirty="0"/>
          </a:p>
          <a:p>
            <a:pPr>
              <a:lnSpc>
                <a:spcPct val="80000"/>
              </a:lnSpc>
              <a:defRPr/>
            </a:pPr>
            <a:r>
              <a:rPr lang="en-US" dirty="0"/>
              <a:t>Ms. Michelle Davis, Assistant </a:t>
            </a:r>
            <a:r>
              <a:rPr lang="en-US" dirty="0" smtClean="0"/>
              <a:t>Principal</a:t>
            </a:r>
          </a:p>
          <a:p>
            <a:pPr>
              <a:lnSpc>
                <a:spcPct val="80000"/>
              </a:lnSpc>
              <a:defRPr/>
            </a:pPr>
            <a:endParaRPr lang="en-US" dirty="0"/>
          </a:p>
          <a:p>
            <a:pPr>
              <a:lnSpc>
                <a:spcPct val="80000"/>
              </a:lnSpc>
              <a:defRPr/>
            </a:pPr>
            <a:r>
              <a:rPr lang="en-US" dirty="0"/>
              <a:t>Ms. Jill Lee, Assistant </a:t>
            </a:r>
            <a:r>
              <a:rPr lang="en-US" dirty="0" smtClean="0"/>
              <a:t>Principal</a:t>
            </a:r>
          </a:p>
          <a:p>
            <a:pPr>
              <a:lnSpc>
                <a:spcPct val="80000"/>
              </a:lnSpc>
              <a:defRPr/>
            </a:pPr>
            <a:endParaRPr lang="en-US" dirty="0"/>
          </a:p>
          <a:p>
            <a:pPr>
              <a:lnSpc>
                <a:spcPct val="80000"/>
              </a:lnSpc>
              <a:defRPr/>
            </a:pPr>
            <a:r>
              <a:rPr lang="en-US" dirty="0"/>
              <a:t>Mr. Trevor Abbs, Assistant </a:t>
            </a:r>
            <a:r>
              <a:rPr lang="en-US" dirty="0" smtClean="0"/>
              <a:t>Principal</a:t>
            </a:r>
          </a:p>
          <a:p>
            <a:pPr>
              <a:lnSpc>
                <a:spcPct val="80000"/>
              </a:lnSpc>
              <a:defRPr/>
            </a:pPr>
            <a:endParaRPr lang="en-US" dirty="0" smtClean="0"/>
          </a:p>
          <a:p>
            <a:pPr>
              <a:lnSpc>
                <a:spcPct val="80000"/>
              </a:lnSpc>
              <a:defRPr/>
            </a:pPr>
            <a:r>
              <a:rPr lang="en-US" dirty="0"/>
              <a:t>Ms. Bechtle, AICE School Counselor/Program </a:t>
            </a:r>
            <a:r>
              <a:rPr lang="en-US" dirty="0" smtClean="0"/>
              <a:t>Coordinator</a:t>
            </a:r>
          </a:p>
          <a:p>
            <a:pPr>
              <a:lnSpc>
                <a:spcPct val="80000"/>
              </a:lnSpc>
              <a:defRPr/>
            </a:pPr>
            <a:endParaRPr lang="en-US" dirty="0"/>
          </a:p>
          <a:p>
            <a:pPr>
              <a:lnSpc>
                <a:spcPct val="80000"/>
              </a:lnSpc>
              <a:defRPr/>
            </a:pPr>
            <a:r>
              <a:rPr lang="en-US" dirty="0"/>
              <a:t>Ms. Christine Moloney, AICE Clerk/Exams </a:t>
            </a:r>
            <a:r>
              <a:rPr lang="en-US" dirty="0" smtClean="0"/>
              <a:t>Officer</a:t>
            </a:r>
          </a:p>
          <a:p>
            <a:pPr>
              <a:lnSpc>
                <a:spcPct val="80000"/>
              </a:lnSpc>
              <a:defRPr/>
            </a:pPr>
            <a:endParaRPr lang="en-US" dirty="0" smtClean="0"/>
          </a:p>
          <a:p>
            <a:pPr>
              <a:lnSpc>
                <a:spcPct val="80000"/>
              </a:lnSpc>
              <a:defRPr/>
            </a:pPr>
            <a:r>
              <a:rPr lang="en-US" dirty="0" smtClean="0"/>
              <a:t>Dawn Eakins, College &amp; Career Counselor</a:t>
            </a:r>
          </a:p>
          <a:p>
            <a:pPr>
              <a:lnSpc>
                <a:spcPct val="80000"/>
              </a:lnSpc>
              <a:defRPr/>
            </a:pPr>
            <a:endParaRPr lang="en-US" dirty="0"/>
          </a:p>
          <a:p>
            <a:pPr>
              <a:lnSpc>
                <a:spcPct val="80000"/>
              </a:lnSpc>
              <a:defRPr/>
            </a:pPr>
            <a:r>
              <a:rPr lang="en-US" dirty="0" smtClean="0"/>
              <a:t>AICE/Pre-AICE Teachers</a:t>
            </a:r>
            <a:endParaRPr lang="en-US" dirty="0"/>
          </a:p>
          <a:p>
            <a:endParaRPr lang="en-US" dirty="0"/>
          </a:p>
        </p:txBody>
      </p:sp>
    </p:spTree>
    <p:extLst>
      <p:ext uri="{BB962C8B-B14F-4D97-AF65-F5344CB8AC3E}">
        <p14:creationId xmlns:p14="http://schemas.microsoft.com/office/powerpoint/2010/main" val="519612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 Sessions/Options</a:t>
            </a:r>
            <a:endParaRPr lang="en-US" dirty="0"/>
          </a:p>
        </p:txBody>
      </p:sp>
      <p:sp>
        <p:nvSpPr>
          <p:cNvPr id="3" name="Content Placeholder 2"/>
          <p:cNvSpPr>
            <a:spLocks noGrp="1"/>
          </p:cNvSpPr>
          <p:nvPr>
            <p:ph idx="1"/>
          </p:nvPr>
        </p:nvSpPr>
        <p:spPr>
          <a:xfrm>
            <a:off x="152400" y="1775191"/>
            <a:ext cx="8991600" cy="4930409"/>
          </a:xfrm>
        </p:spPr>
        <p:txBody>
          <a:bodyPr>
            <a:normAutofit fontScale="85000" lnSpcReduction="20000"/>
          </a:bodyPr>
          <a:lstStyle/>
          <a:p>
            <a:r>
              <a:rPr lang="en-US" dirty="0" smtClean="0"/>
              <a:t>June Exam Session: Cambridge Exam after course </a:t>
            </a:r>
            <a:endParaRPr lang="en-US" dirty="0"/>
          </a:p>
          <a:p>
            <a:endParaRPr lang="en-US" dirty="0" smtClean="0"/>
          </a:p>
          <a:p>
            <a:r>
              <a:rPr lang="en-US" dirty="0" smtClean="0"/>
              <a:t>November Exam Session </a:t>
            </a:r>
            <a:r>
              <a:rPr lang="en-US" dirty="0"/>
              <a:t>= retakes, some ADIP if eligible</a:t>
            </a:r>
          </a:p>
          <a:p>
            <a:pPr marL="118872" indent="0">
              <a:buNone/>
            </a:pPr>
            <a:endParaRPr lang="en-US" dirty="0" smtClean="0"/>
          </a:p>
          <a:p>
            <a:r>
              <a:rPr lang="en-US" u="sng" dirty="0" smtClean="0">
                <a:solidFill>
                  <a:srgbClr val="FF0000"/>
                </a:solidFill>
              </a:rPr>
              <a:t>A Level </a:t>
            </a:r>
            <a:r>
              <a:rPr lang="en-US" dirty="0" smtClean="0"/>
              <a:t>= 2</a:t>
            </a:r>
            <a:r>
              <a:rPr lang="en-US" baseline="30000" dirty="0" smtClean="0"/>
              <a:t>nd</a:t>
            </a:r>
            <a:r>
              <a:rPr lang="en-US" dirty="0" smtClean="0"/>
              <a:t> year of a subject, “Carry Forward”, or re-take all</a:t>
            </a:r>
          </a:p>
          <a:p>
            <a:endParaRPr lang="en-US" dirty="0" smtClean="0"/>
          </a:p>
          <a:p>
            <a:r>
              <a:rPr lang="en-US" dirty="0"/>
              <a:t>Teachers have </a:t>
            </a:r>
            <a:r>
              <a:rPr lang="en-US" dirty="0" smtClean="0"/>
              <a:t>June Results</a:t>
            </a:r>
          </a:p>
          <a:p>
            <a:pPr lvl="1"/>
            <a:r>
              <a:rPr lang="en-US" dirty="0" smtClean="0"/>
              <a:t>Students will receive indiv. Login/password info.</a:t>
            </a:r>
          </a:p>
          <a:p>
            <a:endParaRPr lang="en-US" dirty="0" smtClean="0"/>
          </a:p>
          <a:p>
            <a:r>
              <a:rPr lang="en-US" dirty="0" smtClean="0"/>
              <a:t>25 month timeframe for ADIP</a:t>
            </a:r>
          </a:p>
          <a:p>
            <a:endParaRPr lang="en-US" dirty="0" smtClean="0"/>
          </a:p>
          <a:p>
            <a:r>
              <a:rPr lang="en-US" b="1" i="1" u="sng" dirty="0" smtClean="0">
                <a:solidFill>
                  <a:srgbClr val="FF0000"/>
                </a:solidFill>
              </a:rPr>
              <a:t>Preliminary</a:t>
            </a:r>
            <a:r>
              <a:rPr lang="en-US" dirty="0" smtClean="0"/>
              <a:t> June 2022 Exam Schedule – last date June 10th</a:t>
            </a:r>
          </a:p>
          <a:p>
            <a:endParaRPr lang="en-US" dirty="0"/>
          </a:p>
        </p:txBody>
      </p:sp>
    </p:spTree>
    <p:extLst>
      <p:ext uri="{BB962C8B-B14F-4D97-AF65-F5344CB8AC3E}">
        <p14:creationId xmlns:p14="http://schemas.microsoft.com/office/powerpoint/2010/main" val="1950492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AICE Exams in College</a:t>
            </a:r>
            <a:endParaRPr lang="en-US" dirty="0"/>
          </a:p>
        </p:txBody>
      </p:sp>
      <p:sp>
        <p:nvSpPr>
          <p:cNvPr id="3" name="Content Placeholder 2"/>
          <p:cNvSpPr>
            <a:spLocks noGrp="1"/>
          </p:cNvSpPr>
          <p:nvPr>
            <p:ph idx="1"/>
          </p:nvPr>
        </p:nvSpPr>
        <p:spPr>
          <a:xfrm>
            <a:off x="450273" y="1828800"/>
            <a:ext cx="8229600" cy="4625609"/>
          </a:xfrm>
        </p:spPr>
        <p:txBody>
          <a:bodyPr>
            <a:normAutofit fontScale="92500" lnSpcReduction="20000"/>
          </a:bodyPr>
          <a:lstStyle/>
          <a:p>
            <a:r>
              <a:rPr lang="en-US" sz="3000" dirty="0" smtClean="0"/>
              <a:t>Exam scores may NOT be required during admissions application process</a:t>
            </a:r>
          </a:p>
          <a:p>
            <a:endParaRPr lang="en-US" sz="1000" dirty="0" smtClean="0"/>
          </a:p>
          <a:p>
            <a:r>
              <a:rPr lang="en-US" sz="3000" dirty="0" smtClean="0"/>
              <a:t>Each exam passed = college credit earned</a:t>
            </a:r>
          </a:p>
          <a:p>
            <a:endParaRPr lang="en-US" sz="1000" dirty="0" smtClean="0"/>
          </a:p>
          <a:p>
            <a:r>
              <a:rPr lang="en-US" sz="3000" i="1" u="sng" dirty="0" smtClean="0"/>
              <a:t>ALL</a:t>
            </a:r>
            <a:r>
              <a:rPr lang="en-US" sz="3000" dirty="0" smtClean="0"/>
              <a:t> FL Public Colleges accept/award college credit for passing scores on AICE Exams</a:t>
            </a:r>
          </a:p>
          <a:p>
            <a:endParaRPr lang="en-US" sz="1000" dirty="0" smtClean="0"/>
          </a:p>
          <a:p>
            <a:r>
              <a:rPr lang="en-US" sz="3000" dirty="0" smtClean="0"/>
              <a:t>Private and out-of-state colleges will have their own policy about credit-by-exam, DE – CHECK!!</a:t>
            </a:r>
          </a:p>
          <a:p>
            <a:endParaRPr lang="en-US" sz="1100" dirty="0" smtClean="0"/>
          </a:p>
          <a:p>
            <a:r>
              <a:rPr lang="en-US" sz="3000" dirty="0" smtClean="0"/>
              <a:t>Taking (&amp; doing well in) the </a:t>
            </a:r>
            <a:r>
              <a:rPr lang="en-US" sz="3000" i="1" u="sng" dirty="0" smtClean="0"/>
              <a:t>COURSES</a:t>
            </a:r>
            <a:r>
              <a:rPr lang="en-US" sz="3000" dirty="0" smtClean="0"/>
              <a:t> = admissions advantage - gets you in the door!</a:t>
            </a:r>
          </a:p>
          <a:p>
            <a:endParaRPr lang="en-US" sz="1200" dirty="0" smtClean="0"/>
          </a:p>
          <a:p>
            <a:r>
              <a:rPr lang="en-US" sz="3000" dirty="0" smtClean="0"/>
              <a:t>Cambridge Electronic Transcript Request = submit in Feb./March of senior year, </a:t>
            </a:r>
            <a:r>
              <a:rPr lang="en-US" sz="3000" i="1" u="sng" dirty="0" smtClean="0"/>
              <a:t>after</a:t>
            </a:r>
            <a:r>
              <a:rPr lang="en-US" sz="3000" dirty="0" smtClean="0"/>
              <a:t> decision is made!</a:t>
            </a:r>
            <a:endParaRPr lang="en-US" sz="3000" dirty="0"/>
          </a:p>
        </p:txBody>
      </p:sp>
    </p:spTree>
    <p:extLst>
      <p:ext uri="{BB962C8B-B14F-4D97-AF65-F5344CB8AC3E}">
        <p14:creationId xmlns:p14="http://schemas.microsoft.com/office/powerpoint/2010/main" val="1295953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 Nutshell</a:t>
            </a:r>
            <a:endParaRPr lang="en-US" dirty="0"/>
          </a:p>
        </p:txBody>
      </p:sp>
      <p:sp>
        <p:nvSpPr>
          <p:cNvPr id="3" name="Content Placeholder 2"/>
          <p:cNvSpPr>
            <a:spLocks noGrp="1"/>
          </p:cNvSpPr>
          <p:nvPr>
            <p:ph idx="1"/>
          </p:nvPr>
        </p:nvSpPr>
        <p:spPr>
          <a:xfrm>
            <a:off x="457200" y="1981200"/>
            <a:ext cx="8229600" cy="4625609"/>
          </a:xfrm>
        </p:spPr>
        <p:txBody>
          <a:bodyPr/>
          <a:lstStyle/>
          <a:p>
            <a:r>
              <a:rPr lang="en-US" dirty="0" smtClean="0"/>
              <a:t>FLEXIBLE </a:t>
            </a:r>
          </a:p>
          <a:p>
            <a:endParaRPr lang="en-US" sz="2000" dirty="0" smtClean="0"/>
          </a:p>
          <a:p>
            <a:r>
              <a:rPr lang="en-US" dirty="0"/>
              <a:t>Explore Multiple </a:t>
            </a:r>
            <a:r>
              <a:rPr lang="en-US" dirty="0" smtClean="0"/>
              <a:t>Interests in HS</a:t>
            </a:r>
          </a:p>
          <a:p>
            <a:endParaRPr lang="en-US" sz="2000" dirty="0" smtClean="0"/>
          </a:p>
          <a:p>
            <a:r>
              <a:rPr lang="en-US" dirty="0" smtClean="0"/>
              <a:t>College Admissions Advantage</a:t>
            </a:r>
          </a:p>
          <a:p>
            <a:endParaRPr lang="en-US" sz="2000" dirty="0" smtClean="0"/>
          </a:p>
          <a:p>
            <a:r>
              <a:rPr lang="en-US" dirty="0" smtClean="0"/>
              <a:t>Head start on College Credits</a:t>
            </a:r>
          </a:p>
          <a:p>
            <a:endParaRPr lang="en-US" sz="2000" dirty="0" smtClean="0"/>
          </a:p>
          <a:p>
            <a:r>
              <a:rPr lang="en-US" dirty="0" smtClean="0"/>
              <a:t>Skills for College Success</a:t>
            </a:r>
          </a:p>
        </p:txBody>
      </p:sp>
    </p:spTree>
    <p:extLst>
      <p:ext uri="{BB962C8B-B14F-4D97-AF65-F5344CB8AC3E}">
        <p14:creationId xmlns:p14="http://schemas.microsoft.com/office/powerpoint/2010/main" val="12303545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Happening in A.I.C.E.?</a:t>
            </a:r>
            <a:endParaRPr lang="en-US" dirty="0"/>
          </a:p>
        </p:txBody>
      </p:sp>
      <p:sp>
        <p:nvSpPr>
          <p:cNvPr id="3" name="Content Placeholder 2"/>
          <p:cNvSpPr>
            <a:spLocks noGrp="1"/>
          </p:cNvSpPr>
          <p:nvPr>
            <p:ph idx="1"/>
          </p:nvPr>
        </p:nvSpPr>
        <p:spPr>
          <a:xfrm>
            <a:off x="228600" y="1676400"/>
            <a:ext cx="8458200" cy="4930409"/>
          </a:xfrm>
        </p:spPr>
        <p:txBody>
          <a:bodyPr>
            <a:normAutofit fontScale="62500" lnSpcReduction="20000"/>
          </a:bodyPr>
          <a:lstStyle/>
          <a:p>
            <a:r>
              <a:rPr lang="en-US" b="1" u="sng" dirty="0" smtClean="0"/>
              <a:t>AICE Advisory Board </a:t>
            </a:r>
            <a:r>
              <a:rPr lang="en-US" dirty="0" smtClean="0"/>
              <a:t>– Club for AICE students/parents. Meets Thurs. 8:30am E503</a:t>
            </a:r>
          </a:p>
          <a:p>
            <a:pPr lvl="1"/>
            <a:r>
              <a:rPr lang="en-US" sz="2400" dirty="0"/>
              <a:t>College </a:t>
            </a:r>
            <a:r>
              <a:rPr lang="en-US" sz="2400" dirty="0" smtClean="0"/>
              <a:t>Tours (?)</a:t>
            </a:r>
            <a:endParaRPr lang="en-US" sz="2400" dirty="0"/>
          </a:p>
          <a:p>
            <a:pPr lvl="1"/>
            <a:r>
              <a:rPr lang="en-US" sz="2400" dirty="0"/>
              <a:t>Fund Raisers</a:t>
            </a:r>
          </a:p>
          <a:p>
            <a:pPr lvl="1"/>
            <a:r>
              <a:rPr lang="en-US" sz="2400" dirty="0"/>
              <a:t>Community Service</a:t>
            </a:r>
          </a:p>
          <a:p>
            <a:pPr lvl="1"/>
            <a:r>
              <a:rPr lang="en-US" sz="2400" dirty="0"/>
              <a:t>AICE Game </a:t>
            </a:r>
            <a:r>
              <a:rPr lang="en-US" sz="2400" dirty="0" smtClean="0"/>
              <a:t>Day</a:t>
            </a:r>
          </a:p>
          <a:p>
            <a:pPr lvl="1"/>
            <a:r>
              <a:rPr lang="en-US" sz="2400" dirty="0" smtClean="0"/>
              <a:t>Student inspired activities</a:t>
            </a:r>
          </a:p>
          <a:p>
            <a:pPr lvl="1"/>
            <a:endParaRPr lang="en-US" sz="2200" dirty="0" smtClean="0"/>
          </a:p>
          <a:p>
            <a:r>
              <a:rPr lang="en-US" b="1" u="sng" dirty="0" smtClean="0"/>
              <a:t>AICE Booster Club </a:t>
            </a:r>
            <a:r>
              <a:rPr lang="en-US" dirty="0" smtClean="0"/>
              <a:t>– Supporting AICE Students</a:t>
            </a:r>
          </a:p>
          <a:p>
            <a:pPr lvl="1"/>
            <a:r>
              <a:rPr lang="en-US" dirty="0"/>
              <a:t>Monthly meetings</a:t>
            </a:r>
          </a:p>
          <a:p>
            <a:pPr lvl="1"/>
            <a:r>
              <a:rPr lang="en-US" dirty="0"/>
              <a:t>Organize Fund Raisers</a:t>
            </a:r>
          </a:p>
          <a:p>
            <a:pPr lvl="1"/>
            <a:r>
              <a:rPr lang="en-US" dirty="0"/>
              <a:t>Promote AICE</a:t>
            </a:r>
          </a:p>
          <a:p>
            <a:pPr lvl="1"/>
            <a:r>
              <a:rPr lang="en-US" dirty="0"/>
              <a:t>Provide support materials, funding for events, “Angel Fund</a:t>
            </a:r>
            <a:r>
              <a:rPr lang="en-US" dirty="0" smtClean="0"/>
              <a:t>”</a:t>
            </a:r>
          </a:p>
          <a:p>
            <a:pPr lvl="1"/>
            <a:endParaRPr lang="en-US" sz="2200" dirty="0" smtClean="0"/>
          </a:p>
          <a:p>
            <a:r>
              <a:rPr lang="en-US" b="1" u="sng" dirty="0" smtClean="0"/>
              <a:t>AICE Website</a:t>
            </a:r>
          </a:p>
          <a:p>
            <a:endParaRPr lang="en-US" sz="2200" b="1" u="sng" dirty="0" smtClean="0"/>
          </a:p>
          <a:p>
            <a:endParaRPr lang="en-US" sz="2200" b="1" u="sng" dirty="0" smtClean="0"/>
          </a:p>
          <a:p>
            <a:r>
              <a:rPr lang="en-US" b="1" u="sng" dirty="0" smtClean="0"/>
              <a:t>AICE Schoology Group</a:t>
            </a:r>
            <a:r>
              <a:rPr lang="en-US" dirty="0" smtClean="0"/>
              <a:t> – All AICE Students are part of this group</a:t>
            </a:r>
          </a:p>
          <a:p>
            <a:pPr lvl="1"/>
            <a:r>
              <a:rPr lang="en-US" dirty="0" smtClean="0"/>
              <a:t>Student Access Code: </a:t>
            </a:r>
            <a:r>
              <a:rPr lang="en-US" u="sng" dirty="0">
                <a:solidFill>
                  <a:srgbClr val="FF0000"/>
                </a:solidFill>
              </a:rPr>
              <a:t>9N4FH-GTRFQ</a:t>
            </a:r>
          </a:p>
          <a:p>
            <a:endParaRPr lang="en-US" b="1" u="sng" dirty="0" smtClean="0"/>
          </a:p>
          <a:p>
            <a:endParaRPr lang="en-US" dirty="0" smtClean="0"/>
          </a:p>
          <a:p>
            <a:endParaRPr lang="en-US" dirty="0" smtClean="0"/>
          </a:p>
          <a:p>
            <a:pPr lvl="1"/>
            <a:endParaRPr lang="en-US" dirty="0"/>
          </a:p>
        </p:txBody>
      </p:sp>
    </p:spTree>
    <p:extLst>
      <p:ext uri="{BB962C8B-B14F-4D97-AF65-F5344CB8AC3E}">
        <p14:creationId xmlns:p14="http://schemas.microsoft.com/office/powerpoint/2010/main" val="2094074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Parent Accounts: HAC &amp; Schoology</a:t>
            </a:r>
            <a:endParaRPr lang="en-US" dirty="0"/>
          </a:p>
        </p:txBody>
      </p:sp>
      <p:sp>
        <p:nvSpPr>
          <p:cNvPr id="3" name="Content Placeholder 2"/>
          <p:cNvSpPr>
            <a:spLocks noGrp="1"/>
          </p:cNvSpPr>
          <p:nvPr>
            <p:ph idx="1"/>
          </p:nvPr>
        </p:nvSpPr>
        <p:spPr>
          <a:xfrm>
            <a:off x="457200" y="2286000"/>
            <a:ext cx="8229600" cy="4625609"/>
          </a:xfrm>
        </p:spPr>
        <p:txBody>
          <a:bodyPr/>
          <a:lstStyle/>
          <a:p>
            <a:r>
              <a:rPr lang="en-US" dirty="0" smtClean="0"/>
              <a:t>Schoology:</a:t>
            </a:r>
          </a:p>
          <a:p>
            <a:pPr lvl="1"/>
            <a:r>
              <a:rPr lang="en-US" u="sng" dirty="0">
                <a:hlinkClick r:id="rId2"/>
              </a:rPr>
              <a:t>https://www.stjohns.k12.fl.us/media/edtech/schoology/schoology-for-parents/</a:t>
            </a:r>
            <a:endParaRPr lang="en-US" dirty="0"/>
          </a:p>
          <a:p>
            <a:pPr lvl="1"/>
            <a:endParaRPr lang="en-US" dirty="0"/>
          </a:p>
          <a:p>
            <a:r>
              <a:rPr lang="en-US" dirty="0" smtClean="0"/>
              <a:t>HAC:</a:t>
            </a:r>
          </a:p>
          <a:p>
            <a:pPr lvl="1"/>
            <a:r>
              <a:rPr lang="en-US" u="sng" dirty="0" smtClean="0">
                <a:hlinkClick r:id="rId3"/>
              </a:rPr>
              <a:t>https</a:t>
            </a:r>
            <a:r>
              <a:rPr lang="en-US" u="sng" dirty="0">
                <a:hlinkClick r:id="rId3"/>
              </a:rPr>
              <a:t>://www.stjohns.k12.fl.us/hac/</a:t>
            </a:r>
            <a:endParaRPr lang="en-US" dirty="0"/>
          </a:p>
          <a:p>
            <a:endParaRPr lang="en-US" dirty="0"/>
          </a:p>
        </p:txBody>
      </p:sp>
    </p:spTree>
    <p:extLst>
      <p:ext uri="{BB962C8B-B14F-4D97-AF65-F5344CB8AC3E}">
        <p14:creationId xmlns:p14="http://schemas.microsoft.com/office/powerpoint/2010/main" val="2918052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Handouts Available in AICE Schoology page - AICE Parent Night Resources Folder</a:t>
            </a:r>
            <a:endParaRPr lang="en-US" sz="3200" dirty="0"/>
          </a:p>
        </p:txBody>
      </p:sp>
      <p:sp>
        <p:nvSpPr>
          <p:cNvPr id="3" name="Content Placeholder 2"/>
          <p:cNvSpPr>
            <a:spLocks noGrp="1"/>
          </p:cNvSpPr>
          <p:nvPr>
            <p:ph idx="1"/>
          </p:nvPr>
        </p:nvSpPr>
        <p:spPr>
          <a:xfrm>
            <a:off x="228600" y="1752600"/>
            <a:ext cx="8458200" cy="5283200"/>
          </a:xfrm>
        </p:spPr>
        <p:txBody>
          <a:bodyPr>
            <a:normAutofit fontScale="92500" lnSpcReduction="10000"/>
          </a:bodyPr>
          <a:lstStyle/>
          <a:p>
            <a:r>
              <a:rPr lang="en-US" dirty="0" smtClean="0"/>
              <a:t>AICE Course Progression</a:t>
            </a:r>
          </a:p>
          <a:p>
            <a:endParaRPr lang="en-US" sz="2400" dirty="0" smtClean="0"/>
          </a:p>
          <a:p>
            <a:r>
              <a:rPr lang="en-US" dirty="0" smtClean="0"/>
              <a:t>AICE Fact Sheet</a:t>
            </a:r>
          </a:p>
          <a:p>
            <a:endParaRPr lang="en-US" sz="2400" dirty="0" smtClean="0"/>
          </a:p>
          <a:p>
            <a:r>
              <a:rPr lang="en-US" dirty="0" smtClean="0"/>
              <a:t>AICE Brochure</a:t>
            </a:r>
          </a:p>
          <a:p>
            <a:pPr marL="118872" indent="0">
              <a:buNone/>
            </a:pPr>
            <a:endParaRPr lang="en-US" sz="2400" dirty="0"/>
          </a:p>
          <a:p>
            <a:r>
              <a:rPr lang="en-US" dirty="0" smtClean="0"/>
              <a:t>FSU/Cambridge </a:t>
            </a:r>
            <a:r>
              <a:rPr lang="en-US" dirty="0" smtClean="0"/>
              <a:t>Study</a:t>
            </a:r>
          </a:p>
          <a:p>
            <a:endParaRPr lang="en-US" sz="2400" dirty="0"/>
          </a:p>
          <a:p>
            <a:r>
              <a:rPr lang="en-US" dirty="0" smtClean="0"/>
              <a:t>Bright Futures new info./forms</a:t>
            </a:r>
            <a:endParaRPr lang="en-US" dirty="0" smtClean="0"/>
          </a:p>
          <a:p>
            <a:endParaRPr lang="en-US" sz="2400" dirty="0" smtClean="0"/>
          </a:p>
          <a:p>
            <a:r>
              <a:rPr lang="en-US" dirty="0" smtClean="0"/>
              <a:t>AICE </a:t>
            </a:r>
            <a:r>
              <a:rPr lang="en-US" dirty="0" smtClean="0"/>
              <a:t>Booster Club </a:t>
            </a:r>
            <a:r>
              <a:rPr lang="en-US" dirty="0" smtClean="0"/>
              <a:t>Information</a:t>
            </a:r>
          </a:p>
          <a:p>
            <a:endParaRPr lang="en-US" sz="2400" dirty="0"/>
          </a:p>
          <a:p>
            <a:r>
              <a:rPr lang="en-US" dirty="0" smtClean="0"/>
              <a:t>This PowerPoint presentation</a:t>
            </a:r>
            <a:endParaRPr lang="en-US" dirty="0" smtClean="0"/>
          </a:p>
          <a:p>
            <a:endParaRPr lang="en-US" sz="2400" dirty="0" smtClean="0"/>
          </a:p>
          <a:p>
            <a:endParaRPr lang="en-US" sz="2400" dirty="0" smtClean="0"/>
          </a:p>
        </p:txBody>
      </p:sp>
    </p:spTree>
    <p:extLst>
      <p:ext uri="{BB962C8B-B14F-4D97-AF65-F5344CB8AC3E}">
        <p14:creationId xmlns:p14="http://schemas.microsoft.com/office/powerpoint/2010/main" val="4005556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Contact Information</a:t>
            </a:r>
            <a:endParaRPr lang="en-US" dirty="0"/>
          </a:p>
        </p:txBody>
      </p:sp>
      <p:sp>
        <p:nvSpPr>
          <p:cNvPr id="3" name="Content Placeholder 2"/>
          <p:cNvSpPr>
            <a:spLocks noGrp="1"/>
          </p:cNvSpPr>
          <p:nvPr>
            <p:ph idx="1"/>
          </p:nvPr>
        </p:nvSpPr>
        <p:spPr>
          <a:xfrm>
            <a:off x="228600" y="1676400"/>
            <a:ext cx="8458200" cy="5181600"/>
          </a:xfrm>
        </p:spPr>
        <p:txBody>
          <a:bodyPr>
            <a:normAutofit fontScale="92500" lnSpcReduction="10000"/>
          </a:bodyPr>
          <a:lstStyle/>
          <a:p>
            <a:r>
              <a:rPr lang="en-US" sz="2400" b="1" u="sng" dirty="0" smtClean="0">
                <a:solidFill>
                  <a:srgbClr val="FF0000"/>
                </a:solidFill>
              </a:rPr>
              <a:t>Dena Bechtle</a:t>
            </a:r>
            <a:r>
              <a:rPr lang="en-US" sz="2400" dirty="0" smtClean="0"/>
              <a:t>	</a:t>
            </a:r>
          </a:p>
          <a:p>
            <a:pPr lvl="1"/>
            <a:r>
              <a:rPr lang="en-US" sz="2400" dirty="0"/>
              <a:t>904-547-8533, </a:t>
            </a:r>
            <a:r>
              <a:rPr lang="en-US" sz="2400" dirty="0">
                <a:hlinkClick r:id="rId2"/>
              </a:rPr>
              <a:t>Dena.Bechtle@stjohns.k12.fl.us</a:t>
            </a:r>
            <a:endParaRPr lang="en-US" sz="2400" dirty="0"/>
          </a:p>
          <a:p>
            <a:r>
              <a:rPr lang="en-US" sz="2400" b="1" u="sng" dirty="0">
                <a:solidFill>
                  <a:srgbClr val="FF0000"/>
                </a:solidFill>
              </a:rPr>
              <a:t>Christine Moloney</a:t>
            </a:r>
          </a:p>
          <a:p>
            <a:pPr lvl="1"/>
            <a:r>
              <a:rPr lang="en-US" sz="2400" dirty="0"/>
              <a:t>904-547-8523, </a:t>
            </a:r>
            <a:r>
              <a:rPr lang="en-US" sz="2400" dirty="0">
                <a:hlinkClick r:id="rId3"/>
              </a:rPr>
              <a:t>Christine.Moloney@stjohns.k12.fl.us</a:t>
            </a:r>
            <a:r>
              <a:rPr lang="en-US" sz="2400" dirty="0"/>
              <a:t> </a:t>
            </a:r>
          </a:p>
          <a:p>
            <a:r>
              <a:rPr lang="en-US" sz="2400" b="1" u="sng" dirty="0" smtClean="0">
                <a:solidFill>
                  <a:srgbClr val="FF0000"/>
                </a:solidFill>
              </a:rPr>
              <a:t>Dawn Eakins</a:t>
            </a:r>
          </a:p>
          <a:p>
            <a:pPr lvl="1"/>
            <a:r>
              <a:rPr lang="en-US" sz="2400" dirty="0" smtClean="0"/>
              <a:t>904-547-2013, </a:t>
            </a:r>
            <a:r>
              <a:rPr lang="en-US" sz="2400" dirty="0" smtClean="0">
                <a:hlinkClick r:id="rId4"/>
              </a:rPr>
              <a:t>Dawn.Eakins@stjohns.k12.fl.us</a:t>
            </a:r>
            <a:r>
              <a:rPr lang="en-US" sz="2400" dirty="0" smtClean="0"/>
              <a:t> </a:t>
            </a:r>
          </a:p>
          <a:p>
            <a:r>
              <a:rPr lang="en-US" sz="2400" b="1" u="sng" dirty="0" smtClean="0">
                <a:solidFill>
                  <a:srgbClr val="FF0000"/>
                </a:solidFill>
              </a:rPr>
              <a:t>Michelle Davis</a:t>
            </a:r>
          </a:p>
          <a:p>
            <a:pPr lvl="1"/>
            <a:r>
              <a:rPr lang="en-US" sz="2400" dirty="0" smtClean="0"/>
              <a:t>904-547-8513, </a:t>
            </a:r>
            <a:r>
              <a:rPr lang="en-US" sz="2400" dirty="0" smtClean="0">
                <a:hlinkClick r:id="rId5"/>
              </a:rPr>
              <a:t>Michelle.Davis@stjohns.k12.fl.us</a:t>
            </a:r>
            <a:r>
              <a:rPr lang="en-US" sz="2400" dirty="0" smtClean="0"/>
              <a:t> </a:t>
            </a:r>
            <a:endParaRPr lang="en-US" sz="2400" dirty="0"/>
          </a:p>
          <a:p>
            <a:r>
              <a:rPr lang="en-US" sz="2400" b="1" u="sng" dirty="0" smtClean="0">
                <a:solidFill>
                  <a:srgbClr val="FF0000"/>
                </a:solidFill>
              </a:rPr>
              <a:t>Jill Lee</a:t>
            </a:r>
          </a:p>
          <a:p>
            <a:pPr lvl="1"/>
            <a:r>
              <a:rPr lang="en-US" sz="2400" dirty="0" smtClean="0"/>
              <a:t>904-547-8844, </a:t>
            </a:r>
            <a:r>
              <a:rPr lang="en-US" sz="2400" dirty="0" smtClean="0">
                <a:hlinkClick r:id="rId6"/>
              </a:rPr>
              <a:t>Jill.Lee@stjohns.k12.fl.us</a:t>
            </a:r>
            <a:r>
              <a:rPr lang="en-US" sz="2400" dirty="0" smtClean="0"/>
              <a:t> </a:t>
            </a:r>
            <a:endParaRPr lang="en-US" sz="2400" b="1" u="sng" dirty="0" smtClean="0">
              <a:solidFill>
                <a:srgbClr val="FF0000"/>
              </a:solidFill>
            </a:endParaRPr>
          </a:p>
          <a:p>
            <a:r>
              <a:rPr lang="en-US" sz="2400" b="1" u="sng" dirty="0" smtClean="0">
                <a:solidFill>
                  <a:srgbClr val="FF0000"/>
                </a:solidFill>
              </a:rPr>
              <a:t>Trevor Abbs</a:t>
            </a:r>
          </a:p>
          <a:p>
            <a:pPr lvl="1"/>
            <a:r>
              <a:rPr lang="en-US" sz="2400" dirty="0" smtClean="0"/>
              <a:t>904-547-8847, </a:t>
            </a:r>
            <a:r>
              <a:rPr lang="en-US" sz="2400" dirty="0" smtClean="0">
                <a:hlinkClick r:id="rId6"/>
              </a:rPr>
              <a:t>Trevor.Abbs@stjohns.k12.fl.us</a:t>
            </a:r>
            <a:endParaRPr lang="en-US" sz="2400" dirty="0" smtClean="0">
              <a:solidFill>
                <a:srgbClr val="FF0000"/>
              </a:solidFill>
            </a:endParaRPr>
          </a:p>
          <a:p>
            <a:r>
              <a:rPr lang="en-US" sz="2400" b="1" u="sng" dirty="0" smtClean="0">
                <a:solidFill>
                  <a:srgbClr val="FF0000"/>
                </a:solidFill>
              </a:rPr>
              <a:t>Dr. Graham</a:t>
            </a:r>
          </a:p>
          <a:p>
            <a:pPr lvl="1"/>
            <a:r>
              <a:rPr lang="en-US" sz="2400" dirty="0" smtClean="0"/>
              <a:t>904-547-8510, </a:t>
            </a:r>
            <a:r>
              <a:rPr lang="en-US" sz="2400" dirty="0" smtClean="0">
                <a:hlinkClick r:id="rId7"/>
              </a:rPr>
              <a:t>DeArmas.Graham@stjohns.k12.fl.us</a:t>
            </a:r>
            <a:r>
              <a:rPr lang="en-US" sz="2400" dirty="0" smtClean="0"/>
              <a:t> </a:t>
            </a:r>
          </a:p>
          <a:p>
            <a:pPr lvl="1"/>
            <a:endParaRPr lang="en-US" dirty="0" smtClean="0"/>
          </a:p>
        </p:txBody>
      </p:sp>
    </p:spTree>
    <p:extLst>
      <p:ext uri="{BB962C8B-B14F-4D97-AF65-F5344CB8AC3E}">
        <p14:creationId xmlns:p14="http://schemas.microsoft.com/office/powerpoint/2010/main" val="25572355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sp>
        <p:nvSpPr>
          <p:cNvPr id="3" name="Content Placeholder 2"/>
          <p:cNvSpPr>
            <a:spLocks noGrp="1"/>
          </p:cNvSpPr>
          <p:nvPr>
            <p:ph idx="1"/>
          </p:nvPr>
        </p:nvSpPr>
        <p:spPr>
          <a:xfrm>
            <a:off x="457200" y="1981200"/>
            <a:ext cx="8229600" cy="4625609"/>
          </a:xfrm>
        </p:spPr>
        <p:txBody>
          <a:bodyPr/>
          <a:lstStyle/>
          <a:p>
            <a:r>
              <a:rPr lang="en-US" dirty="0" smtClean="0"/>
              <a:t>Ms. </a:t>
            </a:r>
            <a:r>
              <a:rPr lang="en-US" dirty="0" smtClean="0"/>
              <a:t>Bechtle, Ms. Moloney </a:t>
            </a:r>
            <a:r>
              <a:rPr lang="en-US" dirty="0" smtClean="0"/>
              <a:t>– AICE Program, ADIP, etc</a:t>
            </a:r>
            <a:r>
              <a:rPr lang="en-US" dirty="0" smtClean="0"/>
              <a:t>.</a:t>
            </a:r>
          </a:p>
          <a:p>
            <a:endParaRPr lang="en-US" dirty="0" smtClean="0"/>
          </a:p>
          <a:p>
            <a:r>
              <a:rPr lang="en-US" dirty="0" smtClean="0"/>
              <a:t>AICE Student Volunteers – “real life” AICE</a:t>
            </a:r>
            <a:endParaRPr lang="en-US" dirty="0" smtClean="0"/>
          </a:p>
          <a:p>
            <a:endParaRPr lang="en-US" dirty="0" smtClean="0"/>
          </a:p>
          <a:p>
            <a:r>
              <a:rPr lang="en-US" dirty="0" smtClean="0"/>
              <a:t>Ms. Eakins – Dual Enrollment, college applications</a:t>
            </a:r>
            <a:r>
              <a:rPr lang="en-US" smtClean="0"/>
              <a:t>, </a:t>
            </a:r>
            <a:r>
              <a:rPr lang="en-US" smtClean="0"/>
              <a:t>FAFSA</a:t>
            </a:r>
            <a:endParaRPr lang="en-US" dirty="0" smtClean="0"/>
          </a:p>
          <a:p>
            <a:endParaRPr lang="en-US" dirty="0"/>
          </a:p>
          <a:p>
            <a:r>
              <a:rPr lang="en-US" dirty="0" smtClean="0"/>
              <a:t>Ms. Davis – Curriculum, etc.</a:t>
            </a:r>
          </a:p>
          <a:p>
            <a:endParaRPr lang="en-US" dirty="0"/>
          </a:p>
        </p:txBody>
      </p:sp>
    </p:spTree>
    <p:extLst>
      <p:ext uri="{BB962C8B-B14F-4D97-AF65-F5344CB8AC3E}">
        <p14:creationId xmlns:p14="http://schemas.microsoft.com/office/powerpoint/2010/main" val="2056633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A.I.C.E.</a:t>
            </a:r>
            <a:r>
              <a:rPr lang="en-US" dirty="0" smtClean="0"/>
              <a:t> at St. Augustine High</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defRPr/>
            </a:pPr>
            <a:r>
              <a:rPr lang="en-US" dirty="0" smtClean="0"/>
              <a:t>St</a:t>
            </a:r>
            <a:r>
              <a:rPr lang="en-US" dirty="0"/>
              <a:t>. Augustine High started the </a:t>
            </a:r>
            <a:r>
              <a:rPr lang="en-US" dirty="0" smtClean="0"/>
              <a:t>Cambridge A.I.C.E. program </a:t>
            </a:r>
            <a:r>
              <a:rPr lang="en-US" dirty="0"/>
              <a:t>in 1997.</a:t>
            </a:r>
          </a:p>
          <a:p>
            <a:pPr>
              <a:buFont typeface="Wingdings" panose="05000000000000000000" pitchFamily="2" charset="2"/>
              <a:buChar char="§"/>
              <a:defRPr/>
            </a:pPr>
            <a:endParaRPr lang="en-US" dirty="0"/>
          </a:p>
          <a:p>
            <a:pPr>
              <a:buFont typeface="Wingdings" panose="05000000000000000000" pitchFamily="2" charset="2"/>
              <a:buChar char="§"/>
              <a:defRPr/>
            </a:pPr>
            <a:r>
              <a:rPr lang="en-US" dirty="0"/>
              <a:t>SAHS was the 2</a:t>
            </a:r>
            <a:r>
              <a:rPr lang="en-US" baseline="30000" dirty="0"/>
              <a:t>nd</a:t>
            </a:r>
            <a:r>
              <a:rPr lang="en-US" dirty="0"/>
              <a:t> school in the US to begin an </a:t>
            </a:r>
            <a:r>
              <a:rPr lang="en-US" dirty="0" smtClean="0"/>
              <a:t>A.I.C.E. program.</a:t>
            </a:r>
          </a:p>
          <a:p>
            <a:pPr>
              <a:buFont typeface="Wingdings" panose="05000000000000000000" pitchFamily="2" charset="2"/>
              <a:buChar char="§"/>
              <a:defRPr/>
            </a:pPr>
            <a:endParaRPr lang="en-US" dirty="0"/>
          </a:p>
          <a:p>
            <a:pPr>
              <a:buFont typeface="Wingdings" panose="05000000000000000000" pitchFamily="2" charset="2"/>
              <a:buChar char="§"/>
              <a:defRPr/>
            </a:pPr>
            <a:r>
              <a:rPr lang="en-US" dirty="0" smtClean="0"/>
              <a:t>Rigorous and Flexible Curriculum</a:t>
            </a:r>
          </a:p>
          <a:p>
            <a:pPr lvl="1">
              <a:buFont typeface="Wingdings" panose="05000000000000000000" pitchFamily="2" charset="2"/>
              <a:buChar char="§"/>
              <a:defRPr/>
            </a:pPr>
            <a:r>
              <a:rPr lang="en-US" sz="2200" dirty="0" smtClean="0"/>
              <a:t>Writing based</a:t>
            </a:r>
          </a:p>
          <a:p>
            <a:pPr lvl="1">
              <a:buFont typeface="Wingdings" panose="05000000000000000000" pitchFamily="2" charset="2"/>
              <a:buChar char="§"/>
              <a:defRPr/>
            </a:pPr>
            <a:r>
              <a:rPr lang="en-US" sz="2200" dirty="0" smtClean="0"/>
              <a:t>Critical Thinking</a:t>
            </a:r>
            <a:endParaRPr lang="en-US" sz="2200" dirty="0"/>
          </a:p>
          <a:p>
            <a:endParaRPr lang="en-US" dirty="0"/>
          </a:p>
        </p:txBody>
      </p:sp>
    </p:spTree>
    <p:extLst>
      <p:ext uri="{BB962C8B-B14F-4D97-AF65-F5344CB8AC3E}">
        <p14:creationId xmlns:p14="http://schemas.microsoft.com/office/powerpoint/2010/main" val="1245304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Why A.I.C.E.?</a:t>
            </a:r>
            <a:endParaRPr lang="en-US" dirty="0"/>
          </a:p>
        </p:txBody>
      </p:sp>
      <p:sp>
        <p:nvSpPr>
          <p:cNvPr id="7" name="Content Placeholder 6"/>
          <p:cNvSpPr>
            <a:spLocks noGrp="1"/>
          </p:cNvSpPr>
          <p:nvPr>
            <p:ph idx="1"/>
          </p:nvPr>
        </p:nvSpPr>
        <p:spPr>
          <a:xfrm>
            <a:off x="457200" y="1641764"/>
            <a:ext cx="3124200" cy="5181600"/>
          </a:xfrm>
        </p:spPr>
        <p:txBody>
          <a:bodyPr>
            <a:normAutofit/>
          </a:bodyPr>
          <a:lstStyle/>
          <a:p>
            <a:pPr marL="118872" indent="0">
              <a:buNone/>
            </a:pPr>
            <a:endParaRPr lang="en-US" sz="1600" dirty="0" smtClean="0"/>
          </a:p>
          <a:p>
            <a:r>
              <a:rPr lang="en-US" sz="3000" dirty="0" smtClean="0"/>
              <a:t>Flexible Curriculum</a:t>
            </a:r>
          </a:p>
          <a:p>
            <a:r>
              <a:rPr lang="en-US" sz="3000" dirty="0" smtClean="0"/>
              <a:t>Future Predictor of College Success</a:t>
            </a:r>
          </a:p>
          <a:p>
            <a:pPr lvl="1"/>
            <a:r>
              <a:rPr lang="en-US" sz="2600" dirty="0" smtClean="0"/>
              <a:t>FSU Study</a:t>
            </a:r>
          </a:p>
          <a:p>
            <a:r>
              <a:rPr lang="en-US" sz="3000" dirty="0" smtClean="0"/>
              <a:t>GPA Points</a:t>
            </a:r>
          </a:p>
          <a:p>
            <a:r>
              <a:rPr lang="en-US" sz="3000" dirty="0" smtClean="0"/>
              <a:t>College Credit</a:t>
            </a:r>
          </a:p>
          <a:p>
            <a:r>
              <a:rPr lang="en-US" sz="3000" dirty="0" smtClean="0"/>
              <a:t>Bright Futures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43300" y="2209800"/>
            <a:ext cx="5143500" cy="3429000"/>
          </a:xfrm>
          <a:prstGeom prst="rect">
            <a:avLst/>
          </a:prstGeom>
        </p:spPr>
      </p:pic>
    </p:spTree>
    <p:extLst>
      <p:ext uri="{BB962C8B-B14F-4D97-AF65-F5344CB8AC3E}">
        <p14:creationId xmlns:p14="http://schemas.microsoft.com/office/powerpoint/2010/main" val="3577706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Effect transition="in" filter="fade">
                                      <p:cBhvr>
                                        <p:cTn id="15" dur="500"/>
                                        <p:tgtEl>
                                          <p:spTgt spid="7">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xEl>
                                              <p:pRg st="4" end="4"/>
                                            </p:txEl>
                                          </p:spTgt>
                                        </p:tgtEl>
                                        <p:attrNameLst>
                                          <p:attrName>style.visibility</p:attrName>
                                        </p:attrNameLst>
                                      </p:cBhvr>
                                      <p:to>
                                        <p:strVal val="visible"/>
                                      </p:to>
                                    </p:set>
                                    <p:animEffect transition="in" filter="fade">
                                      <p:cBhvr>
                                        <p:cTn id="20" dur="500"/>
                                        <p:tgtEl>
                                          <p:spTgt spid="7">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
                                            <p:txEl>
                                              <p:pRg st="5" end="5"/>
                                            </p:txEl>
                                          </p:spTgt>
                                        </p:tgtEl>
                                        <p:attrNameLst>
                                          <p:attrName>style.visibility</p:attrName>
                                        </p:attrNameLst>
                                      </p:cBhvr>
                                      <p:to>
                                        <p:strVal val="visible"/>
                                      </p:to>
                                    </p:set>
                                    <p:animEffect transition="in" filter="fade">
                                      <p:cBhvr>
                                        <p:cTn id="25" dur="500"/>
                                        <p:tgtEl>
                                          <p:spTgt spid="7">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7">
                                            <p:txEl>
                                              <p:pRg st="6" end="6"/>
                                            </p:txEl>
                                          </p:spTgt>
                                        </p:tgtEl>
                                        <p:attrNameLst>
                                          <p:attrName>style.visibility</p:attrName>
                                        </p:attrNameLst>
                                      </p:cBhvr>
                                      <p:to>
                                        <p:strVal val="visible"/>
                                      </p:to>
                                    </p:set>
                                    <p:animEffect transition="in" filter="fade">
                                      <p:cBhvr>
                                        <p:cTn id="30"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FSU Study – Grad. Rates</a:t>
            </a:r>
            <a:endParaRPr lang="en-US" dirty="0"/>
          </a:p>
        </p:txBody>
      </p:sp>
      <p:pic>
        <p:nvPicPr>
          <p:cNvPr id="4" name="Content Placeholder 3"/>
          <p:cNvPicPr>
            <a:picLocks noGrp="1" noChangeAspect="1"/>
          </p:cNvPicPr>
          <p:nvPr>
            <p:ph idx="1"/>
          </p:nvPr>
        </p:nvPicPr>
        <p:blipFill>
          <a:blip r:embed="rId3"/>
          <a:stretch>
            <a:fillRect/>
          </a:stretch>
        </p:blipFill>
        <p:spPr>
          <a:xfrm>
            <a:off x="35859" y="2133600"/>
            <a:ext cx="9035601" cy="3733800"/>
          </a:xfrm>
          <a:prstGeom prst="rect">
            <a:avLst/>
          </a:prstGeom>
        </p:spPr>
      </p:pic>
    </p:spTree>
    <p:extLst>
      <p:ext uri="{BB962C8B-B14F-4D97-AF65-F5344CB8AC3E}">
        <p14:creationId xmlns:p14="http://schemas.microsoft.com/office/powerpoint/2010/main" val="2017728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FSU Study – Grade Distribution</a:t>
            </a:r>
            <a:endParaRPr lang="en-US" dirty="0"/>
          </a:p>
        </p:txBody>
      </p:sp>
      <p:pic>
        <p:nvPicPr>
          <p:cNvPr id="4" name="Content Placeholder 3"/>
          <p:cNvPicPr>
            <a:picLocks noGrp="1" noChangeAspect="1"/>
          </p:cNvPicPr>
          <p:nvPr>
            <p:ph idx="1"/>
          </p:nvPr>
        </p:nvPicPr>
        <p:blipFill>
          <a:blip r:embed="rId3"/>
          <a:stretch>
            <a:fillRect/>
          </a:stretch>
        </p:blipFill>
        <p:spPr>
          <a:xfrm>
            <a:off x="2562133" y="1524000"/>
            <a:ext cx="4019734" cy="5334000"/>
          </a:xfrm>
          <a:prstGeom prst="rect">
            <a:avLst/>
          </a:prstGeom>
        </p:spPr>
      </p:pic>
    </p:spTree>
    <p:extLst>
      <p:ext uri="{BB962C8B-B14F-4D97-AF65-F5344CB8AC3E}">
        <p14:creationId xmlns:p14="http://schemas.microsoft.com/office/powerpoint/2010/main" val="2784388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College Grades Earned</a:t>
            </a:r>
            <a:endParaRPr lang="en-US" dirty="0"/>
          </a:p>
        </p:txBody>
      </p:sp>
      <p:pic>
        <p:nvPicPr>
          <p:cNvPr id="4" name="Content Placeholder 3"/>
          <p:cNvPicPr>
            <a:picLocks noGrp="1" noChangeAspect="1"/>
          </p:cNvPicPr>
          <p:nvPr>
            <p:ph idx="1"/>
          </p:nvPr>
        </p:nvPicPr>
        <p:blipFill>
          <a:blip r:embed="rId3"/>
          <a:stretch>
            <a:fillRect/>
          </a:stretch>
        </p:blipFill>
        <p:spPr>
          <a:xfrm>
            <a:off x="457199" y="1524000"/>
            <a:ext cx="8245059" cy="5334000"/>
          </a:xfrm>
          <a:prstGeom prst="rect">
            <a:avLst/>
          </a:prstGeom>
        </p:spPr>
      </p:pic>
    </p:spTree>
    <p:extLst>
      <p:ext uri="{BB962C8B-B14F-4D97-AF65-F5344CB8AC3E}">
        <p14:creationId xmlns:p14="http://schemas.microsoft.com/office/powerpoint/2010/main" val="4274593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AICE Exam Results at  SAHS</a:t>
            </a:r>
            <a:br>
              <a:rPr lang="en-US" dirty="0" smtClean="0"/>
            </a:br>
            <a:r>
              <a:rPr lang="en-US" dirty="0" smtClean="0"/>
              <a:t>2021 </a:t>
            </a:r>
            <a:r>
              <a:rPr lang="en-US" dirty="0"/>
              <a:t>E</a:t>
            </a:r>
            <a:r>
              <a:rPr lang="en-US" dirty="0" smtClean="0"/>
              <a:t>xam </a:t>
            </a:r>
            <a:r>
              <a:rPr lang="en-US" dirty="0"/>
              <a:t>S</a:t>
            </a:r>
            <a:r>
              <a:rPr lang="en-US" dirty="0" smtClean="0"/>
              <a:t>ession vs.  2019</a:t>
            </a:r>
            <a:endParaRPr lang="en-US" dirty="0"/>
          </a:p>
        </p:txBody>
      </p:sp>
      <p:sp>
        <p:nvSpPr>
          <p:cNvPr id="3" name="Content Placeholder 2"/>
          <p:cNvSpPr>
            <a:spLocks noGrp="1"/>
          </p:cNvSpPr>
          <p:nvPr>
            <p:ph idx="1"/>
          </p:nvPr>
        </p:nvSpPr>
        <p:spPr>
          <a:xfrm>
            <a:off x="457200" y="1981200"/>
            <a:ext cx="8229600" cy="4625609"/>
          </a:xfrm>
        </p:spPr>
        <p:txBody>
          <a:bodyPr>
            <a:normAutofit lnSpcReduction="10000"/>
          </a:bodyPr>
          <a:lstStyle/>
          <a:p>
            <a:r>
              <a:rPr lang="en-US" dirty="0" smtClean="0"/>
              <a:t>Overall </a:t>
            </a:r>
            <a:r>
              <a:rPr lang="en-US" dirty="0" smtClean="0"/>
              <a:t>SAHS AS </a:t>
            </a:r>
            <a:r>
              <a:rPr lang="en-US" dirty="0" smtClean="0"/>
              <a:t>pass rate increase of 19% </a:t>
            </a:r>
          </a:p>
          <a:p>
            <a:pPr lvl="1"/>
            <a:r>
              <a:rPr lang="en-US" dirty="0" smtClean="0"/>
              <a:t>From 65% to 83.7%</a:t>
            </a:r>
          </a:p>
          <a:p>
            <a:pPr lvl="1"/>
            <a:r>
              <a:rPr lang="en-US" dirty="0"/>
              <a:t>S</a:t>
            </a:r>
            <a:r>
              <a:rPr lang="en-US" dirty="0" smtClean="0"/>
              <a:t>tate </a:t>
            </a:r>
            <a:r>
              <a:rPr lang="en-US" dirty="0" smtClean="0"/>
              <a:t>ave. went up 8%</a:t>
            </a:r>
          </a:p>
          <a:p>
            <a:r>
              <a:rPr lang="en-US" dirty="0" smtClean="0"/>
              <a:t>Overall </a:t>
            </a:r>
            <a:r>
              <a:rPr lang="en-US" dirty="0" smtClean="0"/>
              <a:t>SAHS AL </a:t>
            </a:r>
            <a:r>
              <a:rPr lang="en-US" dirty="0" smtClean="0"/>
              <a:t>pass rate increase of 15% </a:t>
            </a:r>
            <a:endParaRPr lang="en-US" dirty="0" smtClean="0"/>
          </a:p>
          <a:p>
            <a:pPr lvl="1"/>
            <a:r>
              <a:rPr lang="en-US" dirty="0" smtClean="0"/>
              <a:t>From 86.7% to 92.7%</a:t>
            </a:r>
          </a:p>
          <a:p>
            <a:pPr lvl="1"/>
            <a:r>
              <a:rPr lang="en-US" dirty="0" smtClean="0"/>
              <a:t>State ave. went up 13%</a:t>
            </a:r>
          </a:p>
          <a:p>
            <a:r>
              <a:rPr lang="en-US" dirty="0" smtClean="0"/>
              <a:t>119 </a:t>
            </a:r>
            <a:r>
              <a:rPr lang="en-US" dirty="0" smtClean="0"/>
              <a:t>ADIP’s earned in </a:t>
            </a:r>
            <a:r>
              <a:rPr lang="en-US" dirty="0" smtClean="0"/>
              <a:t>2021, an increase of 77%</a:t>
            </a:r>
            <a:endParaRPr lang="en-US" dirty="0" smtClean="0"/>
          </a:p>
          <a:p>
            <a:pPr lvl="1"/>
            <a:r>
              <a:rPr lang="en-US" dirty="0" smtClean="0"/>
              <a:t>67 in 2019</a:t>
            </a:r>
          </a:p>
          <a:p>
            <a:pPr lvl="1"/>
            <a:r>
              <a:rPr lang="en-US" dirty="0" smtClean="0"/>
              <a:t>92 in 2020</a:t>
            </a:r>
          </a:p>
          <a:p>
            <a:endParaRPr lang="en-US" dirty="0"/>
          </a:p>
        </p:txBody>
      </p:sp>
    </p:spTree>
    <p:extLst>
      <p:ext uri="{BB962C8B-B14F-4D97-AF65-F5344CB8AC3E}">
        <p14:creationId xmlns:p14="http://schemas.microsoft.com/office/powerpoint/2010/main" val="839680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Subject Pass Rate Comparison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18 AS Level Subjects</a:t>
            </a:r>
          </a:p>
          <a:p>
            <a:pPr lvl="1"/>
            <a:r>
              <a:rPr lang="en-US" dirty="0" smtClean="0"/>
              <a:t>67% of subjects = higher pass rate than National</a:t>
            </a:r>
          </a:p>
          <a:p>
            <a:pPr lvl="1"/>
            <a:r>
              <a:rPr lang="en-US" dirty="0" smtClean="0"/>
              <a:t>Of those 18, 3 were being tested in person for the 1</a:t>
            </a:r>
            <a:r>
              <a:rPr lang="en-US" baseline="30000" dirty="0" smtClean="0"/>
              <a:t>st</a:t>
            </a:r>
            <a:r>
              <a:rPr lang="en-US" dirty="0" smtClean="0"/>
              <a:t> time</a:t>
            </a:r>
          </a:p>
          <a:p>
            <a:pPr lvl="1"/>
            <a:endParaRPr lang="en-US" dirty="0" smtClean="0"/>
          </a:p>
          <a:p>
            <a:r>
              <a:rPr lang="en-US" dirty="0" smtClean="0"/>
              <a:t>10 AL Subjects</a:t>
            </a:r>
          </a:p>
          <a:p>
            <a:pPr lvl="1"/>
            <a:r>
              <a:rPr lang="en-US" dirty="0"/>
              <a:t>80% of subjects = higher pass rate than National</a:t>
            </a:r>
          </a:p>
          <a:p>
            <a:pPr lvl="1"/>
            <a:r>
              <a:rPr lang="en-US" dirty="0"/>
              <a:t>Of those 10, one was being tested </a:t>
            </a:r>
            <a:r>
              <a:rPr lang="en-US" dirty="0" smtClean="0"/>
              <a:t>@ SAHS for </a:t>
            </a:r>
            <a:r>
              <a:rPr lang="en-US" dirty="0"/>
              <a:t>the 1</a:t>
            </a:r>
            <a:r>
              <a:rPr lang="en-US" baseline="30000" dirty="0"/>
              <a:t>st</a:t>
            </a:r>
            <a:r>
              <a:rPr lang="en-US" dirty="0"/>
              <a:t> </a:t>
            </a:r>
            <a:r>
              <a:rPr lang="en-US" dirty="0" smtClean="0"/>
              <a:t>time (</a:t>
            </a:r>
            <a:r>
              <a:rPr lang="en-US" dirty="0"/>
              <a:t>AL Math </a:t>
            </a:r>
            <a:r>
              <a:rPr lang="en-US" dirty="0" smtClean="0"/>
              <a:t>100% pass rate vs. 76.8 Nat’l)</a:t>
            </a:r>
            <a:endParaRPr lang="en-US" dirty="0"/>
          </a:p>
          <a:p>
            <a:pPr lvl="1"/>
            <a:endParaRPr lang="en-US" dirty="0"/>
          </a:p>
          <a:p>
            <a:r>
              <a:rPr lang="en-US" dirty="0" smtClean="0"/>
              <a:t>Highest pass rate improvement from 2019 = 88%  </a:t>
            </a:r>
            <a:r>
              <a:rPr lang="en-US" b="1" i="1" u="sng" dirty="0" smtClean="0"/>
              <a:t>improvement</a:t>
            </a:r>
            <a:r>
              <a:rPr lang="en-US" dirty="0" smtClean="0"/>
              <a:t> for AS Physics!!</a:t>
            </a:r>
          </a:p>
          <a:p>
            <a:pPr lvl="1"/>
            <a:endParaRPr lang="en-US" dirty="0"/>
          </a:p>
          <a:p>
            <a:pPr lvl="1"/>
            <a:endParaRPr lang="en-US" dirty="0"/>
          </a:p>
        </p:txBody>
      </p:sp>
    </p:spTree>
    <p:extLst>
      <p:ext uri="{BB962C8B-B14F-4D97-AF65-F5344CB8AC3E}">
        <p14:creationId xmlns:p14="http://schemas.microsoft.com/office/powerpoint/2010/main" val="8694930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6047</TotalTime>
  <Words>1815</Words>
  <Application>Microsoft Office PowerPoint</Application>
  <PresentationFormat>On-screen Show (4:3)</PresentationFormat>
  <Paragraphs>277</Paragraphs>
  <Slides>27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Corbel</vt:lpstr>
      <vt:lpstr>Wingdings</vt:lpstr>
      <vt:lpstr>Wingdings 2</vt:lpstr>
      <vt:lpstr>Wingdings 3</vt:lpstr>
      <vt:lpstr>Module</vt:lpstr>
      <vt:lpstr> Cambridge A.I.C.E. Advanced International Certificate of Education  </vt:lpstr>
      <vt:lpstr>Introductions</vt:lpstr>
      <vt:lpstr>A.I.C.E. at St. Augustine High</vt:lpstr>
      <vt:lpstr>Why A.I.C.E.?</vt:lpstr>
      <vt:lpstr>FSU Study – Grad. Rates</vt:lpstr>
      <vt:lpstr>FSU Study – Grade Distribution</vt:lpstr>
      <vt:lpstr>College Grades Earned</vt:lpstr>
      <vt:lpstr>AICE Exam Results at  SAHS 2021 Exam Session vs.  2019</vt:lpstr>
      <vt:lpstr>Subject Pass Rate Comparison</vt:lpstr>
      <vt:lpstr>Expectations in AICE</vt:lpstr>
      <vt:lpstr>What do I need to graduate from High School?</vt:lpstr>
      <vt:lpstr>Standard (Non-AICE)  Graduation Requirements</vt:lpstr>
      <vt:lpstr>Pass Two Tests</vt:lpstr>
      <vt:lpstr>A.I.C.E. Curriculum Requirements VS. Cambridge A.I.C.E. Diploma Award</vt:lpstr>
      <vt:lpstr>Graduation Requirements for the  A.I.C.E. Curriculum </vt:lpstr>
      <vt:lpstr>Subject Categories</vt:lpstr>
      <vt:lpstr>Graduation Requirements for the  A.I.C.E. Curriculum</vt:lpstr>
      <vt:lpstr>Cambridge A.I.C.E. Diploma Award</vt:lpstr>
      <vt:lpstr>Bright Futures</vt:lpstr>
      <vt:lpstr>Exam Sessions/Options</vt:lpstr>
      <vt:lpstr>AICE Exams in College</vt:lpstr>
      <vt:lpstr>In a Nutshell</vt:lpstr>
      <vt:lpstr>What’s Happening in A.I.C.E.?</vt:lpstr>
      <vt:lpstr>Parent Accounts: HAC &amp; Schoology</vt:lpstr>
      <vt:lpstr>Handouts Available in AICE Schoology page - AICE Parent Night Resources Folder</vt:lpstr>
      <vt:lpstr>Contact Information</vt:lpstr>
      <vt:lpstr>Questions?</vt:lpstr>
    </vt:vector>
  </TitlesOfParts>
  <Company>St. Johns County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Cambridge A.I.C.E. Advanced International  Certificate of Education</dc:title>
  <dc:creator>Windows User</dc:creator>
  <cp:lastModifiedBy>Dena Bechtle</cp:lastModifiedBy>
  <cp:revision>119</cp:revision>
  <dcterms:created xsi:type="dcterms:W3CDTF">2013-01-14T15:47:16Z</dcterms:created>
  <dcterms:modified xsi:type="dcterms:W3CDTF">2021-10-04T18:04:53Z</dcterms:modified>
</cp:coreProperties>
</file>