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84" r:id="rId3"/>
    <p:sldId id="257" r:id="rId4"/>
    <p:sldId id="286" r:id="rId5"/>
    <p:sldId id="300" r:id="rId6"/>
    <p:sldId id="287" r:id="rId7"/>
    <p:sldId id="288" r:id="rId8"/>
    <p:sldId id="302" r:id="rId9"/>
    <p:sldId id="301" r:id="rId10"/>
    <p:sldId id="298" r:id="rId11"/>
    <p:sldId id="263" r:id="rId12"/>
    <p:sldId id="275" r:id="rId13"/>
    <p:sldId id="297" r:id="rId14"/>
    <p:sldId id="296" r:id="rId15"/>
    <p:sldId id="295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4660"/>
  </p:normalViewPr>
  <p:slideViewPr>
    <p:cSldViewPr>
      <p:cViewPr varScale="1">
        <p:scale>
          <a:sx n="83" d="100"/>
          <a:sy n="83" d="100"/>
        </p:scale>
        <p:origin x="142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5B0DDC5-4146-4804-A6D7-41629359E5C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048A581-CD26-418C-946B-59FE433E26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5B0DDC5-4146-4804-A6D7-41629359E5C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048A581-CD26-418C-946B-59FE433E26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Gail.Godzich@stjohns.k12.fl.us" TargetMode="External"/><Relationship Id="rId2" Type="http://schemas.openxmlformats.org/officeDocument/2006/relationships/hyperlink" Target="mailto:Dena.Bechtle@stjohns.k12.fl.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eArmas.Graham@stjohns.k12.fl.us" TargetMode="External"/><Relationship Id="rId5" Type="http://schemas.openxmlformats.org/officeDocument/2006/relationships/hyperlink" Target="mailto:Jill.Lee@stjohns.k12.fl.us" TargetMode="External"/><Relationship Id="rId4" Type="http://schemas.openxmlformats.org/officeDocument/2006/relationships/hyperlink" Target="mailto:Michelle.Davis@stjohns.k12.fl.us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9" y="1711634"/>
            <a:ext cx="8758451" cy="18697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6000" dirty="0" smtClean="0"/>
              <a:t>Cambridge A.I.C.E.</a:t>
            </a:r>
            <a:br>
              <a:rPr lang="en-US" sz="6000" dirty="0" smtClean="0"/>
            </a:br>
            <a:r>
              <a:rPr lang="en-US" sz="3600" dirty="0" smtClean="0"/>
              <a:t>Advanced International Certificate of Education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82364"/>
            <a:ext cx="8077200" cy="50901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St. Augustine High School</a:t>
            </a:r>
            <a:endParaRPr lang="en-US" sz="3200" dirty="0"/>
          </a:p>
        </p:txBody>
      </p:sp>
      <p:pic>
        <p:nvPicPr>
          <p:cNvPr id="4" name="Picture 5" descr="cambridge buzz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61984"/>
            <a:ext cx="2133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1373" y="5181600"/>
            <a:ext cx="792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Ms</a:t>
            </a:r>
            <a:r>
              <a:rPr lang="en-US" sz="2400" dirty="0">
                <a:solidFill>
                  <a:srgbClr val="FFC000"/>
                </a:solidFill>
                <a:latin typeface="+mj-lt"/>
              </a:rPr>
              <a:t>. Bechtle, AICE Guidance Counselor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Dr. Graham, </a:t>
            </a:r>
            <a:r>
              <a:rPr lang="en-US" sz="2400" dirty="0">
                <a:solidFill>
                  <a:srgbClr val="FFC000"/>
                </a:solidFill>
                <a:latin typeface="+mj-lt"/>
              </a:rPr>
              <a:t>Principal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Ms. Michelle Davis, </a:t>
            </a:r>
            <a:r>
              <a:rPr lang="en-US" sz="2400" dirty="0">
                <a:solidFill>
                  <a:srgbClr val="FFC000"/>
                </a:solidFill>
                <a:latin typeface="+mj-lt"/>
              </a:rPr>
              <a:t>Assistant Principal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Ms. Jill Lee, </a:t>
            </a:r>
            <a:r>
              <a:rPr lang="en-US" sz="2400" dirty="0">
                <a:solidFill>
                  <a:srgbClr val="FFC000"/>
                </a:solidFill>
                <a:latin typeface="+mj-lt"/>
              </a:rPr>
              <a:t>Assistant </a:t>
            </a: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Principal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Ms. Gail Godzich, AICE Coordinator</a:t>
            </a:r>
            <a:endParaRPr lang="en-US" sz="2400" dirty="0">
              <a:solidFill>
                <a:srgbClr val="FFC000"/>
              </a:solidFill>
              <a:latin typeface="+mj-lt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50783" y="3581400"/>
            <a:ext cx="3465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C000"/>
                </a:solidFill>
              </a:rPr>
              <a:t>Welcome!</a:t>
            </a:r>
            <a:endParaRPr lang="en-US" sz="5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74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AICE Exams in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273" y="1828800"/>
            <a:ext cx="82296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Exam scores are NOT reported during admissions application process</a:t>
            </a:r>
          </a:p>
          <a:p>
            <a:endParaRPr lang="en-US" sz="1000" dirty="0" smtClean="0"/>
          </a:p>
          <a:p>
            <a:r>
              <a:rPr lang="en-US" sz="3000" dirty="0" smtClean="0"/>
              <a:t>Each exam passed = college credit earned</a:t>
            </a:r>
          </a:p>
          <a:p>
            <a:endParaRPr lang="en-US" sz="1000" dirty="0" smtClean="0"/>
          </a:p>
          <a:p>
            <a:r>
              <a:rPr lang="en-US" sz="3000" dirty="0" smtClean="0"/>
              <a:t>ALL FL Public Colleges accept/award college credit for passing scores on AICE Exams</a:t>
            </a:r>
          </a:p>
          <a:p>
            <a:endParaRPr lang="en-US" sz="1000" dirty="0" smtClean="0"/>
          </a:p>
          <a:p>
            <a:r>
              <a:rPr lang="en-US" sz="3000" dirty="0" smtClean="0"/>
              <a:t>Private and out-of-state colleges will have their own policy about credit-by-exam, DE – CHECK!!</a:t>
            </a:r>
          </a:p>
          <a:p>
            <a:endParaRPr lang="en-US" sz="1100" dirty="0" smtClean="0"/>
          </a:p>
          <a:p>
            <a:r>
              <a:rPr lang="en-US" sz="3000" dirty="0" smtClean="0"/>
              <a:t>Taking (&amp; doing well in) the </a:t>
            </a:r>
            <a:r>
              <a:rPr lang="en-US" sz="3000" i="1" u="sng" dirty="0" smtClean="0"/>
              <a:t>COURSES</a:t>
            </a:r>
            <a:r>
              <a:rPr lang="en-US" sz="3000" dirty="0" smtClean="0"/>
              <a:t> = admissions advantage - gets you in the door!</a:t>
            </a:r>
          </a:p>
          <a:p>
            <a:endParaRPr lang="en-US" sz="1200" dirty="0" smtClean="0"/>
          </a:p>
          <a:p>
            <a:r>
              <a:rPr lang="en-US" sz="3000" dirty="0" smtClean="0"/>
              <a:t>Cambridge Electronic Transcript Request = submit in Feb./March of senior year, </a:t>
            </a:r>
            <a:r>
              <a:rPr lang="en-US" sz="3000" i="1" u="sng" dirty="0" smtClean="0"/>
              <a:t>after</a:t>
            </a:r>
            <a:r>
              <a:rPr lang="en-US" sz="3000" dirty="0" smtClean="0"/>
              <a:t> decision is made!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95953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AICE Course Offerings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AICE Planning Sheet</a:t>
            </a:r>
          </a:p>
          <a:p>
            <a:pPr lvl="1"/>
            <a:r>
              <a:rPr lang="en-US" dirty="0" smtClean="0"/>
              <a:t>Select AP courses also available</a:t>
            </a:r>
          </a:p>
          <a:p>
            <a:r>
              <a:rPr lang="en-US" dirty="0" smtClean="0"/>
              <a:t>Flexible schedule for all students</a:t>
            </a:r>
          </a:p>
          <a:p>
            <a:r>
              <a:rPr lang="en-US" dirty="0" smtClean="0"/>
              <a:t>See Ms. Bechtle to develop your individualized plan.</a:t>
            </a:r>
          </a:p>
        </p:txBody>
      </p:sp>
    </p:spTree>
    <p:extLst>
      <p:ext uri="{BB962C8B-B14F-4D97-AF65-F5344CB8AC3E}">
        <p14:creationId xmlns:p14="http://schemas.microsoft.com/office/powerpoint/2010/main" val="49308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25609"/>
          </a:xfrm>
        </p:spPr>
        <p:txBody>
          <a:bodyPr/>
          <a:lstStyle/>
          <a:p>
            <a:r>
              <a:rPr lang="en-US" dirty="0" smtClean="0"/>
              <a:t>FLEXIBLE </a:t>
            </a:r>
          </a:p>
          <a:p>
            <a:endParaRPr lang="en-US" sz="2000" dirty="0" smtClean="0"/>
          </a:p>
          <a:p>
            <a:r>
              <a:rPr lang="en-US" dirty="0"/>
              <a:t>Explore Multiple </a:t>
            </a:r>
            <a:r>
              <a:rPr lang="en-US" dirty="0" smtClean="0"/>
              <a:t>Interests in HS</a:t>
            </a:r>
          </a:p>
          <a:p>
            <a:endParaRPr lang="en-US" sz="2000" dirty="0" smtClean="0"/>
          </a:p>
          <a:p>
            <a:r>
              <a:rPr lang="en-US" dirty="0" smtClean="0"/>
              <a:t>College Admissions Advantage</a:t>
            </a:r>
          </a:p>
          <a:p>
            <a:endParaRPr lang="en-US" sz="2000" dirty="0" smtClean="0"/>
          </a:p>
          <a:p>
            <a:r>
              <a:rPr lang="en-US" dirty="0" smtClean="0"/>
              <a:t>Head start on College Credits</a:t>
            </a:r>
          </a:p>
          <a:p>
            <a:endParaRPr lang="en-US" sz="2000" dirty="0" smtClean="0"/>
          </a:p>
          <a:p>
            <a:r>
              <a:rPr lang="en-US" dirty="0" smtClean="0"/>
              <a:t>Skills for College Success</a:t>
            </a:r>
          </a:p>
        </p:txBody>
      </p:sp>
    </p:spTree>
    <p:extLst>
      <p:ext uri="{BB962C8B-B14F-4D97-AF65-F5344CB8AC3E}">
        <p14:creationId xmlns:p14="http://schemas.microsoft.com/office/powerpoint/2010/main" val="123035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Happening in A.I.C.E.?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458200" cy="4930409"/>
          </a:xfrm>
        </p:spPr>
        <p:txBody>
          <a:bodyPr>
            <a:normAutofit fontScale="62500" lnSpcReduction="20000"/>
          </a:bodyPr>
          <a:lstStyle/>
          <a:p>
            <a:r>
              <a:rPr lang="en-US" b="1" u="sng" dirty="0" smtClean="0"/>
              <a:t>AICE Advisory Board </a:t>
            </a:r>
            <a:r>
              <a:rPr lang="en-US" dirty="0" smtClean="0"/>
              <a:t>– Club for AICE students/parents. Meets Thurs. 8:30am C302</a:t>
            </a:r>
          </a:p>
          <a:p>
            <a:pPr lvl="1"/>
            <a:r>
              <a:rPr lang="en-US" sz="2400" dirty="0"/>
              <a:t>College Tours</a:t>
            </a:r>
          </a:p>
          <a:p>
            <a:pPr lvl="1"/>
            <a:r>
              <a:rPr lang="en-US" sz="2400" dirty="0"/>
              <a:t>Fund Raisers</a:t>
            </a:r>
          </a:p>
          <a:p>
            <a:pPr lvl="1"/>
            <a:r>
              <a:rPr lang="en-US" sz="2400" dirty="0"/>
              <a:t>Community Service</a:t>
            </a:r>
          </a:p>
          <a:p>
            <a:pPr lvl="1"/>
            <a:r>
              <a:rPr lang="en-US" sz="2400" dirty="0"/>
              <a:t>AICE Game </a:t>
            </a:r>
            <a:r>
              <a:rPr lang="en-US" sz="2400" dirty="0" smtClean="0"/>
              <a:t>Day</a:t>
            </a:r>
          </a:p>
          <a:p>
            <a:pPr lvl="1"/>
            <a:r>
              <a:rPr lang="en-US" sz="2400" dirty="0" smtClean="0"/>
              <a:t>Student inspired activities</a:t>
            </a:r>
          </a:p>
          <a:p>
            <a:pPr lvl="1"/>
            <a:endParaRPr lang="en-US" sz="2200" dirty="0" smtClean="0"/>
          </a:p>
          <a:p>
            <a:r>
              <a:rPr lang="en-US" b="1" u="sng" dirty="0" smtClean="0"/>
              <a:t>AICE Booster Club </a:t>
            </a:r>
            <a:r>
              <a:rPr lang="en-US" dirty="0" smtClean="0"/>
              <a:t>– Supporting AICE Students</a:t>
            </a:r>
          </a:p>
          <a:p>
            <a:pPr lvl="1"/>
            <a:r>
              <a:rPr lang="en-US" dirty="0"/>
              <a:t>Monthly meetings</a:t>
            </a:r>
          </a:p>
          <a:p>
            <a:pPr lvl="1"/>
            <a:r>
              <a:rPr lang="en-US" dirty="0"/>
              <a:t>Organize Fund Raisers</a:t>
            </a:r>
          </a:p>
          <a:p>
            <a:pPr lvl="1"/>
            <a:r>
              <a:rPr lang="en-US" dirty="0"/>
              <a:t>Promote AICE</a:t>
            </a:r>
          </a:p>
          <a:p>
            <a:pPr lvl="1"/>
            <a:r>
              <a:rPr lang="en-US" dirty="0"/>
              <a:t>Provide support materials, funding for events, “Angel Fund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“Like” the St. Augustine HS AICE Booster Club Facebook Page!</a:t>
            </a:r>
            <a:endParaRPr lang="en-US" dirty="0"/>
          </a:p>
          <a:p>
            <a:pPr lvl="1"/>
            <a:endParaRPr lang="en-US" sz="2200" dirty="0" smtClean="0"/>
          </a:p>
          <a:p>
            <a:r>
              <a:rPr lang="en-US" b="1" u="sng" dirty="0" smtClean="0"/>
              <a:t>AICE Website</a:t>
            </a:r>
          </a:p>
          <a:p>
            <a:endParaRPr lang="en-US" sz="2200" b="1" u="sng" dirty="0" smtClean="0"/>
          </a:p>
          <a:p>
            <a:endParaRPr lang="en-US" sz="2200" b="1" u="sng" dirty="0" smtClean="0"/>
          </a:p>
          <a:p>
            <a:r>
              <a:rPr lang="en-US" b="1" u="sng" dirty="0" smtClean="0"/>
              <a:t>AICE Remind.com</a:t>
            </a:r>
            <a:r>
              <a:rPr lang="en-US" dirty="0" smtClean="0"/>
              <a:t> - Text Message </a:t>
            </a:r>
            <a:r>
              <a:rPr lang="en-US" dirty="0"/>
              <a:t>system, Text @</a:t>
            </a:r>
            <a:r>
              <a:rPr lang="en-US" dirty="0" err="1"/>
              <a:t>sahsaice</a:t>
            </a:r>
            <a:r>
              <a:rPr lang="en-US" dirty="0"/>
              <a:t> to 81010</a:t>
            </a:r>
          </a:p>
          <a:p>
            <a:endParaRPr lang="en-US" b="1" u="sng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74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Handouts Available in Lobby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03400"/>
            <a:ext cx="8458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Course Progressions by grade </a:t>
            </a:r>
            <a:r>
              <a:rPr lang="en-US" dirty="0" smtClean="0"/>
              <a:t>level</a:t>
            </a:r>
          </a:p>
          <a:p>
            <a:endParaRPr lang="en-US" sz="2400" dirty="0" smtClean="0"/>
          </a:p>
          <a:p>
            <a:r>
              <a:rPr lang="en-US" dirty="0" smtClean="0"/>
              <a:t>AICE Fact </a:t>
            </a:r>
            <a:r>
              <a:rPr lang="en-US" dirty="0" smtClean="0"/>
              <a:t>Sheet</a:t>
            </a:r>
          </a:p>
          <a:p>
            <a:endParaRPr lang="en-US" sz="2400" dirty="0" smtClean="0"/>
          </a:p>
          <a:p>
            <a:r>
              <a:rPr lang="en-US" dirty="0" smtClean="0"/>
              <a:t>AICE </a:t>
            </a:r>
            <a:r>
              <a:rPr lang="en-US" dirty="0" smtClean="0"/>
              <a:t>Brochure</a:t>
            </a:r>
          </a:p>
          <a:p>
            <a:endParaRPr lang="en-US" sz="2400" dirty="0" smtClean="0"/>
          </a:p>
          <a:p>
            <a:r>
              <a:rPr lang="en-US" dirty="0" smtClean="0"/>
              <a:t>Articles re: College </a:t>
            </a:r>
            <a:r>
              <a:rPr lang="en-US" dirty="0" smtClean="0"/>
              <a:t>admissions</a:t>
            </a:r>
          </a:p>
          <a:p>
            <a:endParaRPr lang="en-US" sz="2400" dirty="0" smtClean="0"/>
          </a:p>
          <a:p>
            <a:r>
              <a:rPr lang="en-US" dirty="0" smtClean="0"/>
              <a:t>AICE </a:t>
            </a:r>
            <a:r>
              <a:rPr lang="en-US" dirty="0" smtClean="0"/>
              <a:t>Booster Club </a:t>
            </a:r>
            <a:r>
              <a:rPr lang="en-US" dirty="0" smtClean="0"/>
              <a:t>Information</a:t>
            </a:r>
          </a:p>
          <a:p>
            <a:endParaRPr lang="en-US" sz="2400" dirty="0" smtClean="0"/>
          </a:p>
          <a:p>
            <a:r>
              <a:rPr lang="en-US" dirty="0" smtClean="0"/>
              <a:t>REMIND.com instructions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05556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Dena Bechtle</a:t>
            </a:r>
            <a:r>
              <a:rPr lang="en-US" sz="2400" dirty="0" smtClean="0"/>
              <a:t>	</a:t>
            </a:r>
          </a:p>
          <a:p>
            <a:pPr lvl="1"/>
            <a:r>
              <a:rPr lang="en-US" sz="2400" dirty="0"/>
              <a:t>904-547-8533, </a:t>
            </a:r>
            <a:r>
              <a:rPr lang="en-US" sz="2400" dirty="0">
                <a:hlinkClick r:id="rId2"/>
              </a:rPr>
              <a:t>Dena.Bechtle@stjohns.k12.fl.us</a:t>
            </a:r>
            <a:endParaRPr lang="en-US" sz="2400" dirty="0"/>
          </a:p>
          <a:p>
            <a:r>
              <a:rPr lang="en-US" sz="2400" b="1" u="sng" dirty="0" smtClean="0">
                <a:solidFill>
                  <a:srgbClr val="FF0000"/>
                </a:solidFill>
              </a:rPr>
              <a:t>Gail Godzich</a:t>
            </a:r>
          </a:p>
          <a:p>
            <a:pPr lvl="1"/>
            <a:r>
              <a:rPr lang="en-US" sz="2400" dirty="0" smtClean="0"/>
              <a:t>904-547-8523, </a:t>
            </a:r>
            <a:r>
              <a:rPr lang="en-US" sz="2400" dirty="0" smtClean="0">
                <a:hlinkClick r:id="rId3"/>
              </a:rPr>
              <a:t>Gail.Godzich@stjohns.k12.fl.us</a:t>
            </a:r>
            <a:r>
              <a:rPr lang="en-US" sz="2400" dirty="0" smtClean="0"/>
              <a:t> </a:t>
            </a:r>
          </a:p>
          <a:p>
            <a:r>
              <a:rPr lang="en-US" sz="2400" b="1" u="sng" dirty="0" smtClean="0">
                <a:solidFill>
                  <a:srgbClr val="FF0000"/>
                </a:solidFill>
              </a:rPr>
              <a:t>Michelle Davis</a:t>
            </a:r>
          </a:p>
          <a:p>
            <a:pPr lvl="1"/>
            <a:r>
              <a:rPr lang="en-US" sz="2400" dirty="0" smtClean="0"/>
              <a:t>904-547-8513, </a:t>
            </a:r>
            <a:r>
              <a:rPr lang="en-US" sz="2400" dirty="0" smtClean="0">
                <a:hlinkClick r:id="rId4"/>
              </a:rPr>
              <a:t>Michelle.Davis@stjohns.k12.fl.us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b="1" u="sng" dirty="0" smtClean="0">
                <a:solidFill>
                  <a:srgbClr val="FF0000"/>
                </a:solidFill>
              </a:rPr>
              <a:t>Jill Lee</a:t>
            </a:r>
          </a:p>
          <a:p>
            <a:pPr lvl="1"/>
            <a:r>
              <a:rPr lang="en-US" sz="2400" dirty="0" smtClean="0"/>
              <a:t>904-547-8844, </a:t>
            </a:r>
            <a:r>
              <a:rPr lang="en-US" sz="2400" dirty="0" smtClean="0">
                <a:hlinkClick r:id="rId5"/>
              </a:rPr>
              <a:t>Jill.Lee@stjohns.k12.fl.us</a:t>
            </a:r>
            <a:r>
              <a:rPr lang="en-US" sz="2400" dirty="0" smtClean="0"/>
              <a:t> </a:t>
            </a:r>
          </a:p>
          <a:p>
            <a:r>
              <a:rPr lang="en-US" sz="2400" b="1" u="sng" dirty="0" smtClean="0">
                <a:solidFill>
                  <a:srgbClr val="FF0000"/>
                </a:solidFill>
              </a:rPr>
              <a:t>Dr. Graham</a:t>
            </a:r>
          </a:p>
          <a:p>
            <a:pPr lvl="1"/>
            <a:r>
              <a:rPr lang="en-US" sz="2400" dirty="0" smtClean="0"/>
              <a:t>904-547-8510, </a:t>
            </a:r>
            <a:r>
              <a:rPr lang="en-US" sz="2400" dirty="0" smtClean="0">
                <a:hlinkClick r:id="rId6"/>
              </a:rPr>
              <a:t>DeArmas.Graham@stjohns.k12.fl.us</a:t>
            </a:r>
            <a:r>
              <a:rPr lang="en-US" sz="2400" dirty="0" smtClean="0"/>
              <a:t>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723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A.I.C.E.</a:t>
            </a:r>
            <a:r>
              <a:rPr lang="en-US" dirty="0" smtClean="0"/>
              <a:t> at St. Augustine High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St</a:t>
            </a:r>
            <a:r>
              <a:rPr lang="en-US" dirty="0"/>
              <a:t>. Augustine High started the </a:t>
            </a:r>
            <a:r>
              <a:rPr lang="en-US" dirty="0" smtClean="0"/>
              <a:t>Cambridge A.I.C.E. program </a:t>
            </a:r>
            <a:r>
              <a:rPr lang="en-US" dirty="0"/>
              <a:t>in 1997.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/>
              <a:t>SAHS was the 2</a:t>
            </a:r>
            <a:r>
              <a:rPr lang="en-US" baseline="30000" dirty="0"/>
              <a:t>nd</a:t>
            </a:r>
            <a:r>
              <a:rPr lang="en-US" dirty="0"/>
              <a:t> school in the US to begin an </a:t>
            </a:r>
            <a:r>
              <a:rPr lang="en-US" dirty="0" smtClean="0"/>
              <a:t>A.I.C.E. program.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Rigorous and Flexible Curriculum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 smtClean="0"/>
              <a:t>Writing based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 smtClean="0"/>
              <a:t>Critical Thinking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30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A.I.C.E.?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41764"/>
            <a:ext cx="3124200" cy="51816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endParaRPr lang="en-US" sz="1600" dirty="0" smtClean="0"/>
          </a:p>
          <a:p>
            <a:r>
              <a:rPr lang="en-US" sz="3000" dirty="0" smtClean="0"/>
              <a:t>Flexible Curriculum</a:t>
            </a:r>
          </a:p>
          <a:p>
            <a:r>
              <a:rPr lang="en-US" sz="3000" dirty="0" smtClean="0"/>
              <a:t>Future Predictor of College Success</a:t>
            </a:r>
          </a:p>
          <a:p>
            <a:pPr lvl="1"/>
            <a:r>
              <a:rPr lang="en-US" sz="2600" dirty="0" smtClean="0"/>
              <a:t>FSU Study</a:t>
            </a:r>
          </a:p>
          <a:p>
            <a:r>
              <a:rPr lang="en-US" sz="3000" dirty="0" smtClean="0"/>
              <a:t>GPA Points</a:t>
            </a:r>
          </a:p>
          <a:p>
            <a:r>
              <a:rPr lang="en-US" sz="3000" dirty="0" smtClean="0"/>
              <a:t>College Credit</a:t>
            </a:r>
          </a:p>
          <a:p>
            <a:r>
              <a:rPr lang="en-US" sz="3000" dirty="0" smtClean="0"/>
              <a:t>Bright Futures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00" y="2209800"/>
            <a:ext cx="51435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70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836" y="2633501"/>
            <a:ext cx="8758451" cy="186976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A.I.C.E. Curriculum Requirements</a:t>
            </a:r>
            <a:br>
              <a:rPr lang="en-US" sz="3600" dirty="0" smtClean="0"/>
            </a:br>
            <a:r>
              <a:rPr lang="en-US" sz="3600" dirty="0" smtClean="0"/>
              <a:t>VS.</a:t>
            </a:r>
            <a:br>
              <a:rPr lang="en-US" sz="3600" dirty="0" smtClean="0"/>
            </a:br>
            <a:r>
              <a:rPr lang="en-US" sz="3600" dirty="0" smtClean="0"/>
              <a:t>Cambridge A.I.C.E. Diploma Award</a:t>
            </a:r>
            <a:endParaRPr lang="en-US" sz="3600" dirty="0"/>
          </a:p>
        </p:txBody>
      </p:sp>
      <p:pic>
        <p:nvPicPr>
          <p:cNvPr id="4" name="Picture 5" descr="cambridge buzz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61984"/>
            <a:ext cx="2133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5661" y="4975554"/>
            <a:ext cx="7924800" cy="145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defRPr/>
            </a:pPr>
            <a:endParaRPr lang="en-US" sz="2800" dirty="0">
              <a:solidFill>
                <a:srgbClr val="FFC000"/>
              </a:solidFill>
              <a:latin typeface="+mj-lt"/>
            </a:endParaRPr>
          </a:p>
          <a:p>
            <a:pPr algn="ctr"/>
            <a:endParaRPr lang="en-US" dirty="0"/>
          </a:p>
          <a:p>
            <a:pPr algn="ctr"/>
            <a:r>
              <a:rPr lang="en-US" sz="4800" dirty="0" smtClean="0"/>
              <a:t>What’s the Difference?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5111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Expectations in AICE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DO</a:t>
            </a:r>
            <a:endParaRPr lang="en-US" sz="3600" u="sng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Expect to struggle!              (If you’re not challenged, you’re not growing!!)</a:t>
            </a:r>
          </a:p>
          <a:p>
            <a:r>
              <a:rPr lang="en-US" dirty="0" smtClean="0"/>
              <a:t>Remain Organized</a:t>
            </a:r>
          </a:p>
          <a:p>
            <a:r>
              <a:rPr lang="en-US" dirty="0" smtClean="0"/>
              <a:t>Keep up with your work</a:t>
            </a:r>
          </a:p>
          <a:p>
            <a:r>
              <a:rPr lang="en-US" dirty="0" smtClean="0"/>
              <a:t>Ask teachers for help</a:t>
            </a:r>
          </a:p>
          <a:p>
            <a:r>
              <a:rPr lang="en-US" dirty="0" smtClean="0"/>
              <a:t>Use outside tutors</a:t>
            </a:r>
          </a:p>
          <a:p>
            <a:r>
              <a:rPr lang="en-US" dirty="0" smtClean="0"/>
              <a:t>Reach out to friends</a:t>
            </a:r>
          </a:p>
          <a:p>
            <a:r>
              <a:rPr lang="en-US" dirty="0" smtClean="0"/>
              <a:t>Try different solutions/study methods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DON’T</a:t>
            </a:r>
            <a:endParaRPr lang="en-US" sz="3600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Dismiss a low grade</a:t>
            </a:r>
          </a:p>
          <a:p>
            <a:r>
              <a:rPr lang="en-US" dirty="0" smtClean="0"/>
              <a:t>Focus on the exam results</a:t>
            </a:r>
          </a:p>
          <a:p>
            <a:r>
              <a:rPr lang="en-US" dirty="0" smtClean="0"/>
              <a:t>Get discouraged with a low grade – figure it out!</a:t>
            </a:r>
          </a:p>
          <a:p>
            <a:r>
              <a:rPr lang="en-US" dirty="0" smtClean="0"/>
              <a:t>Try to “fix” the problem yourself</a:t>
            </a:r>
          </a:p>
          <a:p>
            <a:r>
              <a:rPr lang="en-US" dirty="0" smtClean="0"/>
              <a:t>Engage in harmful attitudes or blaming others</a:t>
            </a:r>
          </a:p>
          <a:p>
            <a:r>
              <a:rPr lang="en-US" dirty="0" smtClean="0"/>
              <a:t>Blame the “teaching style”</a:t>
            </a:r>
          </a:p>
          <a:p>
            <a:r>
              <a:rPr lang="en-US" dirty="0" smtClean="0"/>
              <a:t>DON’T Give Up!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27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463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A.I.C.E. Curriculum Requirements</a:t>
            </a:r>
            <a:r>
              <a:rPr lang="en-US" sz="4800" dirty="0"/>
              <a:t/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81601"/>
          </a:xfrm>
        </p:spPr>
        <p:txBody>
          <a:bodyPr>
            <a:normAutofit lnSpcReduction="10000"/>
          </a:bodyPr>
          <a:lstStyle/>
          <a:p>
            <a:pPr marL="118872" indent="0" algn="ctr">
              <a:buNone/>
              <a:defRPr/>
            </a:pPr>
            <a:r>
              <a:rPr lang="en-US" sz="2800" dirty="0"/>
              <a:t>Completing the Curriculum Defines </a:t>
            </a:r>
            <a:endParaRPr lang="en-US" sz="2800" dirty="0" smtClean="0"/>
          </a:p>
          <a:p>
            <a:pPr marL="118872" indent="0" algn="ctr">
              <a:buNone/>
              <a:defRPr/>
            </a:pPr>
            <a:r>
              <a:rPr lang="en-US" sz="2800" u="sng" dirty="0" smtClean="0">
                <a:solidFill>
                  <a:srgbClr val="C00000"/>
                </a:solidFill>
              </a:rPr>
              <a:t>Graduation</a:t>
            </a:r>
            <a:r>
              <a:rPr lang="en-US" sz="2800" dirty="0" smtClean="0"/>
              <a:t> </a:t>
            </a:r>
            <a:r>
              <a:rPr lang="en-US" sz="2800" u="sng" dirty="0" smtClean="0">
                <a:solidFill>
                  <a:srgbClr val="C00000"/>
                </a:solidFill>
              </a:rPr>
              <a:t>Requirements</a:t>
            </a:r>
            <a:r>
              <a:rPr lang="en-US" sz="2800" dirty="0" smtClean="0"/>
              <a:t> for A.I.C.E. Students</a:t>
            </a:r>
            <a:endParaRPr lang="en-US" sz="2800" u="sng" dirty="0">
              <a:solidFill>
                <a:srgbClr val="C00000"/>
              </a:solidFill>
            </a:endParaRPr>
          </a:p>
          <a:p>
            <a:pPr lvl="1" algn="ctr">
              <a:buFont typeface="Wingdings" panose="05000000000000000000" pitchFamily="2" charset="2"/>
              <a:buChar char="Ø"/>
              <a:defRPr/>
            </a:pPr>
            <a:r>
              <a:rPr lang="en-US" sz="2100" dirty="0"/>
              <a:t>Economics, HOPE, Fine Arts &amp; Online course not </a:t>
            </a:r>
            <a:r>
              <a:rPr lang="en-US" sz="2100" dirty="0" smtClean="0"/>
              <a:t>required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sz="1600" u="sng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b="1" i="1" u="sng" dirty="0" smtClean="0"/>
              <a:t>AICE Curriculum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b="1" i="1" u="sng" dirty="0" smtClean="0"/>
              <a:t>Complete</a:t>
            </a:r>
            <a:r>
              <a:rPr lang="en-US" sz="2000" u="sng" dirty="0"/>
              <a:t>*</a:t>
            </a:r>
            <a:r>
              <a:rPr lang="en-US" sz="2000" dirty="0"/>
              <a:t> Seven </a:t>
            </a:r>
            <a:r>
              <a:rPr lang="en-US" sz="2000" dirty="0" smtClean="0"/>
              <a:t>A.I.C.E. </a:t>
            </a:r>
            <a:r>
              <a:rPr lang="en-US" sz="2000" dirty="0"/>
              <a:t>level courses </a:t>
            </a:r>
            <a:r>
              <a:rPr lang="en-US" sz="2000" dirty="0" smtClean="0"/>
              <a:t>in the four categories(*</a:t>
            </a:r>
            <a:r>
              <a:rPr lang="en-US" sz="2000" dirty="0"/>
              <a:t>1. earn a passing grade, 2. “sit for” the exam</a:t>
            </a:r>
            <a:r>
              <a:rPr lang="en-US" sz="2000" dirty="0" smtClean="0"/>
              <a:t>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AICE English required all 4 years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Global Perspectives required 11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 year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100" dirty="0"/>
              <a:t>Must meet course progression requirements for university entry within the SAHS A.I.C.E. Program (i.e. 4 years </a:t>
            </a:r>
            <a:r>
              <a:rPr lang="en-US" sz="2100" u="sng" dirty="0"/>
              <a:t>AICE</a:t>
            </a:r>
            <a:r>
              <a:rPr lang="en-US" sz="2100" dirty="0"/>
              <a:t> English, 2 years World Language, 3 years Science, 3 Social Studies, 4 Math)  </a:t>
            </a:r>
            <a:endParaRPr lang="en-US" sz="21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100" dirty="0" smtClean="0"/>
              <a:t>GPA requirement waved for Bright Futures if you complete</a:t>
            </a:r>
            <a:endParaRPr lang="en-US" sz="2100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sz="2400" b="1" i="1" u="sng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sz="2800" dirty="0" smtClean="0"/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sz="1600" dirty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sz="2800" u="sng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115215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Cambridge A.I.C.E. Diploma Award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Clr>
                <a:schemeClr val="hlink"/>
              </a:buClr>
              <a:buSzPct val="80000"/>
              <a:buNone/>
              <a:defRPr/>
            </a:pPr>
            <a:endParaRPr lang="en-US" sz="1200" dirty="0"/>
          </a:p>
          <a:p>
            <a:pPr marL="118872" lvl="1" indent="0" algn="ctr">
              <a:spcBef>
                <a:spcPts val="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en-US" i="1" dirty="0">
                <a:solidFill>
                  <a:srgbClr val="C00000"/>
                </a:solidFill>
              </a:rPr>
              <a:t>The </a:t>
            </a:r>
            <a:r>
              <a:rPr lang="en-US" i="1" dirty="0" smtClean="0">
                <a:solidFill>
                  <a:srgbClr val="C00000"/>
                </a:solidFill>
              </a:rPr>
              <a:t>A.I.C.E. </a:t>
            </a:r>
            <a:r>
              <a:rPr lang="en-US" i="1" dirty="0">
                <a:solidFill>
                  <a:srgbClr val="C00000"/>
                </a:solidFill>
              </a:rPr>
              <a:t>Diploma Award is an internationally recognized </a:t>
            </a:r>
            <a:r>
              <a:rPr lang="en-US" b="1" i="1" u="sng" dirty="0">
                <a:solidFill>
                  <a:srgbClr val="C00000"/>
                </a:solidFill>
              </a:rPr>
              <a:t>AWARD</a:t>
            </a:r>
            <a:r>
              <a:rPr lang="en-US" i="1" dirty="0">
                <a:solidFill>
                  <a:srgbClr val="C00000"/>
                </a:solidFill>
              </a:rPr>
              <a:t> for academic </a:t>
            </a:r>
            <a:r>
              <a:rPr lang="en-US" i="1" dirty="0" smtClean="0">
                <a:solidFill>
                  <a:srgbClr val="C00000"/>
                </a:solidFill>
              </a:rPr>
              <a:t>rigor</a:t>
            </a:r>
          </a:p>
          <a:p>
            <a:pPr marL="118872" lvl="1" indent="0" algn="ctr">
              <a:spcBef>
                <a:spcPts val="0"/>
              </a:spcBef>
              <a:buClr>
                <a:schemeClr val="accent1"/>
              </a:buClr>
              <a:buSzPct val="80000"/>
              <a:buNone/>
              <a:defRPr/>
            </a:pPr>
            <a:endParaRPr lang="en-US" sz="2200" i="1" u="sng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i="1" dirty="0" smtClean="0"/>
              <a:t>Must </a:t>
            </a:r>
            <a:r>
              <a:rPr lang="en-US" b="1" i="1" u="sng" dirty="0" smtClean="0">
                <a:solidFill>
                  <a:srgbClr val="FF0000"/>
                </a:solidFill>
              </a:rPr>
              <a:t>Pass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seven (7) </a:t>
            </a:r>
            <a:r>
              <a:rPr lang="en-US" dirty="0"/>
              <a:t>A/AS Level </a:t>
            </a:r>
            <a:r>
              <a:rPr lang="en-US" u="sng" dirty="0" smtClean="0"/>
              <a:t>Exams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Minimum of 1 exam passed in each category </a:t>
            </a:r>
            <a:endParaRPr lang="en-US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25  month time period for award calculation</a:t>
            </a: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Automatically qualified for </a:t>
            </a:r>
            <a:r>
              <a:rPr lang="en-US" b="1" u="sng" dirty="0" smtClean="0"/>
              <a:t>Florida Academic Bright Futures Scholarship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Must do 100 hours Community Service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GPA </a:t>
            </a:r>
            <a:r>
              <a:rPr lang="en-US" i="1" u="sng" dirty="0" smtClean="0"/>
              <a:t>and</a:t>
            </a:r>
            <a:r>
              <a:rPr lang="en-US" dirty="0" smtClean="0"/>
              <a:t> ACT/SAT requirement waved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59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Subject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64" y="2209800"/>
            <a:ext cx="8679872" cy="5791200"/>
          </a:xfrm>
        </p:spPr>
        <p:txBody>
          <a:bodyPr>
            <a:noAutofit/>
          </a:bodyPr>
          <a:lstStyle/>
          <a:p>
            <a:r>
              <a:rPr lang="en-US" sz="1600" b="1" u="sng" dirty="0"/>
              <a:t>Math &amp; Science</a:t>
            </a:r>
            <a:r>
              <a:rPr lang="en-US" sz="1600" dirty="0"/>
              <a:t>		</a:t>
            </a:r>
            <a:r>
              <a:rPr lang="en-US" sz="1600" b="1" u="sng" dirty="0" smtClean="0"/>
              <a:t>Languages</a:t>
            </a:r>
            <a:r>
              <a:rPr lang="en-US" sz="1600" dirty="0"/>
              <a:t>		</a:t>
            </a:r>
            <a:r>
              <a:rPr lang="en-US" sz="1600" b="1" u="sng" dirty="0" smtClean="0"/>
              <a:t>Arts </a:t>
            </a:r>
            <a:r>
              <a:rPr lang="en-US" sz="1600" b="1" u="sng" dirty="0"/>
              <a:t>&amp; Humanities</a:t>
            </a:r>
            <a:endParaRPr lang="en-US" sz="1600" dirty="0"/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Biology		X</a:t>
            </a:r>
            <a:r>
              <a:rPr lang="en-US" sz="1400" u="sng" dirty="0"/>
              <a:t>	</a:t>
            </a:r>
            <a:r>
              <a:rPr lang="en-US" sz="1400" dirty="0"/>
              <a:t>English Language AS	</a:t>
            </a:r>
            <a:r>
              <a:rPr lang="en-US" sz="1400" u="sng" dirty="0"/>
              <a:t>	</a:t>
            </a:r>
            <a:r>
              <a:rPr lang="en-US" sz="1400" dirty="0"/>
              <a:t>English Literature AS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Math		C</a:t>
            </a:r>
            <a:r>
              <a:rPr lang="en-US" sz="1400" u="sng" dirty="0"/>
              <a:t>	</a:t>
            </a:r>
            <a:r>
              <a:rPr lang="en-US" sz="1400" dirty="0"/>
              <a:t>English Language AL	</a:t>
            </a:r>
            <a:r>
              <a:rPr lang="en-US" sz="1400" u="sng" dirty="0"/>
              <a:t>	</a:t>
            </a:r>
            <a:r>
              <a:rPr lang="en-US" sz="1400" dirty="0"/>
              <a:t>English Literature AL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Physics (AS/AL</a:t>
            </a:r>
            <a:r>
              <a:rPr lang="en-US" sz="1400" dirty="0" smtClean="0"/>
              <a:t>)</a:t>
            </a:r>
            <a:r>
              <a:rPr lang="en-US" sz="1400" dirty="0"/>
              <a:t>	</a:t>
            </a:r>
            <a:r>
              <a:rPr lang="en-US" sz="1400" u="sng" dirty="0"/>
              <a:t>	</a:t>
            </a:r>
            <a:r>
              <a:rPr lang="en-US" sz="1400" dirty="0"/>
              <a:t>Spanish </a:t>
            </a:r>
            <a:r>
              <a:rPr lang="en-US" sz="1400" dirty="0" smtClean="0"/>
              <a:t>Language</a:t>
            </a:r>
            <a:r>
              <a:rPr lang="en-US" sz="1400" dirty="0"/>
              <a:t>	</a:t>
            </a:r>
            <a:r>
              <a:rPr lang="en-US" sz="1400" u="sng" dirty="0"/>
              <a:t>	</a:t>
            </a:r>
            <a:r>
              <a:rPr lang="en-US" sz="1400" dirty="0"/>
              <a:t>US History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Chemistry (ASAL</a:t>
            </a:r>
            <a:r>
              <a:rPr lang="en-US" sz="1400" dirty="0" smtClean="0"/>
              <a:t>)</a:t>
            </a:r>
            <a:r>
              <a:rPr lang="en-US" sz="1400" dirty="0"/>
              <a:t>	</a:t>
            </a:r>
            <a:r>
              <a:rPr lang="en-US" sz="1400" u="sng" dirty="0"/>
              <a:t>	</a:t>
            </a:r>
            <a:r>
              <a:rPr lang="en-US" sz="1400" dirty="0"/>
              <a:t>French </a:t>
            </a:r>
            <a:r>
              <a:rPr lang="en-US" sz="1400" dirty="0" smtClean="0"/>
              <a:t>Language</a:t>
            </a:r>
            <a:r>
              <a:rPr lang="en-US" sz="1400" dirty="0"/>
              <a:t>	C</a:t>
            </a:r>
            <a:r>
              <a:rPr lang="en-US" sz="1400" u="sng" dirty="0"/>
              <a:t>	</a:t>
            </a:r>
            <a:r>
              <a:rPr lang="en-US" sz="1400" dirty="0"/>
              <a:t>International History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*</a:t>
            </a:r>
            <a:r>
              <a:rPr lang="en-US" sz="1400" dirty="0"/>
              <a:t>Environmental Management			</a:t>
            </a:r>
            <a:r>
              <a:rPr lang="en-US" sz="1400" u="sng" dirty="0"/>
              <a:t>	</a:t>
            </a:r>
            <a:r>
              <a:rPr lang="en-US" sz="1400" dirty="0"/>
              <a:t>European Hist. (AL)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*Psychology (AS/AL)				X</a:t>
            </a:r>
            <a:r>
              <a:rPr lang="en-US" sz="1400" u="sng" dirty="0"/>
              <a:t>	</a:t>
            </a:r>
            <a:r>
              <a:rPr lang="en-US" sz="1400" dirty="0"/>
              <a:t>Geography	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Marine Science				</a:t>
            </a:r>
            <a:r>
              <a:rPr lang="en-US" sz="1400" u="sng" dirty="0"/>
              <a:t>	</a:t>
            </a:r>
            <a:r>
              <a:rPr lang="en-US" sz="1400" dirty="0"/>
              <a:t>*Psychology (AS/AL)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Physical Education				</a:t>
            </a:r>
            <a:r>
              <a:rPr lang="en-US" sz="1400" u="sng" dirty="0"/>
              <a:t>	</a:t>
            </a:r>
            <a:r>
              <a:rPr lang="en-US" sz="1400" dirty="0"/>
              <a:t>Art &amp; Design (AS/AL)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						</a:t>
            </a:r>
            <a:r>
              <a:rPr lang="en-US" sz="1400" u="sng" dirty="0"/>
              <a:t>	</a:t>
            </a:r>
            <a:r>
              <a:rPr lang="en-US" sz="1400" dirty="0"/>
              <a:t>Dig. Media &amp; Design</a:t>
            </a:r>
          </a:p>
          <a:p>
            <a:pPr>
              <a:lnSpc>
                <a:spcPct val="100000"/>
              </a:lnSpc>
            </a:pPr>
            <a:endParaRPr lang="en-US" sz="1500" b="1" u="sng" dirty="0" smtClean="0"/>
          </a:p>
          <a:p>
            <a:pPr>
              <a:lnSpc>
                <a:spcPct val="100000"/>
              </a:lnSpc>
            </a:pPr>
            <a:r>
              <a:rPr lang="en-US" sz="1500" b="1" u="sng" dirty="0" smtClean="0"/>
              <a:t>Core </a:t>
            </a:r>
            <a:r>
              <a:rPr lang="en-US" sz="1500" b="1" i="1" u="sng" dirty="0"/>
              <a:t>(required)</a:t>
            </a:r>
            <a:r>
              <a:rPr lang="en-US" sz="1500" b="1" i="1" dirty="0"/>
              <a:t>			</a:t>
            </a:r>
            <a:r>
              <a:rPr lang="en-US" sz="1500" b="1" u="sng" dirty="0"/>
              <a:t>Optional Interdisciplinary Cat.</a:t>
            </a:r>
            <a:r>
              <a:rPr lang="en-US" sz="1500" dirty="0"/>
              <a:t>		</a:t>
            </a:r>
            <a:r>
              <a:rPr lang="en-US" sz="1400" u="sng" dirty="0"/>
              <a:t>	</a:t>
            </a:r>
            <a:r>
              <a:rPr lang="en-US" sz="1400" dirty="0"/>
              <a:t>Global Perspectives</a:t>
            </a:r>
            <a:r>
              <a:rPr lang="en-US" sz="1500" dirty="0"/>
              <a:t>		</a:t>
            </a:r>
            <a:r>
              <a:rPr lang="en-US" sz="1500" u="sng" dirty="0"/>
              <a:t>	</a:t>
            </a:r>
            <a:r>
              <a:rPr lang="en-US" sz="1500" dirty="0"/>
              <a:t>General Paper		</a:t>
            </a:r>
            <a:r>
              <a:rPr lang="en-US" sz="1600" b="1" dirty="0"/>
              <a:t>				</a:t>
            </a:r>
            <a:r>
              <a:rPr lang="en-US" sz="1600" b="1" dirty="0" smtClean="0"/>
              <a:t>	</a:t>
            </a:r>
            <a:r>
              <a:rPr lang="en-US" sz="1500" u="sng" dirty="0"/>
              <a:t>	</a:t>
            </a:r>
            <a:r>
              <a:rPr lang="en-US" sz="1500" dirty="0"/>
              <a:t>Thinking Skills                        	</a:t>
            </a:r>
          </a:p>
          <a:p>
            <a:pPr>
              <a:lnSpc>
                <a:spcPct val="100000"/>
              </a:lnSpc>
            </a:pPr>
            <a:r>
              <a:rPr lang="en-US" sz="1500" dirty="0"/>
              <a:t>				</a:t>
            </a:r>
            <a:r>
              <a:rPr lang="en-US" sz="1500" u="sng" dirty="0"/>
              <a:t>	</a:t>
            </a:r>
            <a:r>
              <a:rPr lang="en-US" sz="1500" dirty="0"/>
              <a:t>Global Perspectives AL </a:t>
            </a:r>
            <a:r>
              <a:rPr lang="en-US" sz="1500" b="1" dirty="0"/>
              <a:t>	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18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 Sessions/Options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5191"/>
            <a:ext cx="8991600" cy="46256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Cambridge Exam after course = June exam series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A Level = 2</a:t>
            </a:r>
            <a:r>
              <a:rPr lang="en-US" baseline="30000" dirty="0" smtClean="0"/>
              <a:t>nd</a:t>
            </a:r>
            <a:r>
              <a:rPr lang="en-US" dirty="0" smtClean="0"/>
              <a:t> year of a subject, “Carry Forward”, or re-take all</a:t>
            </a:r>
          </a:p>
          <a:p>
            <a:endParaRPr lang="en-US" dirty="0" smtClean="0"/>
          </a:p>
          <a:p>
            <a:r>
              <a:rPr lang="en-US" dirty="0"/>
              <a:t>Teachers have </a:t>
            </a:r>
            <a:r>
              <a:rPr lang="en-US" dirty="0" smtClean="0"/>
              <a:t>June Component Results</a:t>
            </a:r>
          </a:p>
          <a:p>
            <a:endParaRPr lang="en-US" dirty="0" smtClean="0"/>
          </a:p>
          <a:p>
            <a:r>
              <a:rPr lang="en-US" dirty="0" smtClean="0"/>
              <a:t>November Series = retakes, some ADIP if eligible</a:t>
            </a:r>
          </a:p>
          <a:p>
            <a:endParaRPr lang="en-US" dirty="0" smtClean="0"/>
          </a:p>
          <a:p>
            <a:r>
              <a:rPr lang="en-US" dirty="0" smtClean="0"/>
              <a:t>25 month timeframe for ADIP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924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</TotalTime>
  <Words>674</Words>
  <Application>Microsoft Office PowerPoint</Application>
  <PresentationFormat>On-screen Show (4:3)</PresentationFormat>
  <Paragraphs>166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Corbel</vt:lpstr>
      <vt:lpstr>Wingdings</vt:lpstr>
      <vt:lpstr>Wingdings 2</vt:lpstr>
      <vt:lpstr>Wingdings 3</vt:lpstr>
      <vt:lpstr>Module</vt:lpstr>
      <vt:lpstr> Cambridge A.I.C.E. Advanced International Certificate of Education  </vt:lpstr>
      <vt:lpstr>A.I.C.E. at St. Augustine High</vt:lpstr>
      <vt:lpstr>Why A.I.C.E.?</vt:lpstr>
      <vt:lpstr>A.I.C.E. Curriculum Requirements VS. Cambridge A.I.C.E. Diploma Award</vt:lpstr>
      <vt:lpstr>Expectations in AICE</vt:lpstr>
      <vt:lpstr>A.I.C.E. Curriculum Requirements </vt:lpstr>
      <vt:lpstr>Cambridge A.I.C.E. Diploma Award</vt:lpstr>
      <vt:lpstr>Subject Categories</vt:lpstr>
      <vt:lpstr>Exam Sessions/Options</vt:lpstr>
      <vt:lpstr>AICE Exams in College</vt:lpstr>
      <vt:lpstr>AICE Course Offerings</vt:lpstr>
      <vt:lpstr>In a Nutshell</vt:lpstr>
      <vt:lpstr>What’s Happening in A.I.C.E.?</vt:lpstr>
      <vt:lpstr>Handouts Available in Lobby</vt:lpstr>
      <vt:lpstr>Contact Information</vt:lpstr>
      <vt:lpstr>Questions??</vt:lpstr>
    </vt:vector>
  </TitlesOfParts>
  <Company>St. Johns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Cambridge A.I.C.E. Advanced International  Certificate of Education</dc:title>
  <dc:creator>Windows User</dc:creator>
  <cp:lastModifiedBy>Dena Bechtle</cp:lastModifiedBy>
  <cp:revision>84</cp:revision>
  <dcterms:created xsi:type="dcterms:W3CDTF">2013-01-14T15:47:16Z</dcterms:created>
  <dcterms:modified xsi:type="dcterms:W3CDTF">2019-08-27T12:01:10Z</dcterms:modified>
</cp:coreProperties>
</file>