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257" r:id="rId4"/>
    <p:sldId id="258" r:id="rId5"/>
    <p:sldId id="283" r:id="rId6"/>
    <p:sldId id="261" r:id="rId7"/>
    <p:sldId id="286" r:id="rId8"/>
    <p:sldId id="287" r:id="rId9"/>
    <p:sldId id="288" r:id="rId10"/>
    <p:sldId id="289" r:id="rId11"/>
    <p:sldId id="290" r:id="rId12"/>
    <p:sldId id="263" r:id="rId13"/>
    <p:sldId id="265" r:id="rId14"/>
    <p:sldId id="264" r:id="rId15"/>
    <p:sldId id="282" r:id="rId16"/>
    <p:sldId id="291" r:id="rId17"/>
    <p:sldId id="277" r:id="rId18"/>
    <p:sldId id="278" r:id="rId19"/>
    <p:sldId id="280" r:id="rId20"/>
    <p:sldId id="281" r:id="rId21"/>
    <p:sldId id="266" r:id="rId22"/>
    <p:sldId id="293" r:id="rId23"/>
    <p:sldId id="295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275" r:id="rId33"/>
    <p:sldId id="27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>
      <p:cViewPr varScale="1">
        <p:scale>
          <a:sx n="87" d="100"/>
          <a:sy n="87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B0DDC5-4146-4804-A6D7-41629359E5C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48A581-CD26-418C-946B-59FE433E2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mile.amazon.com/ch/35-2511434" TargetMode="External"/><Relationship Id="rId2" Type="http://schemas.openxmlformats.org/officeDocument/2006/relationships/hyperlink" Target="http://www.facebook.com/sahsaiceboosterclub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cid:75371C1D-1FB4-40CA-A24D-30C1630D8B7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9" y="1711634"/>
            <a:ext cx="8758451" cy="1869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6000" dirty="0" smtClean="0"/>
              <a:t>Cambridge A.I.C.E.</a:t>
            </a:r>
            <a:br>
              <a:rPr lang="en-US" sz="6000" dirty="0" smtClean="0"/>
            </a:br>
            <a:r>
              <a:rPr lang="en-US" sz="3600" dirty="0" smtClean="0"/>
              <a:t>Advanced International Certificate of Education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82364"/>
            <a:ext cx="8077200" cy="5090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St. Augustine High School</a:t>
            </a:r>
            <a:endParaRPr lang="en-US" sz="3200" dirty="0"/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189556"/>
            <a:ext cx="7924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Ms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. Bechtle, AICE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School 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Counselor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Dr. Graham, 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Mr. Brown, 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Assistant 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>
                <a:solidFill>
                  <a:srgbClr val="FFC000"/>
                </a:solidFill>
                <a:latin typeface="+mj-lt"/>
              </a:rPr>
              <a:t>Mr. Mastoridis, Assistant </a:t>
            </a: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Principal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C000"/>
                </a:solidFill>
                <a:latin typeface="+mj-lt"/>
              </a:rPr>
              <a:t>Ms. Lee, Assistant Principal</a:t>
            </a:r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50783" y="3581400"/>
            <a:ext cx="3465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</a:rPr>
              <a:t>Welcome!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ctr">
              <a:buNone/>
              <a:defRPr/>
            </a:pPr>
            <a:r>
              <a:rPr lang="en-US" b="1" i="1" u="sng" dirty="0">
                <a:solidFill>
                  <a:prstClr val="black"/>
                </a:solidFill>
              </a:rPr>
              <a:t>A.I.C.E </a:t>
            </a:r>
            <a:r>
              <a:rPr lang="en-US" b="1" i="1" u="sng" dirty="0" smtClean="0">
                <a:solidFill>
                  <a:srgbClr val="C00000"/>
                </a:solidFill>
              </a:rPr>
              <a:t>Diploma </a:t>
            </a:r>
            <a:r>
              <a:rPr lang="en-US" b="1" i="1" u="sng" dirty="0">
                <a:solidFill>
                  <a:srgbClr val="C00000"/>
                </a:solidFill>
              </a:rPr>
              <a:t>Award </a:t>
            </a:r>
            <a:r>
              <a:rPr lang="en-US" b="1" i="1" u="sng" dirty="0"/>
              <a:t>recipients </a:t>
            </a:r>
            <a:r>
              <a:rPr lang="en-US" b="1" i="1" u="sng" dirty="0" smtClean="0"/>
              <a:t>with </a:t>
            </a:r>
            <a:r>
              <a:rPr lang="en-US" b="1" i="1" u="sng" dirty="0" smtClean="0">
                <a:solidFill>
                  <a:srgbClr val="C00000"/>
                </a:solidFill>
              </a:rPr>
              <a:t>100 hours </a:t>
            </a:r>
            <a:r>
              <a:rPr lang="en-US" b="1" i="1" u="sng" dirty="0" smtClean="0"/>
              <a:t>of community service are </a:t>
            </a:r>
            <a:r>
              <a:rPr lang="en-US" b="1" i="1" u="sng" dirty="0"/>
              <a:t>automatically awarded the Florida Academic Scholars Award (Bright Futures) </a:t>
            </a:r>
          </a:p>
          <a:p>
            <a:pPr>
              <a:buFont typeface="Arial" charset="0"/>
              <a:buChar char="►"/>
              <a:defRPr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Must complete 100 hours of community service.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i="1" u="sng" dirty="0"/>
              <a:t>SAT and ACT score requirement is waived.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i="1" u="sng" dirty="0"/>
              <a:t>GPA requirement is waived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FloridaShines.org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4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A.I.C.E. Curriculum Completers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Another Bright Futures Advantage for A.I.C.E.</a:t>
            </a:r>
          </a:p>
          <a:p>
            <a:pPr marL="118872" indent="0" algn="ctr">
              <a:buNone/>
            </a:pPr>
            <a:endParaRPr lang="en-US" b="1" i="1" u="sng" dirty="0" smtClean="0">
              <a:solidFill>
                <a:prstClr val="black"/>
              </a:solidFill>
            </a:endParaRPr>
          </a:p>
          <a:p>
            <a:pPr marL="118872" indent="0" algn="ctr">
              <a:buNone/>
            </a:pPr>
            <a:r>
              <a:rPr lang="en-US" b="1" i="1" u="sng" dirty="0" smtClean="0">
                <a:solidFill>
                  <a:prstClr val="black"/>
                </a:solidFill>
              </a:rPr>
              <a:t>A.I.C.E</a:t>
            </a:r>
            <a:r>
              <a:rPr lang="en-US" b="1" i="1" u="sng" dirty="0">
                <a:solidFill>
                  <a:prstClr val="black"/>
                </a:solidFill>
              </a:rPr>
              <a:t>. </a:t>
            </a:r>
            <a:r>
              <a:rPr lang="en-US" b="1" i="1" u="sng" dirty="0" smtClean="0">
                <a:solidFill>
                  <a:prstClr val="black"/>
                </a:solidFill>
              </a:rPr>
              <a:t>Curriculum Completers</a:t>
            </a:r>
          </a:p>
          <a:p>
            <a:endParaRPr lang="en-US" dirty="0"/>
          </a:p>
          <a:p>
            <a:pPr lvl="1"/>
            <a:r>
              <a:rPr lang="en-US" dirty="0" smtClean="0"/>
              <a:t>Complete the AICE Curriculum Requirements</a:t>
            </a:r>
          </a:p>
          <a:p>
            <a:pPr lvl="1"/>
            <a:r>
              <a:rPr lang="en-US" dirty="0" smtClean="0"/>
              <a:t>Achieve the required SAT/ACT Scores</a:t>
            </a:r>
          </a:p>
          <a:p>
            <a:pPr lvl="1"/>
            <a:r>
              <a:rPr lang="en-US" dirty="0" smtClean="0"/>
              <a:t>Complete the required community service hours</a:t>
            </a:r>
          </a:p>
          <a:p>
            <a:pPr lvl="1"/>
            <a:r>
              <a:rPr lang="en-US" b="1" i="1" u="sng" dirty="0" smtClean="0"/>
              <a:t>GPA Requirement is waived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61002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Math/Science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AICE Biology</a:t>
            </a:r>
          </a:p>
          <a:p>
            <a:r>
              <a:rPr lang="en-US" dirty="0" smtClean="0"/>
              <a:t>AICE Chemistry</a:t>
            </a:r>
          </a:p>
          <a:p>
            <a:r>
              <a:rPr lang="en-US" dirty="0" smtClean="0"/>
              <a:t>AICE Environmental Management*</a:t>
            </a:r>
          </a:p>
          <a:p>
            <a:r>
              <a:rPr lang="en-US" dirty="0" smtClean="0"/>
              <a:t>AICE Math</a:t>
            </a:r>
          </a:p>
          <a:p>
            <a:r>
              <a:rPr lang="en-US" dirty="0" smtClean="0"/>
              <a:t>AICE Physics</a:t>
            </a:r>
          </a:p>
          <a:p>
            <a:r>
              <a:rPr lang="en-US" dirty="0" smtClean="0"/>
              <a:t>AICE Psychology**</a:t>
            </a:r>
          </a:p>
          <a:p>
            <a:endParaRPr lang="en-US" dirty="0" smtClean="0"/>
          </a:p>
          <a:p>
            <a:pPr lvl="1"/>
            <a:r>
              <a:rPr lang="en-US" sz="2400" dirty="0" smtClean="0"/>
              <a:t>*Count in Math/Science </a:t>
            </a:r>
            <a:r>
              <a:rPr lang="en-US" sz="2400" i="1" u="sng" dirty="0" smtClean="0"/>
              <a:t>OR</a:t>
            </a:r>
            <a:r>
              <a:rPr lang="en-US" sz="2400" dirty="0" smtClean="0"/>
              <a:t> Humanities</a:t>
            </a:r>
            <a:endParaRPr lang="en-US" sz="2400" dirty="0"/>
          </a:p>
          <a:p>
            <a:pPr lvl="1"/>
            <a:r>
              <a:rPr lang="en-US" sz="2400" dirty="0" smtClean="0"/>
              <a:t>**Counts as math/science for AICE curriculum only, SUS = Social Science.  Can count in Humanities category also.</a:t>
            </a:r>
          </a:p>
        </p:txBody>
      </p:sp>
    </p:spTree>
    <p:extLst>
      <p:ext uri="{BB962C8B-B14F-4D97-AF65-F5344CB8AC3E}">
        <p14:creationId xmlns:p14="http://schemas.microsoft.com/office/powerpoint/2010/main" val="4930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English Language 1 and 2</a:t>
            </a:r>
          </a:p>
          <a:p>
            <a:r>
              <a:rPr lang="en-US" dirty="0" smtClean="0"/>
              <a:t>AICE Spanish Language</a:t>
            </a:r>
          </a:p>
          <a:p>
            <a:r>
              <a:rPr lang="en-US" dirty="0" smtClean="0"/>
              <a:t>AICE French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Humanities and 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AICE Art and Design 1 (Digital or Draw/Paint or 3D)</a:t>
            </a:r>
          </a:p>
          <a:p>
            <a:r>
              <a:rPr lang="en-US" sz="2800" dirty="0" smtClean="0"/>
              <a:t>AICE Art and Design 2 (Digital </a:t>
            </a:r>
            <a:r>
              <a:rPr lang="en-US" sz="2800" dirty="0"/>
              <a:t>or Draw/Paint or 3D)</a:t>
            </a:r>
            <a:endParaRPr lang="en-US" sz="2800" dirty="0" smtClean="0"/>
          </a:p>
          <a:p>
            <a:r>
              <a:rPr lang="en-US" sz="2800" dirty="0" smtClean="0"/>
              <a:t>AICE International History</a:t>
            </a:r>
          </a:p>
          <a:p>
            <a:r>
              <a:rPr lang="en-US" sz="2800" dirty="0" smtClean="0"/>
              <a:t>AICE U.S. History</a:t>
            </a:r>
          </a:p>
          <a:p>
            <a:r>
              <a:rPr lang="en-US" sz="2800" dirty="0" smtClean="0"/>
              <a:t>AICE European History</a:t>
            </a:r>
          </a:p>
          <a:p>
            <a:r>
              <a:rPr lang="en-US" sz="2800" dirty="0" smtClean="0"/>
              <a:t>AICE Literature 1</a:t>
            </a:r>
          </a:p>
          <a:p>
            <a:r>
              <a:rPr lang="en-US" sz="2800" dirty="0" smtClean="0"/>
              <a:t>AICE Literature 2</a:t>
            </a:r>
          </a:p>
          <a:p>
            <a:r>
              <a:rPr lang="en-US" sz="2800" dirty="0" smtClean="0"/>
              <a:t>AICE Psychology</a:t>
            </a:r>
          </a:p>
          <a:p>
            <a:r>
              <a:rPr lang="en-US" sz="2800" dirty="0" smtClean="0"/>
              <a:t>AICE Environmental Management</a:t>
            </a:r>
          </a:p>
        </p:txBody>
      </p:sp>
    </p:spTree>
    <p:extLst>
      <p:ext uri="{BB962C8B-B14F-4D97-AF65-F5344CB8AC3E}">
        <p14:creationId xmlns:p14="http://schemas.microsoft.com/office/powerpoint/2010/main" val="34439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Global Perspectives 1</a:t>
            </a:r>
          </a:p>
        </p:txBody>
      </p:sp>
    </p:spTree>
    <p:extLst>
      <p:ext uri="{BB962C8B-B14F-4D97-AF65-F5344CB8AC3E}">
        <p14:creationId xmlns:p14="http://schemas.microsoft.com/office/powerpoint/2010/main" val="3054022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Optional/Interdisciplinary Category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Skills</a:t>
            </a:r>
          </a:p>
          <a:p>
            <a:r>
              <a:rPr lang="en-US" dirty="0" smtClean="0"/>
              <a:t>General Paper</a:t>
            </a:r>
          </a:p>
          <a:p>
            <a:r>
              <a:rPr lang="en-US" dirty="0" smtClean="0"/>
              <a:t>AICE </a:t>
            </a:r>
            <a:r>
              <a:rPr lang="en-US" dirty="0"/>
              <a:t>Global Perspectives </a:t>
            </a:r>
            <a:r>
              <a:rPr lang="en-US" dirty="0" smtClean="0"/>
              <a:t>2 (A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9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English Language 1*</a:t>
            </a:r>
          </a:p>
          <a:p>
            <a:r>
              <a:rPr lang="en-US" dirty="0" smtClean="0"/>
              <a:t>Pre-AICE Biology</a:t>
            </a:r>
          </a:p>
          <a:p>
            <a:r>
              <a:rPr lang="en-US" dirty="0" smtClean="0"/>
              <a:t>AP Human Geography*</a:t>
            </a:r>
          </a:p>
          <a:p>
            <a:r>
              <a:rPr lang="en-US" dirty="0" smtClean="0"/>
              <a:t>Geometry Honors, Alg. 2 Honors</a:t>
            </a:r>
          </a:p>
          <a:p>
            <a:r>
              <a:rPr lang="en-US" dirty="0" smtClean="0"/>
              <a:t>Pre-AICE Language (Spanish or French)</a:t>
            </a:r>
          </a:p>
          <a:p>
            <a:r>
              <a:rPr lang="en-US" dirty="0" smtClean="0"/>
              <a:t>Elective (or Academy Course)</a:t>
            </a:r>
          </a:p>
          <a:p>
            <a:r>
              <a:rPr lang="en-US" dirty="0" smtClean="0"/>
              <a:t>Elective</a:t>
            </a:r>
          </a:p>
          <a:p>
            <a:pPr marL="118872" indent="0" algn="ctr">
              <a:buNone/>
            </a:pPr>
            <a:r>
              <a:rPr lang="en-US" dirty="0" smtClean="0"/>
              <a:t>*College Level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AICE English Language 2*</a:t>
            </a:r>
          </a:p>
          <a:p>
            <a:r>
              <a:rPr lang="en-US" dirty="0" smtClean="0"/>
              <a:t>AICE International History*</a:t>
            </a:r>
          </a:p>
          <a:p>
            <a:r>
              <a:rPr lang="en-US" dirty="0" smtClean="0"/>
              <a:t>Pre-AICE Chemistry</a:t>
            </a:r>
          </a:p>
          <a:p>
            <a:r>
              <a:rPr lang="en-US" dirty="0" smtClean="0"/>
              <a:t>Pre-AICE Language 2 (French or Spanish)</a:t>
            </a:r>
          </a:p>
          <a:p>
            <a:r>
              <a:rPr lang="en-US" dirty="0" smtClean="0"/>
              <a:t>Algebra 2 Honors, AICE Math* </a:t>
            </a:r>
          </a:p>
          <a:p>
            <a:r>
              <a:rPr lang="en-US" dirty="0" smtClean="0"/>
              <a:t>Elective or Academy Course</a:t>
            </a:r>
          </a:p>
          <a:p>
            <a:endParaRPr lang="en-US" dirty="0"/>
          </a:p>
          <a:p>
            <a:pPr marL="118872" indent="0" algn="ctr">
              <a:buNone/>
            </a:pPr>
            <a:r>
              <a:rPr lang="en-US" dirty="0" smtClean="0"/>
              <a:t>*College Level Class</a:t>
            </a:r>
          </a:p>
        </p:txBody>
      </p:sp>
    </p:spTree>
    <p:extLst>
      <p:ext uri="{BB962C8B-B14F-4D97-AF65-F5344CB8AC3E}">
        <p14:creationId xmlns:p14="http://schemas.microsoft.com/office/powerpoint/2010/main" val="5811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AICE English Literature 1*</a:t>
            </a:r>
          </a:p>
          <a:p>
            <a:r>
              <a:rPr lang="en-US" dirty="0"/>
              <a:t>AICE U.S. History*</a:t>
            </a:r>
          </a:p>
          <a:p>
            <a:r>
              <a:rPr lang="en-US" dirty="0"/>
              <a:t>AICE Physics</a:t>
            </a:r>
          </a:p>
          <a:p>
            <a:r>
              <a:rPr lang="en-US" dirty="0"/>
              <a:t>AICE Math*, AP Calc. AB*, DE Math*</a:t>
            </a:r>
          </a:p>
          <a:p>
            <a:r>
              <a:rPr lang="en-US" dirty="0"/>
              <a:t>Pre-AICE Language 3 (if desired)</a:t>
            </a:r>
          </a:p>
          <a:p>
            <a:r>
              <a:rPr lang="en-US" dirty="0"/>
              <a:t>AICE Global Perspectives* </a:t>
            </a:r>
            <a:endParaRPr lang="en-US" dirty="0" smtClean="0"/>
          </a:p>
          <a:p>
            <a:r>
              <a:rPr lang="en-US" dirty="0" smtClean="0"/>
              <a:t>Elective </a:t>
            </a:r>
            <a:r>
              <a:rPr lang="en-US" dirty="0"/>
              <a:t>(AICE optional Courses) or Academy Course</a:t>
            </a:r>
          </a:p>
          <a:p>
            <a:endParaRPr lang="en-US" dirty="0"/>
          </a:p>
          <a:p>
            <a:pPr marL="118872" indent="0" algn="ctr">
              <a:buNone/>
            </a:pPr>
            <a:r>
              <a:rPr lang="en-US" dirty="0"/>
              <a:t>*College Level </a:t>
            </a:r>
            <a:r>
              <a:rPr lang="en-US" dirty="0" smtClean="0"/>
              <a:t>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4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A.I.C.E.</a:t>
            </a:r>
            <a:r>
              <a:rPr lang="en-US" dirty="0" smtClean="0"/>
              <a:t> at St. Augustine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St</a:t>
            </a:r>
            <a:r>
              <a:rPr lang="en-US" dirty="0"/>
              <a:t>. Augustine High started the </a:t>
            </a:r>
            <a:r>
              <a:rPr lang="en-US" dirty="0" smtClean="0"/>
              <a:t>Cambridge A.I.C.E program </a:t>
            </a:r>
            <a:r>
              <a:rPr lang="en-US" dirty="0"/>
              <a:t>in 1997.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SAHS was the 2</a:t>
            </a:r>
            <a:r>
              <a:rPr lang="en-US" baseline="30000" dirty="0"/>
              <a:t>nd</a:t>
            </a:r>
            <a:r>
              <a:rPr lang="en-US" dirty="0"/>
              <a:t> school in the US to begin an A.I.C.E </a:t>
            </a:r>
            <a:r>
              <a:rPr lang="en-US" dirty="0" smtClean="0"/>
              <a:t>program.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A.I.C.E </a:t>
            </a:r>
            <a:r>
              <a:rPr lang="en-US" dirty="0" smtClean="0"/>
              <a:t>courses are among the most rigorous available to St. Johns County students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04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AICE English Literature </a:t>
            </a:r>
            <a:r>
              <a:rPr lang="en-US" dirty="0" smtClean="0"/>
              <a:t>2*</a:t>
            </a:r>
            <a:endParaRPr lang="en-US" dirty="0"/>
          </a:p>
          <a:p>
            <a:r>
              <a:rPr lang="en-US" dirty="0" smtClean="0"/>
              <a:t>AICE Science*</a:t>
            </a:r>
            <a:endParaRPr lang="en-US" dirty="0"/>
          </a:p>
          <a:p>
            <a:r>
              <a:rPr lang="en-US" dirty="0"/>
              <a:t>AICE Math*, AP Calc. AB*, </a:t>
            </a:r>
            <a:r>
              <a:rPr lang="en-US" dirty="0" smtClean="0"/>
              <a:t>AP Calc. BC*, </a:t>
            </a:r>
          </a:p>
          <a:p>
            <a:pPr marL="118872" indent="0">
              <a:buNone/>
            </a:pPr>
            <a:r>
              <a:rPr lang="en-US" dirty="0" smtClean="0"/>
              <a:t>    DE </a:t>
            </a:r>
            <a:r>
              <a:rPr lang="en-US" dirty="0"/>
              <a:t>Math*</a:t>
            </a:r>
          </a:p>
          <a:p>
            <a:r>
              <a:rPr lang="en-US" dirty="0" smtClean="0"/>
              <a:t>AICE European History* (optional)</a:t>
            </a:r>
          </a:p>
          <a:p>
            <a:r>
              <a:rPr lang="en-US" dirty="0" smtClean="0"/>
              <a:t>AICE French or Spanish Language* (optional) </a:t>
            </a:r>
          </a:p>
          <a:p>
            <a:r>
              <a:rPr lang="en-US" dirty="0" smtClean="0"/>
              <a:t>Elective </a:t>
            </a:r>
            <a:r>
              <a:rPr lang="en-US" dirty="0"/>
              <a:t>(AICE optional </a:t>
            </a:r>
            <a:r>
              <a:rPr lang="en-US" dirty="0" smtClean="0"/>
              <a:t>Courses), Academy Course, DE, Modified Schedule</a:t>
            </a:r>
            <a:endParaRPr lang="en-US" dirty="0"/>
          </a:p>
          <a:p>
            <a:endParaRPr lang="en-US" dirty="0"/>
          </a:p>
          <a:p>
            <a:pPr marL="118872" indent="0" algn="ctr">
              <a:buNone/>
            </a:pPr>
            <a:r>
              <a:rPr lang="en-US" dirty="0"/>
              <a:t>*College Level </a:t>
            </a:r>
            <a:r>
              <a:rPr lang="en-US" dirty="0" smtClean="0"/>
              <a:t>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11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Advanced/College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 Calculus AB </a:t>
            </a:r>
          </a:p>
          <a:p>
            <a:r>
              <a:rPr lang="en-US" dirty="0" smtClean="0"/>
              <a:t>AP Calculus BC</a:t>
            </a:r>
          </a:p>
          <a:p>
            <a:r>
              <a:rPr lang="en-US" dirty="0" smtClean="0"/>
              <a:t>AP </a:t>
            </a:r>
            <a:r>
              <a:rPr lang="en-US" dirty="0" smtClean="0"/>
              <a:t>Statistics</a:t>
            </a:r>
          </a:p>
          <a:p>
            <a:r>
              <a:rPr lang="en-US" smtClean="0"/>
              <a:t>AP Psychology</a:t>
            </a:r>
            <a:endParaRPr lang="en-US" dirty="0" smtClean="0"/>
          </a:p>
          <a:p>
            <a:r>
              <a:rPr lang="en-US" dirty="0" smtClean="0"/>
              <a:t>AP Studio Art 2-D Design</a:t>
            </a:r>
          </a:p>
          <a:p>
            <a:r>
              <a:rPr lang="en-US" dirty="0" smtClean="0"/>
              <a:t>AP Studio Art Drawing</a:t>
            </a:r>
          </a:p>
          <a:p>
            <a:r>
              <a:rPr lang="en-US" dirty="0" smtClean="0"/>
              <a:t>AP Studio Art 3-D</a:t>
            </a:r>
          </a:p>
          <a:p>
            <a:r>
              <a:rPr lang="en-US" dirty="0" smtClean="0"/>
              <a:t>Dual Enrollment (St. Johns River State College or Embry-Riddle)</a:t>
            </a:r>
          </a:p>
        </p:txBody>
      </p:sp>
    </p:spTree>
    <p:extLst>
      <p:ext uri="{BB962C8B-B14F-4D97-AF65-F5344CB8AC3E}">
        <p14:creationId xmlns:p14="http://schemas.microsoft.com/office/powerpoint/2010/main" val="31389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AICE Examinations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to Expect…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50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Exam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►"/>
              <a:defRPr/>
            </a:pPr>
            <a:r>
              <a:rPr lang="en-US" sz="2800" dirty="0"/>
              <a:t>9</a:t>
            </a:r>
            <a:r>
              <a:rPr lang="en-US" sz="2800" baseline="30000" dirty="0"/>
              <a:t>th</a:t>
            </a:r>
            <a:r>
              <a:rPr lang="en-US" sz="2800" dirty="0"/>
              <a:t> Grade	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AICE English 1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AP Human Geography </a:t>
            </a:r>
          </a:p>
          <a:p>
            <a:pPr>
              <a:buFont typeface="Arial" charset="0"/>
              <a:buChar char="►"/>
              <a:defRPr/>
            </a:pPr>
            <a:r>
              <a:rPr lang="en-US" sz="2800" dirty="0" smtClean="0"/>
              <a:t>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Grade	</a:t>
            </a:r>
          </a:p>
          <a:p>
            <a:pPr lvl="1">
              <a:defRPr/>
            </a:pPr>
            <a:r>
              <a:rPr lang="en-US" sz="2400" dirty="0" smtClean="0"/>
              <a:t>AICE English 2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AICE International History </a:t>
            </a:r>
            <a:endParaRPr lang="en-US" sz="2400" dirty="0"/>
          </a:p>
          <a:p>
            <a:pPr>
              <a:buFont typeface="Arial" charset="0"/>
              <a:buChar char="►"/>
              <a:defRPr/>
            </a:pPr>
            <a:r>
              <a:rPr lang="en-US" sz="2800" dirty="0" smtClean="0"/>
              <a:t>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&amp; 12</a:t>
            </a:r>
            <a:r>
              <a:rPr lang="en-US" sz="2800" baseline="30000" dirty="0"/>
              <a:t>th</a:t>
            </a:r>
            <a:r>
              <a:rPr lang="en-US" sz="2800" dirty="0"/>
              <a:t> Grade</a:t>
            </a:r>
            <a:r>
              <a:rPr lang="en-US" dirty="0"/>
              <a:t>		</a:t>
            </a:r>
          </a:p>
          <a:p>
            <a:pPr lvl="1">
              <a:defRPr/>
            </a:pPr>
            <a:r>
              <a:rPr lang="en-US" sz="2400" dirty="0" smtClean="0"/>
              <a:t>AICE English Literature 1 &amp; 2, AICE US History</a:t>
            </a:r>
          </a:p>
          <a:p>
            <a:pPr lvl="1">
              <a:defRPr/>
            </a:pPr>
            <a:r>
              <a:rPr lang="en-US" sz="2400" dirty="0" smtClean="0"/>
              <a:t>Any AICE level course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Plus General Paper &amp; Thinking Skills </a:t>
            </a:r>
            <a:r>
              <a:rPr lang="en-US" sz="2400" dirty="0" smtClean="0"/>
              <a:t>Exams in Nov. session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16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Exams are scheduled by </a:t>
            </a:r>
            <a:r>
              <a:rPr lang="en-US" i="1" u="sng" dirty="0"/>
              <a:t>Cambridge</a:t>
            </a:r>
          </a:p>
          <a:p>
            <a:pPr lvl="1"/>
            <a:r>
              <a:rPr lang="en-US" sz="2400" dirty="0"/>
              <a:t>Expect exams beyond the end of our school year</a:t>
            </a:r>
          </a:p>
          <a:p>
            <a:r>
              <a:rPr lang="en-US" dirty="0"/>
              <a:t>AM exams start BEFORE the buses arrive </a:t>
            </a:r>
          </a:p>
          <a:p>
            <a:pPr lvl="1"/>
            <a:r>
              <a:rPr lang="en-US" sz="2400" dirty="0"/>
              <a:t>Transportation needs to be arranged ahead</a:t>
            </a:r>
          </a:p>
          <a:p>
            <a:r>
              <a:rPr lang="en-US" dirty="0"/>
              <a:t>Exams are ordered in January</a:t>
            </a:r>
          </a:p>
          <a:p>
            <a:r>
              <a:rPr lang="en-US" dirty="0"/>
              <a:t>NO Make Up dates/times</a:t>
            </a:r>
          </a:p>
          <a:p>
            <a:pPr lvl="1"/>
            <a:r>
              <a:rPr lang="en-US" sz="2600" dirty="0"/>
              <a:t>What if students are sick?</a:t>
            </a:r>
          </a:p>
          <a:p>
            <a:r>
              <a:rPr lang="en-US" dirty="0"/>
              <a:t>Completing an exam = present for ALL </a:t>
            </a:r>
            <a:r>
              <a:rPr lang="en-US" dirty="0" smtClean="0"/>
              <a:t>Papers 	</a:t>
            </a:r>
          </a:p>
          <a:p>
            <a:r>
              <a:rPr lang="en-US" dirty="0"/>
              <a:t>Preliminary Spring 2017 Exam 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71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June 2016 results </a:t>
            </a:r>
            <a:r>
              <a:rPr lang="en-US" dirty="0"/>
              <a:t>= August </a:t>
            </a:r>
            <a:r>
              <a:rPr lang="en-US" sz="3000" dirty="0"/>
              <a:t>201</a:t>
            </a:r>
            <a:r>
              <a:rPr lang="en-US" sz="2800" dirty="0"/>
              <a:t>6</a:t>
            </a:r>
          </a:p>
          <a:p>
            <a:pPr lvl="1"/>
            <a:r>
              <a:rPr lang="en-US" sz="2600" dirty="0"/>
              <a:t>Cambridge Certificates = October 2016</a:t>
            </a:r>
          </a:p>
          <a:p>
            <a:endParaRPr lang="en-US" sz="2600" dirty="0"/>
          </a:p>
          <a:p>
            <a:r>
              <a:rPr lang="en-US" u="sng" dirty="0"/>
              <a:t>November 2016 results </a:t>
            </a:r>
            <a:r>
              <a:rPr lang="en-US" dirty="0"/>
              <a:t>= January 2017</a:t>
            </a:r>
          </a:p>
          <a:p>
            <a:pPr lvl="1"/>
            <a:r>
              <a:rPr lang="en-US" sz="2400" dirty="0"/>
              <a:t>Cambridge Certificates = February 2017</a:t>
            </a:r>
          </a:p>
          <a:p>
            <a:endParaRPr lang="en-US" dirty="0"/>
          </a:p>
          <a:p>
            <a:r>
              <a:rPr lang="en-US" u="sng" dirty="0"/>
              <a:t>June 2017 results </a:t>
            </a:r>
            <a:r>
              <a:rPr lang="en-US" dirty="0"/>
              <a:t>= August 2017</a:t>
            </a:r>
          </a:p>
          <a:p>
            <a:pPr lvl="1"/>
            <a:r>
              <a:rPr lang="en-US" sz="2600" dirty="0"/>
              <a:t>Cambridge Certificates = October 2017</a:t>
            </a:r>
          </a:p>
          <a:p>
            <a:endParaRPr lang="en-US" sz="2400" dirty="0"/>
          </a:p>
          <a:p>
            <a:r>
              <a:rPr lang="en-US" dirty="0"/>
              <a:t>Students will have individual login/password</a:t>
            </a:r>
          </a:p>
          <a:p>
            <a:pPr lvl="1"/>
            <a:r>
              <a:rPr lang="en-US" sz="2400" dirty="0"/>
              <a:t>Different for EVERY exam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70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AICE Worth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Exam Passed = College Credit </a:t>
            </a:r>
          </a:p>
          <a:p>
            <a:pPr lvl="1"/>
            <a:r>
              <a:rPr lang="en-US" sz="2400" dirty="0"/>
              <a:t>Any passing grade @ ALL FL Public Universities</a:t>
            </a:r>
          </a:p>
          <a:p>
            <a:pPr lvl="1"/>
            <a:r>
              <a:rPr lang="en-US" sz="2400" dirty="0"/>
              <a:t>Over 500 Colleges/Universities in US</a:t>
            </a:r>
          </a:p>
          <a:p>
            <a:pPr lvl="1"/>
            <a:r>
              <a:rPr lang="en-US" sz="2400" dirty="0"/>
              <a:t>3 credit college course = approx. $650 @ FL </a:t>
            </a:r>
            <a:r>
              <a:rPr lang="en-US" sz="2400" dirty="0" smtClean="0"/>
              <a:t>SUS</a:t>
            </a:r>
          </a:p>
          <a:p>
            <a:pPr lvl="1"/>
            <a:endParaRPr lang="en-US" sz="1300" dirty="0"/>
          </a:p>
          <a:p>
            <a:r>
              <a:rPr lang="en-US" dirty="0"/>
              <a:t>Admissions  Advantage – College Applications</a:t>
            </a:r>
          </a:p>
          <a:p>
            <a:pPr lvl="1"/>
            <a:r>
              <a:rPr lang="en-US" sz="2400" i="1" u="sng" dirty="0"/>
              <a:t>Regardless</a:t>
            </a:r>
            <a:r>
              <a:rPr lang="en-US" sz="2400" dirty="0"/>
              <a:t> of whether exam was passed or not</a:t>
            </a:r>
            <a:r>
              <a:rPr lang="en-US" sz="2400" dirty="0" smtClean="0"/>
              <a:t>…</a:t>
            </a:r>
          </a:p>
          <a:p>
            <a:pPr lvl="1"/>
            <a:endParaRPr lang="en-US" sz="1300" dirty="0"/>
          </a:p>
          <a:p>
            <a:r>
              <a:rPr lang="en-US" dirty="0"/>
              <a:t>Higher College </a:t>
            </a:r>
            <a:r>
              <a:rPr lang="en-US" dirty="0" smtClean="0"/>
              <a:t>GPA</a:t>
            </a:r>
          </a:p>
          <a:p>
            <a:endParaRPr lang="en-US" sz="1300" dirty="0"/>
          </a:p>
          <a:p>
            <a:r>
              <a:rPr lang="en-US" dirty="0"/>
              <a:t>Bright Futures – AICE Diploma Award</a:t>
            </a:r>
          </a:p>
          <a:p>
            <a:pPr lvl="1"/>
            <a:r>
              <a:rPr lang="en-US" sz="2400" dirty="0"/>
              <a:t>FAS Approx. $1,500/semester, 4 yrs., = $12,000!</a:t>
            </a:r>
          </a:p>
          <a:p>
            <a:pPr lvl="1"/>
            <a:r>
              <a:rPr lang="en-US" sz="2400" dirty="0"/>
              <a:t>Passing 7 exams = approx. $4,550 in tuition </a:t>
            </a:r>
            <a:r>
              <a:rPr lang="en-US" sz="2400" dirty="0" smtClean="0"/>
              <a:t>savings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110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Visits/College 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►"/>
              <a:defRPr/>
            </a:pPr>
            <a:r>
              <a:rPr lang="en-US" dirty="0"/>
              <a:t>Colleges @ SAHS – sign up in </a:t>
            </a:r>
            <a:r>
              <a:rPr lang="en-US" dirty="0" smtClean="0"/>
              <a:t>Guidance</a:t>
            </a:r>
          </a:p>
          <a:p>
            <a:pPr>
              <a:buFont typeface="Arial" charset="0"/>
              <a:buChar char="►"/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NACAC Fair – Prime Osborn Center, Jacksonville Sat. Oct. </a:t>
            </a:r>
            <a:r>
              <a:rPr lang="en-US" dirty="0" smtClean="0"/>
              <a:t>15, </a:t>
            </a:r>
            <a:r>
              <a:rPr lang="en-US" dirty="0"/>
              <a:t>9 – 1pm</a:t>
            </a:r>
          </a:p>
          <a:p>
            <a:pPr lvl="1">
              <a:defRPr/>
            </a:pPr>
            <a:r>
              <a:rPr lang="en-US" dirty="0"/>
              <a:t>Register online – print </a:t>
            </a:r>
            <a:r>
              <a:rPr lang="en-US" dirty="0" smtClean="0"/>
              <a:t>barcode</a:t>
            </a:r>
          </a:p>
          <a:p>
            <a:pPr lvl="1"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Plan Campus Visits – or AAB College Tour</a:t>
            </a:r>
          </a:p>
          <a:p>
            <a:pPr lvl="1">
              <a:defRPr/>
            </a:pPr>
            <a:r>
              <a:rPr lang="en-US" dirty="0"/>
              <a:t>AAB – </a:t>
            </a:r>
            <a:r>
              <a:rPr lang="en-US" dirty="0" smtClean="0"/>
              <a:t>FSU </a:t>
            </a:r>
            <a:r>
              <a:rPr lang="en-US" dirty="0"/>
              <a:t>October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z="2000" dirty="0" smtClean="0"/>
              <a:t>(Permission forms on table)</a:t>
            </a:r>
            <a:endParaRPr lang="en-US" sz="2000" dirty="0"/>
          </a:p>
          <a:p>
            <a:pPr lvl="1">
              <a:defRPr/>
            </a:pPr>
            <a:r>
              <a:rPr lang="en-US" dirty="0"/>
              <a:t>Register online - college open house, tours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98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►"/>
              <a:defRPr/>
            </a:pPr>
            <a:r>
              <a:rPr lang="en-US" dirty="0"/>
              <a:t>PSAT – </a:t>
            </a:r>
            <a:r>
              <a:rPr lang="en-US" dirty="0" smtClean="0"/>
              <a:t>October 19</a:t>
            </a:r>
            <a:r>
              <a:rPr lang="en-US" baseline="30000" dirty="0" smtClean="0"/>
              <a:t>th</a:t>
            </a:r>
            <a:r>
              <a:rPr lang="en-US" dirty="0" smtClean="0"/>
              <a:t> , </a:t>
            </a:r>
            <a:r>
              <a:rPr lang="en-US" dirty="0"/>
              <a:t>Nat’l Merit </a:t>
            </a:r>
            <a:r>
              <a:rPr lang="en-US" dirty="0" smtClean="0"/>
              <a:t>Qualifying</a:t>
            </a:r>
          </a:p>
          <a:p>
            <a:pPr>
              <a:buFont typeface="Arial" charset="0"/>
              <a:buChar char="►"/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SAT &amp; ACT </a:t>
            </a:r>
            <a:r>
              <a:rPr lang="en-US" u="sng" dirty="0"/>
              <a:t>THIS YEAR </a:t>
            </a:r>
            <a:r>
              <a:rPr lang="en-US" sz="2400" dirty="0" smtClean="0"/>
              <a:t>(at least 1 </a:t>
            </a:r>
            <a:r>
              <a:rPr lang="en-US" sz="2400" dirty="0"/>
              <a:t>ea</a:t>
            </a:r>
            <a:r>
              <a:rPr lang="en-US" sz="2400" dirty="0" smtClean="0"/>
              <a:t>., 2 </a:t>
            </a:r>
            <a:r>
              <a:rPr lang="en-US" sz="2400" dirty="0"/>
              <a:t>if possible)</a:t>
            </a:r>
          </a:p>
          <a:p>
            <a:pPr lvl="1">
              <a:defRPr/>
            </a:pPr>
            <a:r>
              <a:rPr lang="en-US" sz="2000" dirty="0"/>
              <a:t>Ask About Fee Waivers </a:t>
            </a:r>
            <a:r>
              <a:rPr lang="en-US" sz="2000" dirty="0" smtClean="0"/>
              <a:t>Available</a:t>
            </a:r>
          </a:p>
          <a:p>
            <a:pPr lvl="1"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College Visits – </a:t>
            </a:r>
            <a:r>
              <a:rPr lang="en-US" dirty="0" smtClean="0"/>
              <a:t>NOW</a:t>
            </a:r>
          </a:p>
          <a:p>
            <a:pPr>
              <a:buFont typeface="Arial" charset="0"/>
              <a:buChar char="►"/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NCAA Clearing House – Register </a:t>
            </a:r>
            <a:r>
              <a:rPr lang="en-US" dirty="0" smtClean="0"/>
              <a:t>NOW</a:t>
            </a:r>
          </a:p>
          <a:p>
            <a:pPr>
              <a:buFont typeface="Arial" charset="0"/>
              <a:buChar char="►"/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 smtClean="0"/>
              <a:t>Grade </a:t>
            </a:r>
            <a:r>
              <a:rPr lang="en-US" dirty="0"/>
              <a:t>Recovery (D’s only) – </a:t>
            </a:r>
            <a:r>
              <a:rPr lang="en-US" dirty="0" smtClean="0"/>
              <a:t>FLVS</a:t>
            </a:r>
          </a:p>
          <a:p>
            <a:pPr>
              <a:buFont typeface="Arial" charset="0"/>
              <a:buChar char="►"/>
              <a:defRPr/>
            </a:pPr>
            <a:endParaRPr lang="en-US" sz="18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Last year for GPA - College Admissions</a:t>
            </a:r>
          </a:p>
        </p:txBody>
      </p:sp>
    </p:spTree>
    <p:extLst>
      <p:ext uri="{BB962C8B-B14F-4D97-AF65-F5344CB8AC3E}">
        <p14:creationId xmlns:p14="http://schemas.microsoft.com/office/powerpoint/2010/main" val="2599029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►"/>
              <a:defRPr/>
            </a:pPr>
            <a:r>
              <a:rPr lang="en-US" dirty="0"/>
              <a:t>College Application Deadlines</a:t>
            </a:r>
            <a:r>
              <a:rPr lang="en-US" dirty="0" smtClean="0"/>
              <a:t>!!!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Use Parchment Link on SAHS Website for ordering Transcripts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SAT/ACT Scores must be sent from SAT/ACT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19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Scholarship applications </a:t>
            </a:r>
          </a:p>
          <a:p>
            <a:pPr lvl="1">
              <a:defRPr/>
            </a:pPr>
            <a:r>
              <a:rPr lang="en-US" sz="2400" dirty="0"/>
              <a:t>SAHS Guidance </a:t>
            </a:r>
            <a:r>
              <a:rPr lang="en-US" sz="2400" dirty="0" smtClean="0"/>
              <a:t>Website – Scholarship Bulletin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Fastweb.com, </a:t>
            </a:r>
            <a:r>
              <a:rPr lang="en-US" sz="2400" dirty="0" smtClean="0"/>
              <a:t>Chugg.com</a:t>
            </a:r>
            <a:r>
              <a:rPr lang="en-US" sz="2400" dirty="0"/>
              <a:t>, scholarshipexperts.com</a:t>
            </a:r>
          </a:p>
          <a:p>
            <a:pPr lvl="1">
              <a:defRPr/>
            </a:pPr>
            <a:r>
              <a:rPr lang="en-US" sz="2400" dirty="0"/>
              <a:t>Bright Futures Application in </a:t>
            </a:r>
            <a:r>
              <a:rPr lang="en-US" sz="2400" dirty="0" smtClean="0"/>
              <a:t>English Class </a:t>
            </a:r>
            <a:r>
              <a:rPr lang="en-US" sz="2400" dirty="0"/>
              <a:t>– </a:t>
            </a:r>
            <a:r>
              <a:rPr lang="en-US" sz="2400" dirty="0" smtClean="0"/>
              <a:t>October</a:t>
            </a:r>
            <a:endParaRPr lang="en-US" sz="2400" dirty="0"/>
          </a:p>
          <a:p>
            <a:pPr lvl="1">
              <a:defRPr/>
            </a:pPr>
            <a:r>
              <a:rPr lang="en-US" sz="2400" dirty="0"/>
              <a:t>FAFSA – </a:t>
            </a:r>
            <a:r>
              <a:rPr lang="en-US" sz="2400" dirty="0" smtClean="0"/>
              <a:t>Available October 1 – </a:t>
            </a:r>
            <a:r>
              <a:rPr lang="en-US" sz="3100" b="1" u="sng" dirty="0" smtClean="0">
                <a:solidFill>
                  <a:srgbClr val="FF0000"/>
                </a:solidFill>
              </a:rPr>
              <a:t>SAHS Fin. Aid Night Oct. 10</a:t>
            </a:r>
            <a:r>
              <a:rPr lang="en-US" sz="3100" b="1" u="sng" baseline="30000" dirty="0" smtClean="0">
                <a:solidFill>
                  <a:srgbClr val="FF0000"/>
                </a:solidFill>
              </a:rPr>
              <a:t>th</a:t>
            </a:r>
            <a:endParaRPr lang="en-US" sz="3100" b="1" u="sng" dirty="0" smtClean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sz="21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No Senior-itis!  </a:t>
            </a:r>
          </a:p>
          <a:p>
            <a:pPr lvl="1">
              <a:defRPr/>
            </a:pPr>
            <a:r>
              <a:rPr lang="en-US" sz="2400" dirty="0"/>
              <a:t>All Admissions Offers - Conditional</a:t>
            </a:r>
          </a:p>
          <a:p>
            <a:pPr lvl="1">
              <a:defRPr/>
            </a:pPr>
            <a:r>
              <a:rPr lang="en-US" sz="2400" dirty="0"/>
              <a:t>Final Transcript – offer can be rescinded</a:t>
            </a:r>
            <a:r>
              <a:rPr lang="en-US" sz="2400" dirty="0" smtClean="0"/>
              <a:t>!</a:t>
            </a:r>
          </a:p>
          <a:p>
            <a:pPr lvl="1">
              <a:defRPr/>
            </a:pPr>
            <a:endParaRPr lang="en-US" sz="2300" dirty="0"/>
          </a:p>
          <a:p>
            <a:pPr>
              <a:buFont typeface="Arial" charset="0"/>
              <a:buChar char="►"/>
              <a:defRPr/>
            </a:pPr>
            <a:r>
              <a:rPr lang="en-US" dirty="0"/>
              <a:t>Study for Exams!!!  College Credit = $$$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A.I.C.E.?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Advanced studies program affiliated with Cambridge International Examinations in the United Kingdom.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C.I.E. is the largest program like this in the world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10,000+ participating schools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over 160 countries</a:t>
            </a:r>
          </a:p>
          <a:p>
            <a:r>
              <a:rPr lang="en-US" dirty="0" smtClean="0"/>
              <a:t>Students explore areas of strength and interest while taking college-level courses in HS</a:t>
            </a:r>
          </a:p>
          <a:p>
            <a:r>
              <a:rPr lang="en-US" dirty="0" smtClean="0"/>
              <a:t>Rigorous, international curriculum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heavily writing-based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strong emphasis on critical thinking, analysis,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5777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AICE Advisory Board</a:t>
            </a:r>
          </a:p>
          <a:p>
            <a:pPr lvl="1"/>
            <a:r>
              <a:rPr lang="en-US" sz="2400" dirty="0"/>
              <a:t>Thurs. 8:30am, C302 – ALL AICE </a:t>
            </a:r>
            <a:r>
              <a:rPr lang="en-US" sz="2400" dirty="0" smtClean="0"/>
              <a:t>students/parents</a:t>
            </a:r>
          </a:p>
          <a:p>
            <a:endParaRPr lang="en-US" sz="2400" dirty="0"/>
          </a:p>
          <a:p>
            <a:r>
              <a:rPr lang="en-US" dirty="0" smtClean="0"/>
              <a:t>AICE Booster Club</a:t>
            </a:r>
          </a:p>
          <a:p>
            <a:pPr lvl="1"/>
            <a:r>
              <a:rPr lang="en-US" sz="2400" dirty="0" smtClean="0"/>
              <a:t>Parent organization to promote &amp; support the AICE Program, Students and Teachers</a:t>
            </a:r>
          </a:p>
          <a:p>
            <a:pPr lvl="1"/>
            <a:r>
              <a:rPr lang="en-US" sz="2400" dirty="0" smtClean="0"/>
              <a:t>Monthly meetings </a:t>
            </a:r>
            <a:r>
              <a:rPr lang="en-US" sz="2400" i="1" u="sng" dirty="0" smtClean="0">
                <a:solidFill>
                  <a:srgbClr val="FF0000"/>
                </a:solidFill>
              </a:rPr>
              <a:t>(next meeting Oct. 19</a:t>
            </a:r>
            <a:r>
              <a:rPr lang="en-US" sz="2400" i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i="1" u="sng" dirty="0" smtClean="0">
                <a:solidFill>
                  <a:srgbClr val="FF0000"/>
                </a:solidFill>
              </a:rPr>
              <a:t> 4pm)</a:t>
            </a:r>
            <a:r>
              <a:rPr lang="en-US" sz="2400" dirty="0" smtClean="0"/>
              <a:t>, </a:t>
            </a:r>
            <a:r>
              <a:rPr lang="en-US" sz="2400" dirty="0" smtClean="0"/>
              <a:t>fund raisers</a:t>
            </a:r>
          </a:p>
          <a:p>
            <a:pPr lvl="1"/>
            <a:r>
              <a:rPr lang="en-US" sz="2400" u="sng" dirty="0" smtClean="0">
                <a:hlinkClick r:id="rId2"/>
              </a:rPr>
              <a:t>www.facebook.com/sahsaiceboosterclub</a:t>
            </a:r>
            <a:endParaRPr lang="en-US" sz="2400" u="sng" dirty="0" smtClean="0"/>
          </a:p>
          <a:p>
            <a:pPr lvl="1"/>
            <a:r>
              <a:rPr lang="en-US" sz="2000" dirty="0"/>
              <a:t>Support the SAHS AICE Booster club when you shop on Amazon by </a:t>
            </a:r>
            <a:r>
              <a:rPr lang="en-US" sz="2000" dirty="0" smtClean="0"/>
              <a:t>using link</a:t>
            </a:r>
            <a:r>
              <a:rPr lang="en-US" sz="2000" dirty="0"/>
              <a:t> </a:t>
            </a:r>
            <a:r>
              <a:rPr lang="en-US" sz="2000" dirty="0" smtClean="0"/>
              <a:t> </a:t>
            </a:r>
            <a:r>
              <a:rPr lang="en-US" sz="2000" u="sng" dirty="0" smtClean="0">
                <a:hlinkClick r:id="rId3"/>
              </a:rPr>
              <a:t>https</a:t>
            </a:r>
            <a:r>
              <a:rPr lang="en-US" sz="2000" u="sng" dirty="0">
                <a:hlinkClick r:id="rId3"/>
              </a:rPr>
              <a:t>://smile.amazon.com/ch/35-2511434</a:t>
            </a:r>
            <a:r>
              <a:rPr lang="en-US" sz="2000" dirty="0"/>
              <a:t>.  Amazon will donate a portion of your purchases to the AICE Booster club.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59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AICE Booster Club Fundraiser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55" y="1644442"/>
            <a:ext cx="8229600" cy="4648200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AICE </a:t>
            </a:r>
            <a:r>
              <a:rPr lang="en-US" altLang="en-US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Booster Club has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set up 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front hallway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lease participate 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our fund </a:t>
            </a:r>
            <a:r>
              <a:rPr lang="en-US" alt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raiser</a:t>
            </a:r>
            <a:endParaRPr lang="en-US" dirty="0"/>
          </a:p>
        </p:txBody>
      </p:sp>
      <p:pic>
        <p:nvPicPr>
          <p:cNvPr id="1025" name="99F302E0-8B77-43DB-9703-9B9CA8B5857E" descr="cid:75371C1D-1FB4-40CA-A24D-30C1630D8B77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3381485"/>
            <a:ext cx="2514600" cy="166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2755" y="5305237"/>
            <a:ext cx="7543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Pick up a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Designed Magnet or Sticker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$10 donation (each)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Funds support AICE Student activities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35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 </a:t>
            </a:r>
          </a:p>
          <a:p>
            <a:r>
              <a:rPr lang="en-US" dirty="0"/>
              <a:t>Explore Multiple </a:t>
            </a:r>
            <a:r>
              <a:rPr lang="en-US" dirty="0" smtClean="0"/>
              <a:t>Interests in HS</a:t>
            </a:r>
          </a:p>
          <a:p>
            <a:r>
              <a:rPr lang="en-US" dirty="0" smtClean="0"/>
              <a:t>College Admissions Advantage</a:t>
            </a:r>
          </a:p>
          <a:p>
            <a:r>
              <a:rPr lang="en-US" dirty="0" smtClean="0"/>
              <a:t>Head start on College Credits</a:t>
            </a:r>
          </a:p>
          <a:p>
            <a:r>
              <a:rPr lang="en-US" dirty="0" smtClean="0"/>
              <a:t>Skills for College Success</a:t>
            </a:r>
          </a:p>
        </p:txBody>
      </p:sp>
    </p:spTree>
    <p:extLst>
      <p:ext uri="{BB962C8B-B14F-4D97-AF65-F5344CB8AC3E}">
        <p14:creationId xmlns:p14="http://schemas.microsoft.com/office/powerpoint/2010/main" val="12303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A.I.C.E.?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4854209"/>
          </a:xfrm>
        </p:spPr>
        <p:txBody>
          <a:bodyPr>
            <a:noAutofit/>
          </a:bodyPr>
          <a:lstStyle/>
          <a:p>
            <a:r>
              <a:rPr lang="en-US" sz="2800" dirty="0" smtClean="0"/>
              <a:t>Rigor of HS Coursework is the best predictor of college success</a:t>
            </a:r>
          </a:p>
          <a:p>
            <a:r>
              <a:rPr lang="en-US" sz="2800" dirty="0"/>
              <a:t>Extra GPA Points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A.I.C.E Courses 1.0 extra (Same as AP, IB and Dual Enrollment)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Pre-AICE Courses 0.5 extra</a:t>
            </a:r>
          </a:p>
          <a:p>
            <a:r>
              <a:rPr lang="en-US" sz="2800" dirty="0" smtClean="0"/>
              <a:t>Earn College Credit in HS (500+ US Colleges/Universities)</a:t>
            </a:r>
          </a:p>
          <a:p>
            <a:r>
              <a:rPr lang="en-US" sz="2800" dirty="0" smtClean="0"/>
              <a:t>A.I.C.E. Diploma Award = Bright Futures (more later)</a:t>
            </a:r>
          </a:p>
          <a:p>
            <a:r>
              <a:rPr lang="en-US" sz="2800" dirty="0" smtClean="0"/>
              <a:t>2012 FSU study = Among AP, IB, Dual Enrollment and </a:t>
            </a:r>
            <a:r>
              <a:rPr lang="en-US" sz="2800" dirty="0"/>
              <a:t>A.I.C.E, </a:t>
            </a:r>
            <a:r>
              <a:rPr lang="en-US" sz="2800" dirty="0" smtClean="0"/>
              <a:t>students entering university having participated in </a:t>
            </a:r>
            <a:r>
              <a:rPr lang="en-US" sz="2800" dirty="0"/>
              <a:t>A.I.C.E had </a:t>
            </a:r>
            <a:r>
              <a:rPr lang="en-US" sz="2800" dirty="0" smtClean="0"/>
              <a:t>the highest first year GPA.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070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Admissions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Rigor of HS Coursework = College Success</a:t>
            </a:r>
          </a:p>
          <a:p>
            <a:pPr>
              <a:buFont typeface="Arial" charset="0"/>
              <a:buChar char="►"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A.I.C.E </a:t>
            </a:r>
            <a:r>
              <a:rPr lang="en-US" dirty="0" smtClean="0"/>
              <a:t>courses </a:t>
            </a:r>
            <a:r>
              <a:rPr lang="en-US" dirty="0"/>
              <a:t>get extra points from the admissions board.  (Same as AP and IB)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All A.I.C.E </a:t>
            </a:r>
            <a:r>
              <a:rPr lang="en-US" dirty="0" smtClean="0"/>
              <a:t>courses </a:t>
            </a:r>
            <a:r>
              <a:rPr lang="en-US" dirty="0"/>
              <a:t>used in GPA re-calculation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Including Art, General Paper, Thinking Skills, etc.</a:t>
            </a:r>
          </a:p>
          <a:p>
            <a:pPr>
              <a:buFont typeface="Arial" charset="0"/>
              <a:buChar char="►"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A.I.C.E </a:t>
            </a:r>
            <a:r>
              <a:rPr lang="en-US" dirty="0" smtClean="0"/>
              <a:t>Credits </a:t>
            </a:r>
            <a:r>
              <a:rPr lang="en-US" dirty="0"/>
              <a:t>in College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International Counselor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GCE “A </a:t>
            </a:r>
            <a:r>
              <a:rPr lang="en-US" sz="2400" dirty="0"/>
              <a:t>Levels” not A.I.C.E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9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A.I.C.E.Curriculum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534400" cy="493040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Curriculum requirements are customized to </a:t>
            </a:r>
            <a:r>
              <a:rPr lang="en-US" b="1" u="sng" dirty="0" smtClean="0"/>
              <a:t>YOUR STRENGTHS</a:t>
            </a:r>
            <a:r>
              <a:rPr lang="en-US" dirty="0" smtClean="0"/>
              <a:t> – offering more flexibility</a:t>
            </a:r>
          </a:p>
          <a:p>
            <a:endParaRPr lang="en-US" sz="1700" b="1" u="sng" dirty="0" smtClean="0"/>
          </a:p>
          <a:p>
            <a:r>
              <a:rPr lang="en-US" dirty="0" smtClean="0"/>
              <a:t>Requirement for </a:t>
            </a:r>
            <a:r>
              <a:rPr lang="en-US" dirty="0"/>
              <a:t>A.I.C.E Curriculum </a:t>
            </a:r>
            <a:r>
              <a:rPr lang="en-US" dirty="0" smtClean="0"/>
              <a:t>- Complete </a:t>
            </a:r>
            <a:r>
              <a:rPr lang="en-US" b="1" dirty="0" smtClean="0"/>
              <a:t>7</a:t>
            </a:r>
            <a:r>
              <a:rPr lang="en-US" dirty="0" smtClean="0"/>
              <a:t> </a:t>
            </a:r>
            <a:r>
              <a:rPr lang="en-US" dirty="0"/>
              <a:t>A.I.C.E -</a:t>
            </a:r>
            <a:r>
              <a:rPr lang="en-US" dirty="0" smtClean="0"/>
              <a:t>level courses </a:t>
            </a:r>
          </a:p>
          <a:p>
            <a:pPr lvl="1"/>
            <a:r>
              <a:rPr lang="en-US" dirty="0"/>
              <a:t>At least one in each of 3</a:t>
            </a:r>
            <a:r>
              <a:rPr lang="en-US" dirty="0" smtClean="0"/>
              <a:t> subject groupings:</a:t>
            </a:r>
          </a:p>
          <a:p>
            <a:pPr lvl="2"/>
            <a:r>
              <a:rPr lang="en-US" dirty="0"/>
              <a:t>Math/Science</a:t>
            </a:r>
          </a:p>
          <a:p>
            <a:pPr lvl="2"/>
            <a:r>
              <a:rPr lang="en-US" dirty="0"/>
              <a:t>Language</a:t>
            </a:r>
          </a:p>
          <a:p>
            <a:pPr lvl="2"/>
            <a:r>
              <a:rPr lang="en-US" dirty="0"/>
              <a:t>Humanities</a:t>
            </a:r>
          </a:p>
          <a:p>
            <a:pPr lvl="1"/>
            <a:r>
              <a:rPr lang="en-US" b="1" i="1" u="sng" dirty="0" smtClean="0"/>
              <a:t>AND</a:t>
            </a:r>
            <a:r>
              <a:rPr lang="en-US" dirty="0" smtClean="0"/>
              <a:t> The Core: AICE Global Perspectives</a:t>
            </a:r>
          </a:p>
          <a:p>
            <a:pPr lvl="1"/>
            <a:endParaRPr lang="en-US" sz="1900" dirty="0"/>
          </a:p>
          <a:p>
            <a:r>
              <a:rPr lang="en-US" dirty="0" smtClean="0"/>
              <a:t>Students </a:t>
            </a:r>
            <a:r>
              <a:rPr lang="en-US" dirty="0"/>
              <a:t>who complete A.I.C.E Curriculum are exempt from HOPE, </a:t>
            </a:r>
            <a:r>
              <a:rPr lang="en-US" dirty="0" smtClean="0"/>
              <a:t>American Gov’t/Economics</a:t>
            </a:r>
            <a:r>
              <a:rPr lang="en-US" dirty="0"/>
              <a:t>, Practical/Fine Arts </a:t>
            </a:r>
            <a:r>
              <a:rPr lang="en-US" dirty="0" smtClean="0"/>
              <a:t>and </a:t>
            </a:r>
            <a:r>
              <a:rPr lang="en-US" dirty="0"/>
              <a:t>Virtual </a:t>
            </a:r>
            <a:r>
              <a:rPr lang="en-US" dirty="0" smtClean="0"/>
              <a:t>Course graduation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66502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836" y="2633501"/>
            <a:ext cx="8758451" cy="186976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A.I.C.E Curriculum Requirements</a:t>
            </a:r>
            <a:br>
              <a:rPr lang="en-US" sz="3600" dirty="0" smtClean="0"/>
            </a:br>
            <a:r>
              <a:rPr lang="en-US" sz="3600" dirty="0" smtClean="0"/>
              <a:t>VS.</a:t>
            </a:r>
            <a:br>
              <a:rPr lang="en-US" sz="3600" dirty="0" smtClean="0"/>
            </a:br>
            <a:r>
              <a:rPr lang="en-US" sz="3600" dirty="0" smtClean="0"/>
              <a:t>Cambridge A.I.C.E. Diploma Award</a:t>
            </a:r>
            <a:endParaRPr lang="en-US" sz="3600" dirty="0"/>
          </a:p>
        </p:txBody>
      </p:sp>
      <p:pic>
        <p:nvPicPr>
          <p:cNvPr id="4" name="Picture 5" descr="cambridge buzz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984"/>
            <a:ext cx="2133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5661" y="4975554"/>
            <a:ext cx="79248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endParaRPr lang="en-US" dirty="0"/>
          </a:p>
          <a:p>
            <a:pPr algn="ctr"/>
            <a:r>
              <a:rPr lang="en-US" sz="4800" dirty="0" smtClean="0"/>
              <a:t>What’s the Difference?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11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463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A.I.C.E Curriculum Requirements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1"/>
          </a:xfrm>
        </p:spPr>
        <p:txBody>
          <a:bodyPr>
            <a:normAutofit fontScale="85000" lnSpcReduction="20000"/>
          </a:bodyPr>
          <a:lstStyle/>
          <a:p>
            <a:pPr marL="118872" indent="0" algn="ctr">
              <a:buNone/>
              <a:defRPr/>
            </a:pPr>
            <a:r>
              <a:rPr lang="en-US" sz="2800" dirty="0"/>
              <a:t>Completing the A.I.C.E. Curriculum Defines </a:t>
            </a:r>
            <a:endParaRPr lang="en-US" sz="2800" dirty="0" smtClean="0"/>
          </a:p>
          <a:p>
            <a:pPr marL="118872" indent="0" algn="ctr">
              <a:buNone/>
              <a:defRPr/>
            </a:pPr>
            <a:r>
              <a:rPr lang="en-US" sz="2800" u="sng" dirty="0" smtClean="0">
                <a:solidFill>
                  <a:srgbClr val="C00000"/>
                </a:solidFill>
              </a:rPr>
              <a:t>Graduation</a:t>
            </a: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rgbClr val="C00000"/>
                </a:solidFill>
              </a:rPr>
              <a:t>Requirements</a:t>
            </a:r>
            <a:r>
              <a:rPr lang="en-US" sz="2800" dirty="0" smtClean="0"/>
              <a:t> for A.I.C.E. Students</a:t>
            </a:r>
            <a:endParaRPr lang="en-US" sz="2800" u="sng" dirty="0">
              <a:solidFill>
                <a:srgbClr val="C00000"/>
              </a:solidFill>
            </a:endParaRP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en-US" sz="2100" dirty="0" smtClean="0"/>
              <a:t>American Gov’t/Economics</a:t>
            </a:r>
            <a:r>
              <a:rPr lang="en-US" sz="2100" dirty="0"/>
              <a:t>, HOPE, Fine Arts &amp; Online course not </a:t>
            </a:r>
            <a:r>
              <a:rPr lang="en-US" sz="2100" dirty="0" smtClean="0"/>
              <a:t>required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400" u="sng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u="sng" dirty="0" smtClean="0"/>
              <a:t>Complete</a:t>
            </a:r>
            <a:r>
              <a:rPr lang="en-US" sz="2800" u="sng" dirty="0"/>
              <a:t>*</a:t>
            </a:r>
            <a:r>
              <a:rPr lang="en-US" sz="2800" dirty="0"/>
              <a:t> Seven A.I.C.E level courses – one in each academic category (*1. earn a passing grade, 2. “sit for</a:t>
            </a:r>
            <a:r>
              <a:rPr lang="en-US" sz="2800" dirty="0" smtClean="0"/>
              <a:t>”/</a:t>
            </a:r>
            <a:r>
              <a:rPr lang="en-US" sz="2800" b="1" i="1" u="sng" dirty="0" smtClean="0">
                <a:solidFill>
                  <a:srgbClr val="FF0000"/>
                </a:solidFill>
              </a:rPr>
              <a:t>TAKE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the exam</a:t>
            </a:r>
            <a:r>
              <a:rPr lang="en-US" sz="28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Math/Science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Language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Humanities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Global Perspectives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2000" dirty="0"/>
              <a:t>Optional Category – Interdisciplinary Studies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b="1" u="sng" dirty="0" smtClean="0"/>
              <a:t>IN ADDITION</a:t>
            </a:r>
            <a:r>
              <a:rPr lang="en-US" sz="2800" dirty="0" smtClean="0"/>
              <a:t>:  Must meet course progression requirements </a:t>
            </a:r>
            <a:r>
              <a:rPr lang="en-US" sz="2800" dirty="0"/>
              <a:t>for university entry within the </a:t>
            </a:r>
            <a:r>
              <a:rPr lang="en-US" sz="2800" dirty="0" smtClean="0"/>
              <a:t>SAHS A.I.C.E. Program </a:t>
            </a:r>
            <a:r>
              <a:rPr lang="en-US" sz="2400" dirty="0"/>
              <a:t>(i.e. 4 </a:t>
            </a:r>
            <a:r>
              <a:rPr lang="en-US" sz="2400" dirty="0" smtClean="0"/>
              <a:t>credits in </a:t>
            </a:r>
            <a:r>
              <a:rPr lang="en-US" sz="2400" i="1" u="sng" dirty="0" smtClean="0"/>
              <a:t>AICE</a:t>
            </a:r>
            <a:r>
              <a:rPr lang="en-US" sz="2400" dirty="0" smtClean="0"/>
              <a:t> </a:t>
            </a:r>
            <a:r>
              <a:rPr lang="en-US" sz="2400" dirty="0"/>
              <a:t>English, 2 </a:t>
            </a:r>
            <a:r>
              <a:rPr lang="en-US" sz="2400" dirty="0" smtClean="0"/>
              <a:t>World </a:t>
            </a:r>
            <a:r>
              <a:rPr lang="en-US" sz="2400" dirty="0"/>
              <a:t>Language, 3 </a:t>
            </a:r>
            <a:r>
              <a:rPr lang="en-US" sz="2400" dirty="0" smtClean="0"/>
              <a:t>Science</a:t>
            </a:r>
            <a:r>
              <a:rPr lang="en-US" sz="2400" dirty="0"/>
              <a:t>, 3 Social </a:t>
            </a:r>
            <a:r>
              <a:rPr lang="en-US" sz="2400" dirty="0" smtClean="0"/>
              <a:t>Studies) 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000" i="1" u="sng" dirty="0" smtClean="0"/>
              <a:t>Please see Course Planning Sheets by grade level 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521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Cambridge A.I.C.E Diploma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Clr>
                <a:schemeClr val="hlink"/>
              </a:buClr>
              <a:buSzPct val="80000"/>
              <a:buNone/>
              <a:defRPr/>
            </a:pPr>
            <a:endParaRPr lang="en-US" sz="1200" dirty="0"/>
          </a:p>
          <a:p>
            <a:pPr marL="118872" lvl="1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en-US" i="1" dirty="0">
                <a:solidFill>
                  <a:srgbClr val="C00000"/>
                </a:solidFill>
              </a:rPr>
              <a:t>The </a:t>
            </a:r>
            <a:r>
              <a:rPr lang="en-US" i="1" dirty="0" smtClean="0">
                <a:solidFill>
                  <a:srgbClr val="C00000"/>
                </a:solidFill>
              </a:rPr>
              <a:t>A.I.C.E. </a:t>
            </a:r>
            <a:r>
              <a:rPr lang="en-US" i="1" dirty="0">
                <a:solidFill>
                  <a:srgbClr val="C00000"/>
                </a:solidFill>
              </a:rPr>
              <a:t>Diploma Award is an internationally recognized </a:t>
            </a:r>
            <a:r>
              <a:rPr lang="en-US" b="1" i="1" u="sng" dirty="0">
                <a:solidFill>
                  <a:srgbClr val="C00000"/>
                </a:solidFill>
              </a:rPr>
              <a:t>AWARD</a:t>
            </a:r>
            <a:r>
              <a:rPr lang="en-US" i="1" dirty="0">
                <a:solidFill>
                  <a:srgbClr val="C00000"/>
                </a:solidFill>
              </a:rPr>
              <a:t> for academic rigor – </a:t>
            </a:r>
            <a:r>
              <a:rPr lang="en-US" b="1" i="1" u="sng" dirty="0">
                <a:solidFill>
                  <a:srgbClr val="C00000"/>
                </a:solidFill>
              </a:rPr>
              <a:t>NOT</a:t>
            </a:r>
            <a:r>
              <a:rPr lang="en-US" i="1" dirty="0">
                <a:solidFill>
                  <a:srgbClr val="C00000"/>
                </a:solidFill>
              </a:rPr>
              <a:t> the High School Diploma</a:t>
            </a:r>
          </a:p>
          <a:p>
            <a:pPr>
              <a:buFont typeface="Arial" charset="0"/>
              <a:buChar char="►"/>
              <a:defRPr/>
            </a:pPr>
            <a:endParaRPr lang="en-US" i="1" u="sng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i="1" u="sng" dirty="0" smtClean="0"/>
              <a:t>Pass</a:t>
            </a:r>
            <a:r>
              <a:rPr lang="en-US" dirty="0" smtClean="0"/>
              <a:t> </a:t>
            </a:r>
            <a:r>
              <a:rPr lang="en-US" dirty="0"/>
              <a:t>7 A/AS Level </a:t>
            </a:r>
            <a:r>
              <a:rPr lang="en-US" u="sng" dirty="0"/>
              <a:t>Exams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Grades range from A-E</a:t>
            </a:r>
          </a:p>
          <a:p>
            <a:pPr lvl="1">
              <a:buNone/>
              <a:defRPr/>
            </a:pPr>
            <a:endParaRPr lang="en-US" sz="1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i="1" u="sng" dirty="0"/>
              <a:t>Pass</a:t>
            </a:r>
            <a:r>
              <a:rPr lang="en-US" dirty="0"/>
              <a:t> at least one in each category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Math &amp; Science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Languages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/>
              <a:t>Humanities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The Core:  Global </a:t>
            </a:r>
            <a:r>
              <a:rPr lang="en-US" dirty="0"/>
              <a:t>Perspectives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96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1453</Words>
  <Application>Microsoft Office PowerPoint</Application>
  <PresentationFormat>On-screen Show (4:3)</PresentationFormat>
  <Paragraphs>286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 Cambridge A.I.C.E. Advanced International Certificate of Education  </vt:lpstr>
      <vt:lpstr>A.I.C.E. at St. Augustine High</vt:lpstr>
      <vt:lpstr>What is A.I.C.E.?</vt:lpstr>
      <vt:lpstr>Why A.I.C.E.?</vt:lpstr>
      <vt:lpstr>College Admissions Advantage</vt:lpstr>
      <vt:lpstr>The A.I.C.E.Curriculum</vt:lpstr>
      <vt:lpstr>A.I.C.E Curriculum Requirements VS. Cambridge A.I.C.E. Diploma Award</vt:lpstr>
      <vt:lpstr>A.I.C.E Curriculum Requirements </vt:lpstr>
      <vt:lpstr>Cambridge A.I.C.E Diploma Award</vt:lpstr>
      <vt:lpstr>Scholarships</vt:lpstr>
      <vt:lpstr>A.I.C.E. Curriculum Completers</vt:lpstr>
      <vt:lpstr>Math/Science Courses</vt:lpstr>
      <vt:lpstr>Languages</vt:lpstr>
      <vt:lpstr>Humanities and the Arts</vt:lpstr>
      <vt:lpstr>The Core</vt:lpstr>
      <vt:lpstr>Optional/Interdisciplinary Category</vt:lpstr>
      <vt:lpstr>9th Grade Schedule</vt:lpstr>
      <vt:lpstr>10th Grade Schedule</vt:lpstr>
      <vt:lpstr>11th Grade Schedule</vt:lpstr>
      <vt:lpstr>12th Grade Schedule</vt:lpstr>
      <vt:lpstr>Other Advanced/College Courses</vt:lpstr>
      <vt:lpstr>AICE Examinations</vt:lpstr>
      <vt:lpstr>Typical Exam Schedule</vt:lpstr>
      <vt:lpstr>Things to Remember</vt:lpstr>
      <vt:lpstr>Results!!!</vt:lpstr>
      <vt:lpstr>Is AICE Worth It?</vt:lpstr>
      <vt:lpstr>College Visits/College Fairs</vt:lpstr>
      <vt:lpstr>Juniors</vt:lpstr>
      <vt:lpstr>Seniors</vt:lpstr>
      <vt:lpstr>Get Involved!</vt:lpstr>
      <vt:lpstr>AICE Booster Club Fundraiser</vt:lpstr>
      <vt:lpstr>In a Nutshell</vt:lpstr>
      <vt:lpstr>Questions??</vt:lpstr>
    </vt:vector>
  </TitlesOfParts>
  <Company>St. Johns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A.I.C.E. Advanced International  Certificate of Education</dc:title>
  <dc:creator>Windows User</dc:creator>
  <cp:lastModifiedBy>Dena Bechtle</cp:lastModifiedBy>
  <cp:revision>95</cp:revision>
  <dcterms:created xsi:type="dcterms:W3CDTF">2013-01-14T15:47:16Z</dcterms:created>
  <dcterms:modified xsi:type="dcterms:W3CDTF">2016-09-22T19:35:27Z</dcterms:modified>
</cp:coreProperties>
</file>