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1"/>
  </p:notesMasterIdLst>
  <p:handoutMasterIdLst>
    <p:handoutMasterId r:id="rId32"/>
  </p:handoutMasterIdLst>
  <p:sldIdLst>
    <p:sldId id="273" r:id="rId2"/>
    <p:sldId id="291" r:id="rId3"/>
    <p:sldId id="294" r:id="rId4"/>
    <p:sldId id="311" r:id="rId5"/>
    <p:sldId id="312" r:id="rId6"/>
    <p:sldId id="313" r:id="rId7"/>
    <p:sldId id="320" r:id="rId8"/>
    <p:sldId id="264" r:id="rId9"/>
    <p:sldId id="308" r:id="rId10"/>
    <p:sldId id="299" r:id="rId11"/>
    <p:sldId id="314" r:id="rId12"/>
    <p:sldId id="288" r:id="rId13"/>
    <p:sldId id="263" r:id="rId14"/>
    <p:sldId id="318" r:id="rId15"/>
    <p:sldId id="319" r:id="rId16"/>
    <p:sldId id="271" r:id="rId17"/>
    <p:sldId id="287" r:id="rId18"/>
    <p:sldId id="279" r:id="rId19"/>
    <p:sldId id="256" r:id="rId20"/>
    <p:sldId id="260" r:id="rId21"/>
    <p:sldId id="268" r:id="rId22"/>
    <p:sldId id="257" r:id="rId23"/>
    <p:sldId id="270" r:id="rId24"/>
    <p:sldId id="317" r:id="rId25"/>
    <p:sldId id="261" r:id="rId26"/>
    <p:sldId id="307" r:id="rId27"/>
    <p:sldId id="285" r:id="rId28"/>
    <p:sldId id="298" r:id="rId29"/>
    <p:sldId id="277" r:id="rId3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B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33" autoAdjust="0"/>
  </p:normalViewPr>
  <p:slideViewPr>
    <p:cSldViewPr>
      <p:cViewPr varScale="1">
        <p:scale>
          <a:sx n="91" d="100"/>
          <a:sy n="91" d="100"/>
        </p:scale>
        <p:origin x="140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25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367" cy="466088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456" y="1"/>
            <a:ext cx="3037366" cy="466088"/>
          </a:xfrm>
          <a:prstGeom prst="rect">
            <a:avLst/>
          </a:prstGeom>
        </p:spPr>
        <p:txBody>
          <a:bodyPr vert="horz" lIns="91129" tIns="45565" rIns="91129" bIns="45565" rtlCol="0"/>
          <a:lstStyle>
            <a:lvl1pPr algn="r">
              <a:defRPr sz="1200"/>
            </a:lvl1pPr>
          </a:lstStyle>
          <a:p>
            <a:fld id="{BC818804-952E-4301-B488-56ABD3AE92D2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367" cy="466088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456" y="8830312"/>
            <a:ext cx="3037366" cy="466088"/>
          </a:xfrm>
          <a:prstGeom prst="rect">
            <a:avLst/>
          </a:prstGeom>
        </p:spPr>
        <p:txBody>
          <a:bodyPr vert="horz" lIns="91129" tIns="45565" rIns="91129" bIns="45565" rtlCol="0" anchor="b"/>
          <a:lstStyle>
            <a:lvl1pPr algn="r">
              <a:defRPr sz="1200"/>
            </a:lvl1pPr>
          </a:lstStyle>
          <a:p>
            <a:fld id="{2E8C4DBA-1B65-4A79-A37C-1E7EEF580B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04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4049" tIns="47025" rIns="94049" bIns="4702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4049" tIns="47025" rIns="94049" bIns="4702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AECB81F-F3E6-4F49-A1E7-0921191226AF}" type="datetimeFigureOut">
              <a:rPr lang="en-US"/>
              <a:pPr>
                <a:defRPr/>
              </a:pPr>
              <a:t>8/21/2019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9" tIns="47025" rIns="94049" bIns="4702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4049" tIns="47025" rIns="94049" bIns="4702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6"/>
            <a:ext cx="3037840" cy="465138"/>
          </a:xfrm>
          <a:prstGeom prst="rect">
            <a:avLst/>
          </a:prstGeom>
        </p:spPr>
        <p:txBody>
          <a:bodyPr vert="horz" lIns="94049" tIns="47025" rIns="94049" bIns="4702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6"/>
            <a:ext cx="3037840" cy="465138"/>
          </a:xfrm>
          <a:prstGeom prst="rect">
            <a:avLst/>
          </a:prstGeom>
        </p:spPr>
        <p:txBody>
          <a:bodyPr vert="horz" wrap="square" lIns="94049" tIns="47025" rIns="94049" bIns="470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583AA74-7E7A-4C6E-A1A2-9080DEEBB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429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83AA74-7E7A-4C6E-A1A2-9080DEEBBA07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907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6F08D49-A0B2-4FCD-A0DA-98EB9CE70340}" type="datetime1">
              <a:rPr lang="en-US"/>
              <a:pPr>
                <a:defRPr/>
              </a:pPr>
              <a:t>8/21/2019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From the Dean's Office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F0ECD42-628C-4D82-B57C-FBC849EE3A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71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C5367-92F6-4EF5-B896-12CF5FA76348}" type="datetime1">
              <a:rPr lang="en-US"/>
              <a:pPr>
                <a:defRPr/>
              </a:pPr>
              <a:t>8/21/2019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From the Dean's Office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00E56-51EA-4DB3-A453-64C5E8B955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365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E1A73-0303-466D-BA7C-D8DCF56E2DFC}" type="datetime1">
              <a:rPr lang="en-US"/>
              <a:pPr>
                <a:defRPr/>
              </a:pPr>
              <a:t>8/21/2019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From the Dean's Office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150FC-B371-43B6-9221-77D09E6EEB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34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8613A-7702-4541-8B8D-88A39D72F6D9}" type="datetime1">
              <a:rPr lang="en-US"/>
              <a:pPr>
                <a:defRPr/>
              </a:pPr>
              <a:t>8/21/2019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From the Dean's Office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0CCE2-0D15-40F1-A071-9C598C193D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42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ED77D0-1DA0-437B-939A-66341E38C621}" type="datetime1">
              <a:rPr lang="en-US"/>
              <a:pPr>
                <a:defRPr/>
              </a:pPr>
              <a:t>8/21/2019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From the Dean's Office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233887-DE1E-49F9-929E-6C33B634AC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01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6698AB-1EA9-4312-9D38-4C509F508F91}" type="datetime1">
              <a:rPr lang="en-US"/>
              <a:pPr>
                <a:defRPr/>
              </a:pPr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From the Dean's Office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DEC040-E631-4FE4-90AE-4D43ECA731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106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9D57A9-888D-4584-8621-8D81427B22AA}" type="datetime1">
              <a:rPr lang="en-US"/>
              <a:pPr>
                <a:defRPr/>
              </a:pPr>
              <a:t>8/21/2019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From the Dean's Office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79669B-F192-4708-964A-B44B86481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623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1DADD6-F100-4C30-AC16-98157BE8B302}" type="datetime1">
              <a:rPr lang="en-US"/>
              <a:pPr>
                <a:defRPr/>
              </a:pPr>
              <a:t>8/21/2019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From the Dean's Office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4D5BC5-060C-48A5-8783-9A4F7C74EE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126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8B055-8440-4DC4-9B71-7A6081BF86AF}" type="datetime1">
              <a:rPr lang="en-US"/>
              <a:pPr>
                <a:defRPr/>
              </a:pPr>
              <a:t>8/21/2019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From the Dean's Office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CF907-F8CE-44F9-99D9-A6038EA801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93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35FA2C-1673-4778-97BD-B99F3EB6921B}" type="datetime1">
              <a:rPr lang="en-US"/>
              <a:pPr>
                <a:defRPr/>
              </a:pPr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From the Dean's Office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F43FEC-1BC8-4A98-8A82-3679E54E40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454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D8F07DB-2ECA-4B0F-96BD-1685B2A92B4C}" type="datetime1">
              <a:rPr lang="en-US"/>
              <a:pPr>
                <a:defRPr/>
              </a:pPr>
              <a:t>8/21/2019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From the Dean's Office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C8670B-483A-4F48-A6E8-6CB43A7B1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952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D934E99-3595-462A-9319-FD4C72BE4189}" type="datetime1">
              <a:rPr lang="en-US"/>
              <a:pPr>
                <a:defRPr/>
              </a:pPr>
              <a:t>8/21/2019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/>
              <a:t>From the Dean's Office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Lucida Sans Unicode" panose="020B0602030504020204" pitchFamily="34" charset="0"/>
              </a:defRPr>
            </a:lvl1pPr>
          </a:lstStyle>
          <a:p>
            <a:pPr>
              <a:defRPr/>
            </a:pPr>
            <a:fld id="{3580F007-0744-4988-B407-538A0E27C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35" r:id="rId2"/>
    <p:sldLayoutId id="2147484140" r:id="rId3"/>
    <p:sldLayoutId id="2147484141" r:id="rId4"/>
    <p:sldLayoutId id="2147484142" r:id="rId5"/>
    <p:sldLayoutId id="2147484143" r:id="rId6"/>
    <p:sldLayoutId id="2147484136" r:id="rId7"/>
    <p:sldLayoutId id="2147484144" r:id="rId8"/>
    <p:sldLayoutId id="2147484145" r:id="rId9"/>
    <p:sldLayoutId id="2147484137" r:id="rId10"/>
    <p:sldLayoutId id="214748413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-sahs.stjohns.k12.fl.us/039E9FFB-0118C716.0/jacket2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-sahs.stjohns.k12.fl.us/05884664-0118C716.1/10212008_11759_0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sjso.org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http://www-sahs.stjohns.k12.fl.us/039E9FFB-0118C716.0/jacket2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-sahs.stjohns.k12.fl.us/039E9FFB-0118C716.0/jacket2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77607" y="4876800"/>
            <a:ext cx="7772400" cy="2057400"/>
          </a:xfrm>
        </p:spPr>
        <p:txBody>
          <a:bodyPr/>
          <a:lstStyle/>
          <a:p>
            <a:pPr algn="ctr">
              <a:defRPr/>
            </a:pPr>
            <a:r>
              <a:rPr lang="en-US" u="sng" dirty="0">
                <a:solidFill>
                  <a:srgbClr val="C00000"/>
                </a:solidFill>
              </a:rPr>
              <a:t>SAHS Class Assembly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0244" name="Subtitle 2"/>
          <p:cNvSpPr>
            <a:spLocks noGrp="1"/>
          </p:cNvSpPr>
          <p:nvPr>
            <p:ph type="subTitle" idx="1"/>
          </p:nvPr>
        </p:nvSpPr>
        <p:spPr>
          <a:xfrm>
            <a:off x="790460" y="6096000"/>
            <a:ext cx="7772400" cy="1200150"/>
          </a:xfrm>
        </p:spPr>
        <p:txBody>
          <a:bodyPr/>
          <a:lstStyle/>
          <a:p>
            <a:pPr marR="0" algn="ctr"/>
            <a:r>
              <a:rPr lang="en-US" altLang="en-US" dirty="0">
                <a:solidFill>
                  <a:srgbClr val="C00000"/>
                </a:solidFill>
              </a:rPr>
              <a:t>2019-2020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952500" y="1674832"/>
            <a:ext cx="7543800" cy="2895600"/>
          </a:xfrm>
        </p:spPr>
        <p:txBody>
          <a:bodyPr/>
          <a:lstStyle/>
          <a:p>
            <a:pPr>
              <a:defRPr/>
            </a:pPr>
            <a:r>
              <a:rPr lang="en-US" sz="2500" dirty="0"/>
              <a:t>Cheating (Cheat Sheets, “Looking-On</a:t>
            </a:r>
            <a:r>
              <a:rPr lang="en-US" sz="2500" dirty="0" smtClean="0"/>
              <a:t>”)</a:t>
            </a:r>
          </a:p>
          <a:p>
            <a:pPr>
              <a:defRPr/>
            </a:pPr>
            <a:endParaRPr lang="en-US" sz="1100" dirty="0"/>
          </a:p>
          <a:p>
            <a:pPr>
              <a:defRPr/>
            </a:pPr>
            <a:r>
              <a:rPr lang="en-US" sz="2500" dirty="0" smtClean="0"/>
              <a:t>Plagiarism</a:t>
            </a:r>
          </a:p>
          <a:p>
            <a:pPr>
              <a:defRPr/>
            </a:pPr>
            <a:endParaRPr lang="en-US" sz="1100" dirty="0"/>
          </a:p>
          <a:p>
            <a:pPr>
              <a:defRPr/>
            </a:pPr>
            <a:r>
              <a:rPr lang="en-US" sz="2500" dirty="0"/>
              <a:t>Altering </a:t>
            </a:r>
            <a:r>
              <a:rPr lang="en-US" sz="2500" dirty="0" smtClean="0"/>
              <a:t>Grades</a:t>
            </a:r>
          </a:p>
          <a:p>
            <a:pPr>
              <a:defRPr/>
            </a:pPr>
            <a:endParaRPr lang="en-US" sz="1100" dirty="0"/>
          </a:p>
          <a:p>
            <a:pPr>
              <a:defRPr/>
            </a:pPr>
            <a:r>
              <a:rPr lang="en-US" sz="2500" dirty="0"/>
              <a:t>Sharing information </a:t>
            </a:r>
            <a:r>
              <a:rPr lang="en-US" sz="2500" dirty="0" smtClean="0"/>
              <a:t>electronically</a:t>
            </a:r>
          </a:p>
          <a:p>
            <a:pPr>
              <a:defRPr/>
            </a:pPr>
            <a:endParaRPr lang="en-US" sz="1100" dirty="0"/>
          </a:p>
          <a:p>
            <a:pPr>
              <a:defRPr/>
            </a:pPr>
            <a:r>
              <a:rPr lang="en-US" sz="2500" dirty="0"/>
              <a:t>Review pg. 14 of Student Planner</a:t>
            </a:r>
          </a:p>
          <a:p>
            <a:pPr lvl="1">
              <a:defRPr/>
            </a:pPr>
            <a:r>
              <a:rPr lang="en-US" sz="2500" dirty="0"/>
              <a:t>“Lending”/Copying </a:t>
            </a:r>
            <a:r>
              <a:rPr lang="en-US" sz="2500" dirty="0" smtClean="0"/>
              <a:t>Homework</a:t>
            </a:r>
          </a:p>
          <a:p>
            <a:pPr lvl="1">
              <a:defRPr/>
            </a:pPr>
            <a:endParaRPr lang="en-US" sz="1100" dirty="0"/>
          </a:p>
          <a:p>
            <a:pPr>
              <a:defRPr/>
            </a:pPr>
            <a:r>
              <a:rPr lang="en-US" sz="2500" dirty="0"/>
              <a:t>Review </a:t>
            </a:r>
            <a:r>
              <a:rPr lang="en-US" sz="2500" dirty="0" smtClean="0"/>
              <a:t>Student </a:t>
            </a:r>
            <a:r>
              <a:rPr lang="en-US" sz="2500" dirty="0"/>
              <a:t>Code of Conduct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From the Dean's Office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609600" y="304800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>
              <a:defRPr/>
            </a:pPr>
            <a:r>
              <a:rPr lang="en-US" dirty="0">
                <a:effectLst/>
              </a:rPr>
              <a:t>Academic Integrity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53200" y="5715000"/>
            <a:ext cx="1752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Level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89173"/>
            <a:ext cx="8229600" cy="944562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effectLst/>
              </a:rPr>
              <a:t>Bullying &amp; Harassment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From the Dean's Office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671111" y="1512912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3333"/>
                </a:solidFill>
                <a:latin typeface="Open Sans Condensed"/>
              </a:rPr>
              <a:t>Must include all three components: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33"/>
              </a:solidFill>
              <a:latin typeface="inherit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333333"/>
                </a:solidFill>
                <a:latin typeface="inherit"/>
              </a:rPr>
              <a:t>Repeated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333333"/>
                </a:solidFill>
                <a:latin typeface="inherit"/>
              </a:rPr>
              <a:t>Intentional (done on purpose with the intent to cause hurt or harm)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solidFill>
                  <a:srgbClr val="333333"/>
                </a:solidFill>
                <a:latin typeface="inherit"/>
              </a:rPr>
              <a:t>Imbalance of power (you feel like you cannot make it stop)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333333"/>
              </a:solidFill>
              <a:latin typeface="inherit"/>
            </a:endParaRPr>
          </a:p>
          <a:p>
            <a:r>
              <a:rPr lang="en-US" sz="2000" dirty="0">
                <a:solidFill>
                  <a:srgbClr val="333333"/>
                </a:solidFill>
                <a:latin typeface="Droid Sans"/>
              </a:rPr>
              <a:t>Our school district policy defines bullying as </a:t>
            </a:r>
            <a:r>
              <a:rPr lang="en-US" sz="2000" b="1" u="sng" dirty="0">
                <a:solidFill>
                  <a:srgbClr val="FF0000"/>
                </a:solidFill>
                <a:latin typeface="Droid Sans"/>
              </a:rPr>
              <a:t>systematically and chronically </a:t>
            </a:r>
            <a:r>
              <a:rPr lang="en-US" sz="2000" dirty="0">
                <a:solidFill>
                  <a:srgbClr val="333333"/>
                </a:solidFill>
                <a:latin typeface="Droid Sans"/>
              </a:rPr>
              <a:t>inflicting physical hurt or psychological distress.</a:t>
            </a:r>
            <a:endParaRPr lang="en-US" sz="2000" b="0" i="0" dirty="0">
              <a:solidFill>
                <a:srgbClr val="333333"/>
              </a:solidFill>
              <a:effectLst/>
              <a:latin typeface="Droid Sans"/>
            </a:endParaRPr>
          </a:p>
        </p:txBody>
      </p:sp>
      <p:pic>
        <p:nvPicPr>
          <p:cNvPr id="1026" name="Picture 2" descr="bullyin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611" y="4191000"/>
            <a:ext cx="28575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3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idx="1"/>
          </p:nvPr>
        </p:nvSpPr>
        <p:spPr>
          <a:xfrm>
            <a:off x="838200" y="1219200"/>
            <a:ext cx="7086600" cy="4724400"/>
          </a:xfrm>
        </p:spPr>
        <p:txBody>
          <a:bodyPr/>
          <a:lstStyle/>
          <a:p>
            <a:r>
              <a:rPr lang="en-US" altLang="en-US" sz="2100" dirty="0"/>
              <a:t>Two choices: 1. </a:t>
            </a:r>
            <a:r>
              <a:rPr lang="en-US" altLang="en-US" sz="2100" u="sng" dirty="0"/>
              <a:t>Cafeteria</a:t>
            </a:r>
            <a:r>
              <a:rPr lang="en-US" altLang="en-US" sz="2100" dirty="0"/>
              <a:t> or 2. </a:t>
            </a:r>
            <a:r>
              <a:rPr lang="en-US" altLang="en-US" sz="2100" u="sng" dirty="0"/>
              <a:t>Courtyard</a:t>
            </a:r>
          </a:p>
          <a:p>
            <a:endParaRPr lang="en-US" altLang="en-US" sz="2100" dirty="0"/>
          </a:p>
          <a:p>
            <a:r>
              <a:rPr lang="en-US" altLang="en-US" sz="2100" dirty="0"/>
              <a:t>Please clean up after yourself</a:t>
            </a:r>
          </a:p>
          <a:p>
            <a:endParaRPr lang="en-US" altLang="en-US" sz="2100" dirty="0"/>
          </a:p>
          <a:p>
            <a:r>
              <a:rPr lang="en-US" altLang="en-US" sz="2100" b="1" u="sng" dirty="0"/>
              <a:t>No</a:t>
            </a:r>
            <a:r>
              <a:rPr lang="en-US" altLang="en-US" sz="2100" dirty="0"/>
              <a:t> skipping or saving spots in line</a:t>
            </a:r>
          </a:p>
          <a:p>
            <a:endParaRPr lang="en-US" altLang="en-US" sz="2100" dirty="0"/>
          </a:p>
          <a:p>
            <a:r>
              <a:rPr lang="en-US" altLang="en-US" sz="2100" dirty="0"/>
              <a:t>Once at your seat, please </a:t>
            </a:r>
            <a:r>
              <a:rPr lang="en-US" altLang="en-US" sz="2100" u="sng" dirty="0"/>
              <a:t>remain seated</a:t>
            </a:r>
          </a:p>
          <a:p>
            <a:pPr lvl="1"/>
            <a:r>
              <a:rPr lang="en-US" altLang="en-US" sz="2100" dirty="0"/>
              <a:t>Proper Facing</a:t>
            </a:r>
          </a:p>
          <a:p>
            <a:pPr lvl="1"/>
            <a:endParaRPr lang="en-US" altLang="en-US" sz="2100" dirty="0"/>
          </a:p>
          <a:p>
            <a:r>
              <a:rPr lang="en-US" altLang="en-US" sz="2100" dirty="0"/>
              <a:t>Loud or disruptive behaviors are not acceptable</a:t>
            </a:r>
          </a:p>
          <a:p>
            <a:endParaRPr lang="en-US" altLang="en-US" sz="2100" dirty="0"/>
          </a:p>
          <a:p>
            <a:r>
              <a:rPr lang="en-US" altLang="en-US" sz="2100" dirty="0"/>
              <a:t>Use the restrooms at the bottom of C Hall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3600" y="381000"/>
            <a:ext cx="4724400" cy="69584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700" dirty="0">
                <a:effectLst/>
              </a:rPr>
              <a:t>LUNCH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From the Dean's Office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57200" y="1529643"/>
            <a:ext cx="8229600" cy="4398417"/>
          </a:xfrm>
        </p:spPr>
        <p:txBody>
          <a:bodyPr/>
          <a:lstStyle/>
          <a:p>
            <a:pPr marL="109537" indent="0" eaLnBrk="1" hangingPunct="1">
              <a:buNone/>
            </a:pPr>
            <a:endParaRPr lang="en-US" altLang="en-US" sz="2400" dirty="0"/>
          </a:p>
          <a:p>
            <a:pPr eaLnBrk="1" hangingPunct="1"/>
            <a:r>
              <a:rPr lang="en-US" altLang="en-US" sz="2400" dirty="0"/>
              <a:t>All food and beverages, with the exception of water, shall be consumed inside the cafeteria or courtyard areas only. </a:t>
            </a:r>
          </a:p>
          <a:p>
            <a:pPr marL="109537" indent="0" eaLnBrk="1" hangingPunct="1">
              <a:buNone/>
            </a:pPr>
            <a:endParaRPr lang="en-US" altLang="en-US" sz="2400" dirty="0"/>
          </a:p>
          <a:p>
            <a:pPr eaLnBrk="1" hangingPunct="1"/>
            <a:r>
              <a:rPr lang="en-US" altLang="en-US" sz="2400" b="1" dirty="0"/>
              <a:t>No food/snack/ drinks in the hallways.</a:t>
            </a:r>
          </a:p>
          <a:p>
            <a:pPr marL="109537" indent="0" eaLnBrk="1" hangingPunct="1">
              <a:buNone/>
            </a:pPr>
            <a:endParaRPr lang="en-US" altLang="en-US" sz="2400" dirty="0"/>
          </a:p>
          <a:p>
            <a:pPr eaLnBrk="1" hangingPunct="1"/>
            <a:r>
              <a:rPr lang="en-US" altLang="en-US" sz="2400" dirty="0"/>
              <a:t>Deliveries are prohibited (exception: lunch $)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NO outside food/drinks Ex: Dunkin cups </a:t>
            </a:r>
            <a:r>
              <a:rPr lang="en-US" altLang="en-US" sz="2400" dirty="0" err="1"/>
              <a:t>etc</a:t>
            </a:r>
            <a:r>
              <a:rPr lang="en-US" altLang="en-US" sz="2400" dirty="0"/>
              <a:t>…</a:t>
            </a:r>
          </a:p>
          <a:p>
            <a:pPr marL="109537" indent="0" eaLnBrk="1" hangingPunct="1">
              <a:buNone/>
            </a:pPr>
            <a:endParaRPr lang="en-US" altLang="en-US" sz="2400" dirty="0"/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From the Dean's Office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/>
              </a:rPr>
              <a:t>FOOD AND BEVERAGES</a:t>
            </a:r>
            <a:r>
              <a:rPr lang="en-US" b="0" dirty="0">
                <a:solidFill>
                  <a:schemeClr val="tx1"/>
                </a:solidFill>
                <a:effectLst/>
              </a:rPr>
              <a:t/>
            </a:r>
            <a:br>
              <a:rPr lang="en-US" b="0" dirty="0">
                <a:solidFill>
                  <a:schemeClr val="tx1"/>
                </a:solidFill>
                <a:effectLst/>
              </a:rPr>
            </a:br>
            <a:endParaRPr lang="en-US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9737" y="5577741"/>
            <a:ext cx="60623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3000" u="sng" dirty="0">
                <a:solidFill>
                  <a:srgbClr val="FF0000"/>
                </a:solidFill>
              </a:rPr>
              <a:t>No Seal, No Deal= yeti’s/mugs OK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1"/>
          <p:cNvSpPr>
            <a:spLocks noGrp="1"/>
          </p:cNvSpPr>
          <p:nvPr>
            <p:ph idx="1"/>
          </p:nvPr>
        </p:nvSpPr>
        <p:spPr>
          <a:xfrm>
            <a:off x="609600" y="533400"/>
            <a:ext cx="8229600" cy="5478463"/>
          </a:xfrm>
        </p:spPr>
        <p:txBody>
          <a:bodyPr/>
          <a:lstStyle/>
          <a:p>
            <a:r>
              <a:rPr lang="en-US" altLang="en-US" sz="1800" dirty="0"/>
              <a:t>Parking Decals must be visible hanging from rear view mirror</a:t>
            </a:r>
          </a:p>
          <a:p>
            <a:endParaRPr lang="en-US" altLang="en-US" sz="1400" dirty="0"/>
          </a:p>
          <a:p>
            <a:r>
              <a:rPr lang="en-US" altLang="en-US" sz="1800" dirty="0"/>
              <a:t>When arriving at gate, have your student ID ready</a:t>
            </a:r>
          </a:p>
          <a:p>
            <a:endParaRPr lang="en-US" altLang="en-US" sz="1400" dirty="0"/>
          </a:p>
          <a:p>
            <a:r>
              <a:rPr lang="en-US" altLang="en-US" sz="1800" dirty="0"/>
              <a:t>When exiting at the end of the day, turn left on </a:t>
            </a:r>
            <a:r>
              <a:rPr lang="en-US" altLang="en-US" sz="1800" dirty="0" err="1"/>
              <a:t>Varella</a:t>
            </a:r>
            <a:r>
              <a:rPr lang="en-US" altLang="en-US" sz="1800" dirty="0"/>
              <a:t> Rd.</a:t>
            </a:r>
          </a:p>
          <a:p>
            <a:pPr marL="109537" indent="0">
              <a:buNone/>
            </a:pPr>
            <a:endParaRPr lang="en-US" altLang="en-US" sz="1400" dirty="0"/>
          </a:p>
          <a:p>
            <a:r>
              <a:rPr lang="en-US" altLang="en-US" sz="1800" dirty="0"/>
              <a:t>If leaving campus during school:</a:t>
            </a:r>
          </a:p>
          <a:p>
            <a:pPr lvl="1"/>
            <a:r>
              <a:rPr lang="en-US" altLang="en-US" sz="1800" dirty="0"/>
              <a:t>Have student ID and check out slip</a:t>
            </a:r>
          </a:p>
          <a:p>
            <a:pPr lvl="1"/>
            <a:r>
              <a:rPr lang="en-US" altLang="en-US" sz="1800" dirty="0"/>
              <a:t>Be patient waiting for the gate to be unlocked</a:t>
            </a:r>
          </a:p>
          <a:p>
            <a:pPr lvl="1"/>
            <a:endParaRPr lang="en-US" altLang="en-US" sz="1400" dirty="0"/>
          </a:p>
          <a:p>
            <a:r>
              <a:rPr lang="en-US" altLang="en-US" sz="1800" dirty="0"/>
              <a:t>Parking/Attendance/ behavior infractions can result in 45 day decal/parking suspension</a:t>
            </a:r>
          </a:p>
          <a:p>
            <a:pPr marL="109537" indent="0">
              <a:buNone/>
            </a:pPr>
            <a:endParaRPr lang="en-US" altLang="en-US" sz="1400" dirty="0"/>
          </a:p>
          <a:p>
            <a:r>
              <a:rPr lang="en-US" altLang="en-US" sz="1800" dirty="0"/>
              <a:t>Parking violations could result in ASD, ISS, and towing your vehicle at your own cost </a:t>
            </a:r>
          </a:p>
          <a:p>
            <a:endParaRPr lang="en-US" altLang="en-US" sz="1400" dirty="0"/>
          </a:p>
          <a:p>
            <a:r>
              <a:rPr lang="en-US" altLang="en-US" sz="1800" dirty="0"/>
              <a:t>Student Code of Conduct </a:t>
            </a:r>
            <a:r>
              <a:rPr lang="en-US" altLang="en-US" sz="1800" b="1" u="sng" dirty="0">
                <a:solidFill>
                  <a:srgbClr val="FF0000"/>
                </a:solidFill>
              </a:rPr>
              <a:t>applies to school parking lots</a:t>
            </a:r>
          </a:p>
          <a:p>
            <a:endParaRPr lang="en-US" altLang="en-US" sz="1800" b="1" u="sng" dirty="0">
              <a:solidFill>
                <a:srgbClr val="FF0000"/>
              </a:solidFill>
            </a:endParaRPr>
          </a:p>
          <a:p>
            <a:pPr algn="r"/>
            <a:r>
              <a:rPr lang="en-US" altLang="en-US" sz="1800" b="1" u="sng" dirty="0">
                <a:solidFill>
                  <a:srgbClr val="FF0000"/>
                </a:solidFill>
              </a:rPr>
              <a:t>If you have a modified schedule go to the Dean’s office with your decal to obtain a colored identification mark.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90800" y="84137"/>
            <a:ext cx="4502944" cy="6556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effectLst/>
              </a:rPr>
              <a:t>Student Parking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From the Dean's Office</a:t>
            </a:r>
          </a:p>
        </p:txBody>
      </p:sp>
    </p:spTree>
    <p:extLst>
      <p:ext uri="{BB962C8B-B14F-4D97-AF65-F5344CB8AC3E}">
        <p14:creationId xmlns:p14="http://schemas.microsoft.com/office/powerpoint/2010/main" val="2793308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B7F586-C0D0-4D24-8243-7AF180227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66019"/>
            <a:ext cx="8229600" cy="4525962"/>
          </a:xfrm>
        </p:spPr>
        <p:txBody>
          <a:bodyPr/>
          <a:lstStyle/>
          <a:p>
            <a:r>
              <a:rPr lang="en-US" dirty="0"/>
              <a:t>If you need a locker you must visit the Dean’s Office. </a:t>
            </a:r>
          </a:p>
          <a:p>
            <a:endParaRPr lang="en-US" dirty="0"/>
          </a:p>
          <a:p>
            <a:r>
              <a:rPr lang="en-US" dirty="0"/>
              <a:t>All lockers are assigned. </a:t>
            </a:r>
          </a:p>
          <a:p>
            <a:endParaRPr lang="en-US" dirty="0"/>
          </a:p>
          <a:p>
            <a:r>
              <a:rPr lang="en-US" dirty="0"/>
              <a:t>If you place a lock on a locker not assigned to you it will be cut off. </a:t>
            </a:r>
          </a:p>
          <a:p>
            <a:endParaRPr lang="en-US" dirty="0"/>
          </a:p>
          <a:p>
            <a:r>
              <a:rPr lang="en-US" dirty="0"/>
              <a:t>They are still considered school property.</a:t>
            </a:r>
          </a:p>
          <a:p>
            <a:endParaRPr lang="en-US" dirty="0"/>
          </a:p>
          <a:p>
            <a:r>
              <a:rPr lang="en-US" dirty="0"/>
              <a:t>You must have a combination lock.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3EF71A-6A60-4641-A098-322B5A906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95FA9C-64B0-4BCD-AD23-D3256C3CB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From the Dean's Office</a:t>
            </a:r>
          </a:p>
        </p:txBody>
      </p:sp>
    </p:spTree>
    <p:extLst>
      <p:ext uri="{BB962C8B-B14F-4D97-AF65-F5344CB8AC3E}">
        <p14:creationId xmlns:p14="http://schemas.microsoft.com/office/powerpoint/2010/main" val="1988606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In order to check out early, you must present a note from your parent/guardian to the Front Office at the start of the day.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0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Students must sign out through the Front Office.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0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Students may only leave campus with their designated parent/guardian or person authorized on the emergency contact card.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0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Students who are ill must check out through the Clinic.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0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No check outs after 6</a:t>
            </a:r>
            <a:r>
              <a:rPr lang="en-US" sz="2000" baseline="30000" dirty="0"/>
              <a:t>th</a:t>
            </a:r>
            <a:r>
              <a:rPr lang="en-US" sz="2000" dirty="0"/>
              <a:t> period.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9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19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From the Dean's Office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66" y="338138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effectLst/>
              </a:rPr>
              <a:t>CHECK OUT PROCEDURES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1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2"/>
          </a:xfrm>
        </p:spPr>
        <p:txBody>
          <a:bodyPr/>
          <a:lstStyle/>
          <a:p>
            <a:r>
              <a:rPr lang="en-US" altLang="en-US" sz="2000" dirty="0"/>
              <a:t>Only </a:t>
            </a:r>
            <a:r>
              <a:rPr lang="en-US" altLang="en-US" sz="2000" b="1" u="sng" dirty="0"/>
              <a:t>bus riders</a:t>
            </a:r>
            <a:r>
              <a:rPr lang="en-US" altLang="en-US" sz="2000" b="1" dirty="0"/>
              <a:t> </a:t>
            </a:r>
            <a:r>
              <a:rPr lang="en-US" altLang="en-US" sz="2000" dirty="0"/>
              <a:t>report to the bus loop upon dismissal</a:t>
            </a:r>
          </a:p>
          <a:p>
            <a:endParaRPr lang="en-US" altLang="en-US" sz="2000" dirty="0"/>
          </a:p>
          <a:p>
            <a:r>
              <a:rPr lang="en-US" altLang="en-US" sz="2000" dirty="0"/>
              <a:t>Board your assigned bus as soon as it arrives</a:t>
            </a:r>
          </a:p>
          <a:p>
            <a:endParaRPr lang="en-US" altLang="en-US" sz="2000" dirty="0"/>
          </a:p>
          <a:p>
            <a:r>
              <a:rPr lang="en-US" altLang="en-US" sz="2000" dirty="0"/>
              <a:t>Get off at your assigned stop</a:t>
            </a:r>
          </a:p>
          <a:p>
            <a:endParaRPr lang="en-US" altLang="en-US" sz="2000" dirty="0"/>
          </a:p>
          <a:p>
            <a:r>
              <a:rPr lang="en-US" altLang="en-US" sz="2000" dirty="0"/>
              <a:t>Stay on the sidewalk while waiting for your bus</a:t>
            </a:r>
          </a:p>
          <a:p>
            <a:endParaRPr lang="en-US" altLang="en-US" sz="2000" dirty="0"/>
          </a:p>
          <a:p>
            <a:r>
              <a:rPr lang="en-US" altLang="en-US" sz="2000" dirty="0"/>
              <a:t>Walkers exit the school at the main entrance. If you walk off school property, you may not return</a:t>
            </a:r>
          </a:p>
          <a:p>
            <a:endParaRPr lang="en-US" altLang="en-US" sz="2000" dirty="0"/>
          </a:p>
          <a:p>
            <a:r>
              <a:rPr lang="en-US" altLang="en-US" sz="2000" dirty="0"/>
              <a:t>Student Code of Conduct </a:t>
            </a:r>
            <a:r>
              <a:rPr lang="en-US" altLang="en-US" sz="2000" b="1" u="sng" dirty="0">
                <a:solidFill>
                  <a:srgbClr val="FF0000"/>
                </a:solidFill>
              </a:rPr>
              <a:t>applies to buses and bus stops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96728" y="457200"/>
            <a:ext cx="4502944" cy="65563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effectLst/>
              </a:rPr>
              <a:t>TRANSPORTATION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From the Dean's Office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effectLst/>
              </a:rPr>
              <a:t>ATTENDANCE</a:t>
            </a:r>
          </a:p>
        </p:txBody>
      </p:sp>
      <p:pic>
        <p:nvPicPr>
          <p:cNvPr id="13315" name="Picture 5" descr="http://www.goodfinancialcents.com/wp-content/uploads/2009/01/reasons-to-invest-high-school-stud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433245"/>
            <a:ext cx="5600700" cy="410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7451" y="533400"/>
            <a:ext cx="7772400" cy="14700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100" dirty="0">
                <a:solidFill>
                  <a:schemeClr val="tx1"/>
                </a:solidFill>
                <a:effectLst/>
              </a:rPr>
              <a:t>ATTENDANCE POLICY</a:t>
            </a:r>
            <a:br>
              <a:rPr lang="en-US" sz="4100" dirty="0">
                <a:solidFill>
                  <a:schemeClr val="tx1"/>
                </a:solidFill>
                <a:effectLst/>
              </a:rPr>
            </a:br>
            <a:endParaRPr lang="en-US" sz="4100" dirty="0">
              <a:effectLst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757451" y="1828800"/>
            <a:ext cx="7884425" cy="4267200"/>
          </a:xfrm>
        </p:spPr>
        <p:txBody>
          <a:bodyPr/>
          <a:lstStyle/>
          <a:p>
            <a:pPr marR="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</a:rPr>
              <a:t>In the event of an excused absence bring appropriate documentation </a:t>
            </a:r>
            <a:r>
              <a:rPr lang="en-US" altLang="en-US" sz="2200" b="1" dirty="0">
                <a:solidFill>
                  <a:schemeClr val="tx1"/>
                </a:solidFill>
              </a:rPr>
              <a:t>(on a separate note, not in your planner) </a:t>
            </a:r>
            <a:r>
              <a:rPr lang="en-US" altLang="en-US" sz="2200" dirty="0">
                <a:solidFill>
                  <a:schemeClr val="tx1"/>
                </a:solidFill>
              </a:rPr>
              <a:t>within</a:t>
            </a:r>
            <a:r>
              <a:rPr lang="en-US" altLang="en-US" sz="2200" b="1" dirty="0">
                <a:solidFill>
                  <a:schemeClr val="tx1"/>
                </a:solidFill>
              </a:rPr>
              <a:t> </a:t>
            </a:r>
            <a:r>
              <a:rPr lang="en-US" altLang="en-US" sz="2200" dirty="0">
                <a:solidFill>
                  <a:schemeClr val="tx1"/>
                </a:solidFill>
              </a:rPr>
              <a:t>2 school days to the Front Office.</a:t>
            </a:r>
          </a:p>
          <a:p>
            <a:pPr marR="0" algn="l" eaLnBrk="1" hangingPunct="1">
              <a:lnSpc>
                <a:spcPct val="80000"/>
              </a:lnSpc>
            </a:pPr>
            <a:endParaRPr lang="en-US" altLang="en-US" sz="2200" dirty="0">
              <a:solidFill>
                <a:schemeClr val="tx1"/>
              </a:solidFill>
            </a:endParaRPr>
          </a:p>
          <a:p>
            <a:pPr marR="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</a:rPr>
              <a:t>Failure to do so shall result in an unexcused absence.</a:t>
            </a:r>
          </a:p>
          <a:p>
            <a:pPr marR="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solidFill>
                <a:schemeClr val="tx1"/>
              </a:solidFill>
            </a:endParaRPr>
          </a:p>
          <a:p>
            <a:pPr marR="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chemeClr val="tx1"/>
                </a:solidFill>
              </a:rPr>
              <a:t>Make-up work (pg.</a:t>
            </a:r>
            <a:r>
              <a:rPr lang="en-US" altLang="en-US" sz="2200" dirty="0"/>
              <a:t> 4 in your Student Planner)</a:t>
            </a:r>
            <a:endParaRPr lang="en-US" altLang="en-US" sz="2200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From the Dean's Office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838200" y="1399020"/>
            <a:ext cx="7086600" cy="1039379"/>
          </a:xfrm>
        </p:spPr>
        <p:txBody>
          <a:bodyPr/>
          <a:lstStyle/>
          <a:p>
            <a:pPr marL="109537" indent="0" algn="ctr">
              <a:buNone/>
            </a:pPr>
            <a:r>
              <a:rPr lang="en-US" altLang="en-US" dirty="0"/>
              <a:t>Deans Arnow, Cortes &amp; Wallner</a:t>
            </a:r>
          </a:p>
          <a:p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>
                <a:effectLst/>
              </a:rPr>
              <a:t>Welcome to SAHS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From the Dean's Office</a:t>
            </a:r>
          </a:p>
        </p:txBody>
      </p:sp>
      <p:pic>
        <p:nvPicPr>
          <p:cNvPr id="11269" name="Picture 2" descr="10212008_11759_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700218"/>
            <a:ext cx="4572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295400"/>
            <a:ext cx="8001000" cy="4525962"/>
          </a:xfrm>
        </p:spPr>
        <p:txBody>
          <a:bodyPr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6000" dirty="0"/>
              <a:t> 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6800" dirty="0"/>
              <a:t>Personal illness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68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6800" dirty="0"/>
              <a:t>Court Appearances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6800" dirty="0"/>
              <a:t> 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6800" dirty="0"/>
              <a:t>Chronic illness of the student (a doctor’s statement must be on file)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68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6800" dirty="0"/>
              <a:t>Death of immediate family member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68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6800" dirty="0"/>
              <a:t>Religious holidays or observance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68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6800" dirty="0"/>
              <a:t>Hospitalization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68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6800" dirty="0"/>
              <a:t>Professional appointments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6800" dirty="0"/>
              <a:t> 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6800" dirty="0"/>
              <a:t>School related appointments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68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6800" dirty="0"/>
              <a:t>College visits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From the Dean's Office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55624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effectLst/>
              </a:rPr>
              <a:t>EXCUSED ABSENCES</a:t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591585"/>
            <a:ext cx="6934200" cy="351381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500" dirty="0"/>
              <a:t>Shopping or Pleasure trips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500" dirty="0"/>
              <a:t> </a:t>
            </a:r>
          </a:p>
          <a:p>
            <a:pPr marL="365760" indent="-256032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500" dirty="0"/>
              <a:t>Vacation or other avoidable absences</a:t>
            </a:r>
          </a:p>
          <a:p>
            <a:pPr marL="365760" indent="-256032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sz="2500" dirty="0"/>
          </a:p>
          <a:p>
            <a:pPr marL="365760" indent="-256032" eaLnBrk="1" fontAlgn="auto" hangingPunct="1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en-US" sz="2500" dirty="0"/>
              <a:t>Appointments without prior approval</a:t>
            </a:r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From the Dean's Office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115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effectLst/>
              </a:rPr>
              <a:t>UNEXECUSED ABSENCES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2"/>
          <p:cNvSpPr>
            <a:spLocks noGrp="1"/>
          </p:cNvSpPr>
          <p:nvPr>
            <p:ph idx="1"/>
          </p:nvPr>
        </p:nvSpPr>
        <p:spPr>
          <a:xfrm>
            <a:off x="381000" y="1375569"/>
            <a:ext cx="8229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15 unexcused absences is considered truancy.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After 15 absences (excused or unexcused) a doctor’s note is required.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Accumulation of 15 or more unexcused absences will result in loss of privileges (i.e. Prom, Homecoming, Grad Bash, Driver’s Licenses, etc.).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 typeface="Wingdings 3" panose="05040102010807070707" pitchFamily="18" charset="2"/>
              <a:buNone/>
            </a:pPr>
            <a:endParaRPr lang="en-US" altLang="en-US" sz="2400" dirty="0"/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From the Dean's Office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9185"/>
            <a:ext cx="8229600" cy="762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/>
              </a:rPr>
              <a:t>Skipping &amp; Truancy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4572000"/>
            <a:ext cx="8229600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anose="020B0604030504040204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/>
            <a:r>
              <a:rPr lang="en-US" altLang="en-US" sz="2400" dirty="0"/>
              <a:t>Leaving class without permission, or not attending your scheduled class, is considered </a:t>
            </a:r>
            <a:r>
              <a:rPr lang="en-US" altLang="en-US" sz="2600" b="1" u="sng" dirty="0">
                <a:solidFill>
                  <a:srgbClr val="FF0000"/>
                </a:solidFill>
              </a:rPr>
              <a:t>SKIPPING</a:t>
            </a:r>
            <a:r>
              <a:rPr lang="en-US" altLang="en-US" sz="2600" u="sng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60917" y="1447800"/>
            <a:ext cx="8229600" cy="3810000"/>
          </a:xfrm>
        </p:spPr>
        <p:txBody>
          <a:bodyPr/>
          <a:lstStyle/>
          <a:p>
            <a:pPr eaLnBrk="1" hangingPunct="1"/>
            <a:r>
              <a:rPr lang="en-US" altLang="en-US" sz="2100" dirty="0"/>
              <a:t>Any student that reports to school between </a:t>
            </a:r>
            <a:r>
              <a:rPr lang="en-US" altLang="en-US" sz="2100" dirty="0" smtClean="0"/>
              <a:t>9:20am </a:t>
            </a:r>
            <a:r>
              <a:rPr lang="en-US" altLang="en-US" sz="2100" dirty="0"/>
              <a:t>and </a:t>
            </a:r>
            <a:r>
              <a:rPr lang="en-US" altLang="en-US" sz="2100" dirty="0" smtClean="0"/>
              <a:t>9:40am </a:t>
            </a:r>
            <a:r>
              <a:rPr lang="en-US" altLang="en-US" sz="2100" dirty="0"/>
              <a:t>should report directly to </a:t>
            </a:r>
            <a:r>
              <a:rPr lang="en-US" altLang="en-US" sz="2100" dirty="0" smtClean="0"/>
              <a:t>Front Office for </a:t>
            </a:r>
            <a:r>
              <a:rPr lang="en-US" altLang="en-US" sz="2100" dirty="0"/>
              <a:t>a tardy pass to class.</a:t>
            </a:r>
          </a:p>
          <a:p>
            <a:pPr lvl="1" eaLnBrk="1" hangingPunct="1"/>
            <a:r>
              <a:rPr lang="en-US" altLang="en-US" sz="1700" dirty="0"/>
              <a:t>If you have a note for your tardy, report to the Front Office</a:t>
            </a:r>
          </a:p>
          <a:p>
            <a:pPr eaLnBrk="1" hangingPunct="1"/>
            <a:endParaRPr lang="en-US" altLang="en-US" sz="2100" dirty="0"/>
          </a:p>
          <a:p>
            <a:pPr eaLnBrk="1" hangingPunct="1"/>
            <a:r>
              <a:rPr lang="en-US" altLang="en-US" sz="2100" dirty="0"/>
              <a:t>After </a:t>
            </a:r>
            <a:r>
              <a:rPr lang="en-US" altLang="en-US" sz="2100" dirty="0" smtClean="0"/>
              <a:t>9:40am</a:t>
            </a:r>
            <a:r>
              <a:rPr lang="en-US" altLang="en-US" sz="2100" dirty="0"/>
              <a:t>, students must check in through the Front Office.</a:t>
            </a:r>
          </a:p>
          <a:p>
            <a:pPr eaLnBrk="1" hangingPunct="1"/>
            <a:endParaRPr lang="en-US" altLang="en-US" sz="2100" dirty="0"/>
          </a:p>
          <a:p>
            <a:pPr eaLnBrk="1" hangingPunct="1"/>
            <a:r>
              <a:rPr lang="en-US" altLang="en-US" sz="2100" dirty="0"/>
              <a:t>Arriving 20+ minutes late will result in an unexcused absence.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From the Dean's Office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effectLst/>
              </a:rPr>
              <a:t>TARDY TO SCHOOL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886200"/>
          </a:xfrm>
        </p:spPr>
        <p:txBody>
          <a:bodyPr/>
          <a:lstStyle/>
          <a:p>
            <a:pPr marL="109537" indent="0" eaLnBrk="1" hangingPunct="1">
              <a:buNone/>
            </a:pPr>
            <a:endParaRPr lang="en-US" altLang="en-US" sz="2100" dirty="0"/>
          </a:p>
          <a:p>
            <a:pPr eaLnBrk="1" hangingPunct="1"/>
            <a:r>
              <a:rPr lang="en-US" altLang="en-US" dirty="0"/>
              <a:t>When the tardy bell rings, teachers will lock their classroom doors.</a:t>
            </a:r>
          </a:p>
          <a:p>
            <a:pPr lvl="1" eaLnBrk="1" hangingPunct="1"/>
            <a:r>
              <a:rPr lang="en-US" altLang="en-US" dirty="0"/>
              <a:t>Report to </a:t>
            </a:r>
            <a:r>
              <a:rPr lang="en-US" altLang="en-US" dirty="0" smtClean="0"/>
              <a:t>SWIPE Stations</a:t>
            </a:r>
            <a:r>
              <a:rPr lang="en-US" altLang="en-US" dirty="0"/>
              <a:t> </a:t>
            </a:r>
            <a:r>
              <a:rPr lang="en-US" altLang="en-US" dirty="0" smtClean="0"/>
              <a:t>for an unexcused </a:t>
            </a:r>
            <a:r>
              <a:rPr lang="en-US" altLang="en-US" dirty="0"/>
              <a:t>tardy </a:t>
            </a:r>
            <a:r>
              <a:rPr lang="en-US" altLang="en-US" dirty="0" smtClean="0"/>
              <a:t>pass</a:t>
            </a:r>
          </a:p>
          <a:p>
            <a:pPr lvl="1" eaLnBrk="1" hangingPunct="1"/>
            <a:endParaRPr lang="en-US" altLang="en-US" sz="1100" dirty="0" smtClean="0"/>
          </a:p>
          <a:p>
            <a:pPr lvl="2" eaLnBrk="1" hangingPunct="1"/>
            <a:r>
              <a:rPr lang="en-US" altLang="en-US" dirty="0" smtClean="0"/>
              <a:t>SWIPE STATION LOCATIONS</a:t>
            </a:r>
          </a:p>
          <a:p>
            <a:pPr lvl="3" eaLnBrk="1" hangingPunct="1"/>
            <a:r>
              <a:rPr lang="en-US" altLang="en-US" dirty="0" smtClean="0"/>
              <a:t>Two locations on the Top Hall</a:t>
            </a:r>
          </a:p>
          <a:p>
            <a:pPr lvl="3" eaLnBrk="1" hangingPunct="1"/>
            <a:r>
              <a:rPr lang="en-US" altLang="en-US" dirty="0" smtClean="0"/>
              <a:t>Two locations on the Bottom Hall</a:t>
            </a:r>
            <a:endParaRPr lang="en-US" altLang="en-US" dirty="0"/>
          </a:p>
          <a:p>
            <a:pPr eaLnBrk="1" hangingPunct="1"/>
            <a:endParaRPr lang="en-US" altLang="en-US" sz="1100" dirty="0"/>
          </a:p>
          <a:p>
            <a:pPr eaLnBrk="1" hangingPunct="1"/>
            <a:r>
              <a:rPr lang="en-US" altLang="en-US" sz="2400" dirty="0"/>
              <a:t>Your 6th tardy will result in a referral</a:t>
            </a:r>
          </a:p>
          <a:p>
            <a:pPr lvl="1" eaLnBrk="1" hangingPunct="1"/>
            <a:r>
              <a:rPr lang="en-US" altLang="en-US" sz="2000" dirty="0"/>
              <a:t>Additional </a:t>
            </a:r>
            <a:r>
              <a:rPr lang="en-US" altLang="en-US" sz="2000" dirty="0" err="1"/>
              <a:t>tardies</a:t>
            </a:r>
            <a:r>
              <a:rPr lang="en-US" altLang="en-US" sz="2000" dirty="0"/>
              <a:t> will result in more significant consequences</a:t>
            </a:r>
          </a:p>
          <a:p>
            <a:pPr lvl="1" eaLnBrk="1" hangingPunct="1"/>
            <a:r>
              <a:rPr lang="en-US" altLang="en-US" sz="2000" dirty="0" err="1"/>
              <a:t>Tardies</a:t>
            </a:r>
            <a:r>
              <a:rPr lang="en-US" altLang="en-US" sz="2000" dirty="0"/>
              <a:t> reset each quarter</a:t>
            </a:r>
          </a:p>
          <a:p>
            <a:pPr lvl="1" eaLnBrk="1" hangingPunct="1"/>
            <a:endParaRPr lang="en-US" altLang="en-US" sz="2000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From the Dean's Office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effectLst/>
              </a:rPr>
              <a:t>TARDY POLICY</a:t>
            </a:r>
          </a:p>
        </p:txBody>
      </p:sp>
    </p:spTree>
    <p:extLst>
      <p:ext uri="{BB962C8B-B14F-4D97-AF65-F5344CB8AC3E}">
        <p14:creationId xmlns:p14="http://schemas.microsoft.com/office/powerpoint/2010/main" val="3330449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2610" y="1143000"/>
            <a:ext cx="8229600" cy="3611040"/>
          </a:xfrm>
        </p:spPr>
        <p:txBody>
          <a:bodyPr/>
          <a:lstStyle/>
          <a:p>
            <a:pPr eaLnBrk="1" hangingPunct="1"/>
            <a:r>
              <a:rPr lang="en-US" altLang="en-US" dirty="0"/>
              <a:t>Students may not be in the hallway during class without a valid hall pass.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The Student Planner and/or Signed, Dated and Time Stamped Teacher Hall Passes are used for that purpose.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You must have your student ID visible if you are in the halls.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Hall Pass privilege abuse…</a:t>
            </a: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From the Dean's Office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10" y="30480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0" dirty="0">
                <a:solidFill>
                  <a:schemeClr val="tx1"/>
                </a:solidFill>
                <a:effectLst/>
              </a:rPr>
              <a:t>HALL PASSES</a:t>
            </a:r>
            <a:endParaRPr lang="en-US" dirty="0">
              <a:effectLst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3243262"/>
          </a:xfrm>
        </p:spPr>
        <p:txBody>
          <a:bodyPr/>
          <a:lstStyle/>
          <a:p>
            <a:r>
              <a:rPr lang="en-US" altLang="en-US" dirty="0"/>
              <a:t>8:30am to 4:00pm </a:t>
            </a:r>
          </a:p>
          <a:p>
            <a:endParaRPr lang="en-US" altLang="en-US" dirty="0"/>
          </a:p>
          <a:p>
            <a:r>
              <a:rPr lang="en-US" altLang="en-US" dirty="0"/>
              <a:t>Earlier/Later...if you are participating in a school sponsored event/activity and under the </a:t>
            </a:r>
            <a:r>
              <a:rPr lang="en-US" altLang="en-US" b="1" u="sng" dirty="0">
                <a:solidFill>
                  <a:srgbClr val="FF0000"/>
                </a:solidFill>
              </a:rPr>
              <a:t>direct supervision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of a teacher/staff member</a:t>
            </a:r>
          </a:p>
          <a:p>
            <a:endParaRPr lang="en-US" altLang="en-US" dirty="0"/>
          </a:p>
          <a:p>
            <a:r>
              <a:rPr lang="en-US" altLang="en-US" dirty="0"/>
              <a:t>School rules and expectations apply at all times at </a:t>
            </a:r>
            <a:r>
              <a:rPr lang="en-US" altLang="en-US" b="1" dirty="0">
                <a:solidFill>
                  <a:srgbClr val="FF0000"/>
                </a:solidFill>
              </a:rPr>
              <a:t>ANY</a:t>
            </a:r>
            <a:r>
              <a:rPr lang="en-US" altLang="en-US" dirty="0"/>
              <a:t> school related activity on or off campus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effectLst/>
              </a:rPr>
              <a:t>School Access Times for Students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From the Dean's Office</a:t>
            </a:r>
          </a:p>
        </p:txBody>
      </p:sp>
    </p:spTree>
    <p:extLst>
      <p:ext uri="{BB962C8B-B14F-4D97-AF65-F5344CB8AC3E}">
        <p14:creationId xmlns:p14="http://schemas.microsoft.com/office/powerpoint/2010/main" val="1251716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/>
          <p:cNvSpPr>
            <a:spLocks noGrp="1"/>
          </p:cNvSpPr>
          <p:nvPr>
            <p:ph idx="1"/>
          </p:nvPr>
        </p:nvSpPr>
        <p:spPr>
          <a:xfrm>
            <a:off x="457200" y="1588553"/>
            <a:ext cx="8229600" cy="2405062"/>
          </a:xfrm>
        </p:spPr>
        <p:txBody>
          <a:bodyPr/>
          <a:lstStyle/>
          <a:p>
            <a:r>
              <a:rPr lang="en-US" altLang="en-US" dirty="0"/>
              <a:t>Courteous and respectful</a:t>
            </a:r>
          </a:p>
          <a:p>
            <a:r>
              <a:rPr lang="en-US" altLang="en-US" dirty="0"/>
              <a:t>Stay to the right</a:t>
            </a:r>
          </a:p>
          <a:p>
            <a:r>
              <a:rPr lang="en-US" altLang="en-US" b="1" u="sng" dirty="0">
                <a:solidFill>
                  <a:srgbClr val="FF0000"/>
                </a:solidFill>
              </a:rPr>
              <a:t>Walk and Talk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– “Posting Up” is prohibited</a:t>
            </a:r>
          </a:p>
          <a:p>
            <a:r>
              <a:rPr lang="en-US" altLang="en-US" dirty="0"/>
              <a:t>Volume, language, and topic of discussion</a:t>
            </a:r>
          </a:p>
          <a:p>
            <a:r>
              <a:rPr lang="en-US" altLang="en-US" dirty="0"/>
              <a:t>Good time to use the restroom</a:t>
            </a:r>
          </a:p>
          <a:p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effectLst/>
              </a:rPr>
              <a:t>HALLWAYS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From the Dean's Office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84268" y="4624249"/>
            <a:ext cx="6375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Arrive on time and prepared to learn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1"/>
          <p:cNvSpPr>
            <a:spLocks noGrp="1"/>
          </p:cNvSpPr>
          <p:nvPr>
            <p:ph idx="1"/>
          </p:nvPr>
        </p:nvSpPr>
        <p:spPr>
          <a:xfrm>
            <a:off x="419100" y="1524000"/>
            <a:ext cx="8229600" cy="4648200"/>
          </a:xfrm>
        </p:spPr>
        <p:txBody>
          <a:bodyPr/>
          <a:lstStyle/>
          <a:p>
            <a:pPr algn="ctr">
              <a:buFont typeface="Wingdings 3" panose="05040102010807070707" pitchFamily="18" charset="2"/>
              <a:buNone/>
            </a:pPr>
            <a:endParaRPr lang="en-US" altLang="en-US" sz="4800" b="1" dirty="0"/>
          </a:p>
          <a:p>
            <a:pPr algn="ctr">
              <a:buFont typeface="Wingdings 3" panose="05040102010807070707" pitchFamily="18" charset="2"/>
              <a:buNone/>
            </a:pPr>
            <a:r>
              <a:rPr lang="en-US" altLang="en-US" sz="4800" b="1" dirty="0"/>
              <a:t>Deputy Goodman</a:t>
            </a:r>
            <a:endParaRPr lang="en-US" alt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100" y="399361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effectLst/>
              </a:rPr>
              <a:t>SAHS Youth Resource Officer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From the Dean's Office</a:t>
            </a:r>
          </a:p>
        </p:txBody>
      </p:sp>
      <p:pic>
        <p:nvPicPr>
          <p:cNvPr id="43013" name="Picture 4" descr="http://www.sjso.org/branding/images/brandinglogo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62400"/>
            <a:ext cx="66294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From the Dean's Office</a:t>
            </a:r>
          </a:p>
        </p:txBody>
      </p:sp>
      <p:pic>
        <p:nvPicPr>
          <p:cNvPr id="46083" name="Picture 2" descr="http://www-sahs.stjohns.k12.fl.us/039E9FFB-0118C716.0/jacket2.jpg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1676400"/>
            <a:ext cx="4419600" cy="3702619"/>
          </a:xfrm>
          <a:noFill/>
        </p:spPr>
      </p:pic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1219200" y="762000"/>
            <a:ext cx="6781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C00000"/>
                </a:solidFill>
                <a:latin typeface="Arial" panose="020B0604020202020204" pitchFamily="34" charset="0"/>
              </a:rPr>
              <a:t>   Have a Great Year Yellow Jackets!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1"/>
          <p:cNvSpPr>
            <a:spLocks noGrp="1"/>
          </p:cNvSpPr>
          <p:nvPr>
            <p:ph idx="1"/>
          </p:nvPr>
        </p:nvSpPr>
        <p:spPr>
          <a:xfrm>
            <a:off x="457200" y="1481137"/>
            <a:ext cx="8229600" cy="3700463"/>
          </a:xfrm>
        </p:spPr>
        <p:txBody>
          <a:bodyPr/>
          <a:lstStyle/>
          <a:p>
            <a:r>
              <a:rPr lang="en-US" altLang="en-US" sz="2500" dirty="0"/>
              <a:t>Deans Cortes &amp; Wallner – back/bottom hall (B268)</a:t>
            </a:r>
          </a:p>
          <a:p>
            <a:pPr lvl="1"/>
            <a:r>
              <a:rPr lang="en-US" altLang="en-US" sz="2100" dirty="0"/>
              <a:t>Mrs. Bost – Deans’ Secretary</a:t>
            </a:r>
          </a:p>
          <a:p>
            <a:pPr lvl="2"/>
            <a:r>
              <a:rPr lang="en-US" altLang="en-US" sz="1900" dirty="0"/>
              <a:t>dress </a:t>
            </a:r>
            <a:r>
              <a:rPr lang="en-US" altLang="en-US" sz="1900" dirty="0" smtClean="0"/>
              <a:t>code, lockers</a:t>
            </a:r>
            <a:endParaRPr lang="en-US" altLang="en-US" sz="1900" dirty="0"/>
          </a:p>
          <a:p>
            <a:pPr lvl="3"/>
            <a:r>
              <a:rPr lang="en-US" altLang="en-US" sz="1700" dirty="0"/>
              <a:t>(</a:t>
            </a:r>
            <a:r>
              <a:rPr lang="en-US" altLang="en-US" sz="1700" i="1" dirty="0"/>
              <a:t>early check-outs &amp; absence notes go to front office</a:t>
            </a:r>
            <a:r>
              <a:rPr lang="en-US" altLang="en-US" sz="1700" dirty="0"/>
              <a:t>)</a:t>
            </a:r>
          </a:p>
          <a:p>
            <a:pPr lvl="3"/>
            <a:endParaRPr lang="en-US" altLang="en-US" sz="1700" dirty="0"/>
          </a:p>
          <a:p>
            <a:r>
              <a:rPr lang="en-US" altLang="en-US" sz="2500" dirty="0"/>
              <a:t>Dean Arnow – main/front hall (G 620)</a:t>
            </a:r>
          </a:p>
          <a:p>
            <a:pPr lvl="1"/>
            <a:r>
              <a:rPr lang="en-US" altLang="en-US" sz="2100" dirty="0"/>
              <a:t>Tardy &amp; Skipping referrals, truancy, ASSIST</a:t>
            </a:r>
          </a:p>
          <a:p>
            <a:pPr lvl="1"/>
            <a:endParaRPr lang="en-US" altLang="en-US" sz="2100" dirty="0"/>
          </a:p>
          <a:p>
            <a:r>
              <a:rPr lang="en-US" altLang="en-US" sz="2500" dirty="0"/>
              <a:t>ISS is located in E Hall, Room 508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effectLst/>
              </a:rPr>
              <a:t>DEANS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From the Dean's Office</a:t>
            </a:r>
          </a:p>
        </p:txBody>
      </p:sp>
      <p:pic>
        <p:nvPicPr>
          <p:cNvPr id="12293" name="Picture 4" descr="http://www.mathguide.com/services/Discipline/post-pa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81926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effectLst/>
              </a:rPr>
              <a:t>DRESS CODE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From the Dean's Office</a:t>
            </a:r>
          </a:p>
        </p:txBody>
      </p:sp>
      <p:pic>
        <p:nvPicPr>
          <p:cNvPr id="22532" name="Content Placeholder 4" descr="C:\Program Files\Microsoft Office\MEDIA\CAGCAT10\j0217698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44725" y="1828800"/>
            <a:ext cx="4537075" cy="2989263"/>
          </a:xfrm>
          <a:noFill/>
        </p:spPr>
      </p:pic>
      <p:pic>
        <p:nvPicPr>
          <p:cNvPr id="22533" name="Picture 2" descr="C:\Documents and Settings\mastorg\Local Settings\Temporary Internet Files\Content.IE5\0SL6M0OM\MPj04394530000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2225"/>
            <a:ext cx="64008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674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459059" y="1352164"/>
            <a:ext cx="8229600" cy="4386262"/>
          </a:xfrm>
        </p:spPr>
        <p:txBody>
          <a:bodyPr/>
          <a:lstStyle/>
          <a:p>
            <a:r>
              <a:rPr lang="en-US" altLang="en-US" sz="2500" dirty="0"/>
              <a:t>SAHS Student Planner</a:t>
            </a:r>
          </a:p>
          <a:p>
            <a:endParaRPr lang="en-US" altLang="en-US" sz="2500" dirty="0"/>
          </a:p>
          <a:p>
            <a:r>
              <a:rPr lang="en-US" altLang="en-US" sz="2500" dirty="0"/>
              <a:t>Students who are out of dress code must report to Mrs. Bost in the back hall Deans’ Office</a:t>
            </a:r>
          </a:p>
          <a:p>
            <a:pPr lvl="1"/>
            <a:r>
              <a:rPr lang="en-US" altLang="en-US" sz="2100" dirty="0"/>
              <a:t>Call home for change of clothing</a:t>
            </a:r>
          </a:p>
          <a:p>
            <a:pPr lvl="1"/>
            <a:r>
              <a:rPr lang="en-US" altLang="en-US" sz="2100" dirty="0"/>
              <a:t>Alternate clothing may be provided</a:t>
            </a:r>
          </a:p>
          <a:p>
            <a:pPr lvl="1"/>
            <a:r>
              <a:rPr lang="en-US" altLang="en-US" sz="2100" dirty="0"/>
              <a:t>If student can not get into dress code, student must spend the day in ISS</a:t>
            </a:r>
          </a:p>
          <a:p>
            <a:pPr lvl="1"/>
            <a:endParaRPr lang="en-US" altLang="en-US" sz="2500" dirty="0"/>
          </a:p>
          <a:p>
            <a:r>
              <a:rPr lang="en-US" altLang="en-US" sz="2500" dirty="0"/>
              <a:t>Progressive discipline applies</a:t>
            </a:r>
          </a:p>
          <a:p>
            <a:endParaRPr lang="en-US" altLang="en-US" sz="2500" dirty="0"/>
          </a:p>
          <a:p>
            <a:endParaRPr lang="en-US" altLang="en-US" sz="2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effectLst/>
              </a:rPr>
              <a:t>DRESS CODE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From the Dean's Office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4411546"/>
            <a:ext cx="2030468" cy="166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5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483220" y="1066800"/>
            <a:ext cx="8355980" cy="5105400"/>
          </a:xfrm>
        </p:spPr>
        <p:txBody>
          <a:bodyPr/>
          <a:lstStyle/>
          <a:p>
            <a:r>
              <a:rPr lang="en-US" altLang="en-US" dirty="0"/>
              <a:t>Please refer to Dress Code Section in your Student Planners</a:t>
            </a:r>
          </a:p>
          <a:p>
            <a:pPr lvl="1"/>
            <a:r>
              <a:rPr lang="en-US" altLang="en-US" dirty="0"/>
              <a:t>Item #02: </a:t>
            </a:r>
            <a:r>
              <a:rPr lang="en-US" altLang="en-US" dirty="0" smtClean="0"/>
              <a:t>Hats/Hoodies/Bandanas/Bonnets/ </a:t>
            </a:r>
            <a:r>
              <a:rPr lang="en-US" altLang="en-US" dirty="0" err="1" smtClean="0"/>
              <a:t>Durags</a:t>
            </a:r>
            <a:r>
              <a:rPr lang="en-US" altLang="en-US" dirty="0" smtClean="0"/>
              <a:t> </a:t>
            </a:r>
            <a:r>
              <a:rPr lang="en-US" altLang="en-US" dirty="0"/>
              <a:t>Not </a:t>
            </a:r>
            <a:r>
              <a:rPr lang="en-US" altLang="en-US" dirty="0" smtClean="0"/>
              <a:t>allowed</a:t>
            </a:r>
            <a:endParaRPr lang="en-US" altLang="en-US" dirty="0"/>
          </a:p>
          <a:p>
            <a:pPr lvl="1"/>
            <a:r>
              <a:rPr lang="en-US" altLang="en-US" dirty="0"/>
              <a:t>Item #05: 4-inch rule</a:t>
            </a:r>
          </a:p>
          <a:p>
            <a:pPr lvl="1"/>
            <a:r>
              <a:rPr lang="en-US" altLang="en-US" dirty="0"/>
              <a:t>Item #06: Tops </a:t>
            </a:r>
          </a:p>
          <a:p>
            <a:pPr lvl="2"/>
            <a:r>
              <a:rPr lang="en-US" altLang="en-US" dirty="0"/>
              <a:t>NO: </a:t>
            </a:r>
            <a:r>
              <a:rPr lang="en-US" altLang="en-US" dirty="0" err="1"/>
              <a:t>tanktops</a:t>
            </a:r>
            <a:r>
              <a:rPr lang="en-US" altLang="en-US" dirty="0"/>
              <a:t>, off the shoulder, spaghetti straps, halters</a:t>
            </a:r>
          </a:p>
          <a:p>
            <a:pPr lvl="2"/>
            <a:r>
              <a:rPr lang="en-US" altLang="en-US" dirty="0"/>
              <a:t>NO midriff exposed, low cut, see through, tank tops</a:t>
            </a:r>
          </a:p>
          <a:p>
            <a:pPr lvl="1"/>
            <a:r>
              <a:rPr lang="en-US" altLang="en-US" dirty="0"/>
              <a:t>Item #07: Pants (waist level, tears)</a:t>
            </a:r>
          </a:p>
          <a:p>
            <a:pPr lvl="1"/>
            <a:r>
              <a:rPr lang="en-US" altLang="en-US" dirty="0"/>
              <a:t>Proper fitting</a:t>
            </a:r>
          </a:p>
          <a:p>
            <a:pPr lvl="2"/>
            <a:r>
              <a:rPr lang="en-US" altLang="en-US" dirty="0"/>
              <a:t>Leggings must have full coverage</a:t>
            </a:r>
          </a:p>
          <a:p>
            <a:pPr lvl="2"/>
            <a:r>
              <a:rPr lang="en-US" altLang="en-US" dirty="0"/>
              <a:t>Pants/Jeans: Worn at waist level: no exposed undergarments</a:t>
            </a:r>
          </a:p>
          <a:p>
            <a:pPr lvl="1"/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3220" y="92075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effectLst/>
              </a:rPr>
              <a:t>Dress Code-Key Points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From the Dean's Office</a:t>
            </a:r>
          </a:p>
        </p:txBody>
      </p:sp>
    </p:spTree>
    <p:extLst>
      <p:ext uri="{BB962C8B-B14F-4D97-AF65-F5344CB8AC3E}">
        <p14:creationId xmlns:p14="http://schemas.microsoft.com/office/powerpoint/2010/main" val="2225638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>
          <a:xfrm>
            <a:off x="488475" y="1860386"/>
            <a:ext cx="8355980" cy="4572000"/>
          </a:xfrm>
        </p:spPr>
        <p:txBody>
          <a:bodyPr/>
          <a:lstStyle/>
          <a:p>
            <a:r>
              <a:rPr lang="en-US" altLang="en-US" dirty="0" smtClean="0"/>
              <a:t>Drugs / Alcohol</a:t>
            </a:r>
          </a:p>
          <a:p>
            <a:pPr lvl="1"/>
            <a:r>
              <a:rPr lang="en-US" altLang="en-US" dirty="0" smtClean="0"/>
              <a:t>Level 4 violation</a:t>
            </a:r>
          </a:p>
          <a:p>
            <a:pPr lvl="2"/>
            <a:r>
              <a:rPr lang="en-US" altLang="en-US" dirty="0" smtClean="0"/>
              <a:t>Gaines Referral / EPIC Program</a:t>
            </a:r>
          </a:p>
          <a:p>
            <a:pPr marL="630238" lvl="2" indent="0">
              <a:buNone/>
            </a:pPr>
            <a:endParaRPr lang="en-US" altLang="en-US" dirty="0"/>
          </a:p>
          <a:p>
            <a:r>
              <a:rPr lang="en-US" altLang="en-US" dirty="0" smtClean="0"/>
              <a:t>Vape / Tobacco</a:t>
            </a:r>
            <a:endParaRPr lang="en-US" altLang="en-US" dirty="0"/>
          </a:p>
          <a:p>
            <a:pPr lvl="1"/>
            <a:r>
              <a:rPr lang="en-US" altLang="en-US" dirty="0" smtClean="0"/>
              <a:t>Level 3 violation</a:t>
            </a:r>
          </a:p>
          <a:p>
            <a:pPr lvl="1"/>
            <a:r>
              <a:rPr lang="en-US" altLang="en-US" dirty="0" smtClean="0"/>
              <a:t>2 days OSS</a:t>
            </a:r>
          </a:p>
          <a:p>
            <a:pPr lvl="1"/>
            <a:r>
              <a:rPr lang="en-US" altLang="en-US" dirty="0" smtClean="0"/>
              <a:t>Impact on athletic participation</a:t>
            </a:r>
          </a:p>
          <a:p>
            <a:pPr lvl="1"/>
            <a:r>
              <a:rPr lang="en-US" altLang="en-US" dirty="0" smtClean="0"/>
              <a:t>Impact on attending after school events / activities</a:t>
            </a:r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8475" y="375909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effectLst/>
              </a:rPr>
              <a:t>Code of Conduct</a:t>
            </a:r>
            <a:endParaRPr lang="en-US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From the Dean's Office</a:t>
            </a:r>
          </a:p>
        </p:txBody>
      </p:sp>
    </p:spTree>
    <p:extLst>
      <p:ext uri="{BB962C8B-B14F-4D97-AF65-F5344CB8AC3E}">
        <p14:creationId xmlns:p14="http://schemas.microsoft.com/office/powerpoint/2010/main" val="3297306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86802" y="1143000"/>
            <a:ext cx="8229600" cy="54102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Cell phones </a:t>
            </a:r>
          </a:p>
          <a:p>
            <a:pPr lvl="1" eaLnBrk="1" hangingPunct="1"/>
            <a:r>
              <a:rPr lang="en-US" altLang="en-US" sz="2000" dirty="0"/>
              <a:t>Before 1</a:t>
            </a:r>
            <a:r>
              <a:rPr lang="en-US" altLang="en-US" sz="2000" baseline="30000" dirty="0"/>
              <a:t>st</a:t>
            </a:r>
            <a:r>
              <a:rPr lang="en-US" altLang="en-US" sz="2000" dirty="0"/>
              <a:t> period begins</a:t>
            </a:r>
          </a:p>
          <a:p>
            <a:pPr lvl="1" eaLnBrk="1" hangingPunct="1"/>
            <a:r>
              <a:rPr lang="en-US" altLang="en-US" sz="2000" dirty="0"/>
              <a:t>After 7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period ends</a:t>
            </a:r>
          </a:p>
          <a:p>
            <a:pPr lvl="1" eaLnBrk="1" hangingPunct="1"/>
            <a:r>
              <a:rPr lang="en-US" altLang="en-US" sz="2000" dirty="0"/>
              <a:t>In between classes</a:t>
            </a:r>
          </a:p>
          <a:p>
            <a:pPr lvl="2" eaLnBrk="1" hangingPunct="1"/>
            <a:r>
              <a:rPr lang="en-US" altLang="en-US" sz="1800" i="1" dirty="0"/>
              <a:t>voice calls</a:t>
            </a:r>
          </a:p>
          <a:p>
            <a:pPr lvl="2" eaLnBrk="1" hangingPunct="1"/>
            <a:r>
              <a:rPr lang="en-US" altLang="en-US" sz="1800" i="1" dirty="0"/>
              <a:t>taking pictures/videos</a:t>
            </a:r>
          </a:p>
          <a:p>
            <a:pPr marL="630238" lvl="2" indent="0" eaLnBrk="1" hangingPunct="1">
              <a:buNone/>
            </a:pPr>
            <a:endParaRPr lang="en-US" altLang="en-US" sz="1800" dirty="0"/>
          </a:p>
          <a:p>
            <a:pPr eaLnBrk="1" hangingPunct="1"/>
            <a:r>
              <a:rPr lang="en-US" altLang="en-US" sz="2400" dirty="0"/>
              <a:t>Headphones</a:t>
            </a:r>
          </a:p>
          <a:p>
            <a:pPr lvl="1" eaLnBrk="1" hangingPunct="1"/>
            <a:r>
              <a:rPr lang="en-US" altLang="en-US" sz="2000" dirty="0"/>
              <a:t>Before 1</a:t>
            </a:r>
            <a:r>
              <a:rPr lang="en-US" altLang="en-US" sz="2000" baseline="30000" dirty="0"/>
              <a:t>st</a:t>
            </a:r>
            <a:r>
              <a:rPr lang="en-US" altLang="en-US" sz="2000" dirty="0"/>
              <a:t> period begins</a:t>
            </a:r>
          </a:p>
          <a:p>
            <a:pPr lvl="1" eaLnBrk="1" hangingPunct="1"/>
            <a:r>
              <a:rPr lang="en-US" altLang="en-US" sz="2000" dirty="0"/>
              <a:t>After 7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period ends</a:t>
            </a:r>
          </a:p>
          <a:p>
            <a:pPr lvl="1" eaLnBrk="1" hangingPunct="1"/>
            <a:r>
              <a:rPr lang="en-US" altLang="en-US" sz="2000" dirty="0"/>
              <a:t>Hallways: one in/one out</a:t>
            </a:r>
          </a:p>
          <a:p>
            <a:pPr lvl="1" eaLnBrk="1" hangingPunct="1"/>
            <a:r>
              <a:rPr lang="en-US" altLang="en-US" sz="2000" dirty="0"/>
              <a:t>During lunch/breakfast in the cafeteria and/or courtyard</a:t>
            </a:r>
            <a:endParaRPr lang="en-US" altLang="en-US" sz="1800" i="1" u="sng" dirty="0"/>
          </a:p>
          <a:p>
            <a:pPr marL="630238" lvl="2" indent="0" eaLnBrk="1" hangingPunct="1">
              <a:buNone/>
            </a:pPr>
            <a:endParaRPr lang="en-US" altLang="en-US" sz="2000" dirty="0"/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From the Dean's Office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02" y="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effectLst/>
              </a:rPr>
              <a:t>Electronic Devices</a:t>
            </a:r>
            <a:endParaRPr lang="en-US" u="sng" dirty="0"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077" y="1447800"/>
            <a:ext cx="390525" cy="4463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552" y="1839686"/>
            <a:ext cx="390525" cy="446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289" y="2231572"/>
            <a:ext cx="390525" cy="4463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213" y="4283986"/>
            <a:ext cx="390525" cy="4463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650" y="4000500"/>
            <a:ext cx="390525" cy="4463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776" y="2533551"/>
            <a:ext cx="381298" cy="3762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5041" y="2835956"/>
            <a:ext cx="381298" cy="3762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022" y="4953000"/>
            <a:ext cx="390525" cy="4463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912" y="4608994"/>
            <a:ext cx="390525" cy="44631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5621" y="845934"/>
            <a:ext cx="8229600" cy="8048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effectLst/>
              </a:rPr>
              <a:t>Electronic Devices Continued</a:t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From the Dean's Office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2381" y="4724715"/>
            <a:ext cx="62760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3" algn="ctr"/>
            <a:r>
              <a:rPr lang="en-US" sz="2200" b="1" dirty="0"/>
              <a:t>** Failure to surrender device upon request **</a:t>
            </a:r>
          </a:p>
          <a:p>
            <a:pPr marL="0" lvl="3" algn="ctr"/>
            <a:r>
              <a:rPr lang="en-US" sz="2200" b="1" dirty="0">
                <a:solidFill>
                  <a:srgbClr val="FF0000"/>
                </a:solidFill>
              </a:rPr>
              <a:t>=</a:t>
            </a:r>
          </a:p>
          <a:p>
            <a:pPr marL="0" lvl="3" algn="ctr"/>
            <a:r>
              <a:rPr lang="en-US" sz="2200" b="1" dirty="0">
                <a:solidFill>
                  <a:srgbClr val="FF0000"/>
                </a:solidFill>
              </a:rPr>
              <a:t>SIGNIFICANT CONSEQUENCES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27731" y="1853188"/>
            <a:ext cx="7525379" cy="2572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55588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400" dirty="0">
                <a:solidFill>
                  <a:prstClr val="black"/>
                </a:solidFill>
                <a:latin typeface="Lucida Sans Unicode"/>
              </a:rPr>
              <a:t>Bluetooth Speakers – NEVER </a:t>
            </a:r>
          </a:p>
          <a:p>
            <a:pPr marL="365125" lvl="0" indent="-255588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endParaRPr lang="en-US" altLang="en-US" sz="2400" dirty="0">
              <a:solidFill>
                <a:prstClr val="black"/>
              </a:solidFill>
              <a:latin typeface="Lucida Sans Unicode"/>
            </a:endParaRPr>
          </a:p>
          <a:p>
            <a:pPr marL="365125" lvl="0" indent="-255588" eaLnBrk="1" hangingPunct="1">
              <a:spcBef>
                <a:spcPts val="400"/>
              </a:spcBef>
              <a:buClr>
                <a:srgbClr val="2DA2BF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400" dirty="0">
                <a:solidFill>
                  <a:prstClr val="black"/>
                </a:solidFill>
                <a:latin typeface="Lucida Sans Unicode"/>
              </a:rPr>
              <a:t>Classroom</a:t>
            </a:r>
          </a:p>
          <a:p>
            <a:pPr marL="620713" lvl="1" indent="-228600" eaLnBrk="1" hangingPunct="1">
              <a:spcBef>
                <a:spcPts val="325"/>
              </a:spcBef>
              <a:buClr>
                <a:srgbClr val="2DA2BF"/>
              </a:buClr>
              <a:buFont typeface="Verdana" panose="020B0604030504040204" pitchFamily="34" charset="0"/>
              <a:buChar char="◦"/>
            </a:pPr>
            <a:r>
              <a:rPr lang="en-US" altLang="en-US" sz="2000" dirty="0">
                <a:solidFill>
                  <a:prstClr val="black"/>
                </a:solidFill>
                <a:latin typeface="Lucida Sans Unicode"/>
              </a:rPr>
              <a:t>Each teacher will inform you of his/her cell phone policy which applies to his/her classroom only. Ask them for clarification if you are not 100% clear </a:t>
            </a:r>
            <a:r>
              <a:rPr lang="en-US" altLang="en-US" sz="2000" b="1" u="sng" dirty="0">
                <a:solidFill>
                  <a:srgbClr val="00B0F0"/>
                </a:solidFill>
                <a:latin typeface="Lucida Sans Unicode"/>
              </a:rPr>
              <a:t>EACH AND EVERY DAY.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612002"/>
            <a:ext cx="673462" cy="8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5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8727</TotalTime>
  <Words>1358</Words>
  <Application>Microsoft Office PowerPoint</Application>
  <PresentationFormat>On-screen Show (4:3)</PresentationFormat>
  <Paragraphs>279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Calibri</vt:lpstr>
      <vt:lpstr>Courier New</vt:lpstr>
      <vt:lpstr>Droid Sans</vt:lpstr>
      <vt:lpstr>inherit</vt:lpstr>
      <vt:lpstr>Lucida Sans Unicode</vt:lpstr>
      <vt:lpstr>Open Sans Condensed</vt:lpstr>
      <vt:lpstr>Verdana</vt:lpstr>
      <vt:lpstr>Wingdings 2</vt:lpstr>
      <vt:lpstr>Wingdings 3</vt:lpstr>
      <vt:lpstr>Concourse</vt:lpstr>
      <vt:lpstr>SAHS Class Assembly </vt:lpstr>
      <vt:lpstr>Welcome to SAHS</vt:lpstr>
      <vt:lpstr>DEANS</vt:lpstr>
      <vt:lpstr>DRESS CODE</vt:lpstr>
      <vt:lpstr>DRESS CODE</vt:lpstr>
      <vt:lpstr>Dress Code-Key Points</vt:lpstr>
      <vt:lpstr>Code of Conduct</vt:lpstr>
      <vt:lpstr>Electronic Devices</vt:lpstr>
      <vt:lpstr>Electronic Devices Continued </vt:lpstr>
      <vt:lpstr>PowerPoint Presentation</vt:lpstr>
      <vt:lpstr>Bullying &amp; Harassment</vt:lpstr>
      <vt:lpstr>LUNCH</vt:lpstr>
      <vt:lpstr>FOOD AND BEVERAGES </vt:lpstr>
      <vt:lpstr>Student Parking</vt:lpstr>
      <vt:lpstr>LOCKERS</vt:lpstr>
      <vt:lpstr>CHECK OUT PROCEDURES</vt:lpstr>
      <vt:lpstr>TRANSPORTATION</vt:lpstr>
      <vt:lpstr>ATTENDANCE</vt:lpstr>
      <vt:lpstr>ATTENDANCE POLICY </vt:lpstr>
      <vt:lpstr>EXCUSED ABSENCES </vt:lpstr>
      <vt:lpstr>UNEXECUSED ABSENCES</vt:lpstr>
      <vt:lpstr>Skipping &amp; Truancy</vt:lpstr>
      <vt:lpstr>TARDY TO SCHOOL</vt:lpstr>
      <vt:lpstr>TARDY POLICY</vt:lpstr>
      <vt:lpstr>HALL PASSES</vt:lpstr>
      <vt:lpstr>School Access Times for Students</vt:lpstr>
      <vt:lpstr>HALLWAYS</vt:lpstr>
      <vt:lpstr>SAHS Youth Resource Officer</vt:lpstr>
      <vt:lpstr>PowerPoint Presentation</vt:lpstr>
    </vt:vector>
  </TitlesOfParts>
  <Company>St Johns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ATTENDANCE</dc:title>
  <dc:creator>Backup</dc:creator>
  <cp:lastModifiedBy>John Wallner</cp:lastModifiedBy>
  <cp:revision>278</cp:revision>
  <cp:lastPrinted>2019-08-14T14:11:59Z</cp:lastPrinted>
  <dcterms:created xsi:type="dcterms:W3CDTF">2008-11-13T00:38:50Z</dcterms:created>
  <dcterms:modified xsi:type="dcterms:W3CDTF">2019-08-21T20:25:33Z</dcterms:modified>
</cp:coreProperties>
</file>